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406401"/>
            <a:ext cx="7772400" cy="1150391"/>
          </a:xfrm>
        </p:spPr>
        <p:txBody>
          <a:bodyPr/>
          <a:lstStyle/>
          <a:p>
            <a:r>
              <a:rPr lang="ar-IQ" b="1" dirty="0" smtClean="0"/>
              <a:t>تعطيل وإنهاء القواعد الدستورية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4154016"/>
          </a:xfrm>
        </p:spPr>
        <p:txBody>
          <a:bodyPr>
            <a:normAutofit/>
          </a:bodyPr>
          <a:lstStyle/>
          <a:p>
            <a:pPr algn="r"/>
            <a:r>
              <a:rPr lang="ar-IQ" sz="2800" b="1" dirty="0" smtClean="0"/>
              <a:t>ان القواعد الدستورية هي قواعد قانونية , ومع كونها تتسم بالسمو الموضوعي واحياناً الشكلي الا انها مع ذلك قابلة للتعطيل والإنهاء شأنها في ذلك شأن القواعد القانونية الأخرى , وهذا ما سنتناوله في الدراسة الآتية .  </a:t>
            </a: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2117007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تعطيل الدستور 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IQ" sz="2400" b="1" dirty="0" smtClean="0"/>
              <a:t>تعطيل الدستور اما ان يكون كليا او جزئيا , </a:t>
            </a:r>
            <a:r>
              <a:rPr lang="ar-IQ" sz="2400" b="1" dirty="0"/>
              <a:t>و</a:t>
            </a:r>
            <a:r>
              <a:rPr lang="ar-IQ" sz="2400" b="1" dirty="0" smtClean="0"/>
              <a:t>كذلك رسمياً او فعلياً , في الحالة الأولى يصدر الحكام قرار بتعطيل الدستور , اما في الحال الاخرى فيتم التعطيل من خلال اهمال الحكام لتطبيق قواعد الدستور بشكل جزئي او كلي . </a:t>
            </a:r>
          </a:p>
          <a:p>
            <a:r>
              <a:rPr lang="ar-IQ" sz="2400" b="1" u="sng" dirty="0" smtClean="0"/>
              <a:t>أولاً : - التعطيل الرسمي للدستور :- </a:t>
            </a:r>
            <a:r>
              <a:rPr lang="ar-IQ" sz="2400" b="1" dirty="0"/>
              <a:t> </a:t>
            </a:r>
            <a:r>
              <a:rPr lang="ar-IQ" sz="2400" b="1" dirty="0" smtClean="0"/>
              <a:t> يقوم الحكام بتعطيل احكام الدستور جزئيا أو كلياً في حالة حدوث ما يستوجب ذلك في تقديرهم , كحالة حدوث ازمة في البلاد او تعرض الدولة لعدوان خارجي او قيام حالة طارئة . </a:t>
            </a:r>
          </a:p>
          <a:p>
            <a:r>
              <a:rPr lang="ar-IQ" sz="2400" b="1" dirty="0" smtClean="0"/>
              <a:t>والتعطيل الرسمي يستند الى نص في الدستور بغية اكتسابه المشروعية . لذلك يلاحظ ان بعض الدساتير تتجه الى النص على جواز التعطيل في حالات استثنائية . مثال ذلك ما نص عليه الدستور البحريني الملغي/1973 .</a:t>
            </a:r>
          </a:p>
          <a:p>
            <a:r>
              <a:rPr lang="ar-IQ" sz="2400" b="1" dirty="0" smtClean="0"/>
              <a:t>وقد يعطل الدستور كلياً أو جزئياً بعد وقوع انقلاب يعلن القائمون به عن تعليق الدستور وحل المؤسسات الدستورية . ويرى بعض الفقه ان عطاء صلاحيات استثنائية وفقاً للدستور الى سلطة على حساب سلطة اخرى بمثابة تعطيل مؤقت لأحكام الدستور .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2051153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IQ" sz="2400" b="1" dirty="0" smtClean="0"/>
              <a:t>ثانياً : </a:t>
            </a:r>
            <a:r>
              <a:rPr lang="ar-IQ" sz="2400" b="1" u="sng" dirty="0" smtClean="0"/>
              <a:t>التعطيل الفعلي للدستور </a:t>
            </a:r>
            <a:r>
              <a:rPr lang="ar-IQ" sz="2400" b="1" dirty="0" smtClean="0"/>
              <a:t>:-</a:t>
            </a:r>
            <a:endParaRPr lang="ar-IQ" sz="2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ar-IQ" sz="2400" b="1" dirty="0" smtClean="0"/>
              <a:t>ويراد بهذا التعطيل ان يتغاضى الحكام عن تطبيق نص موجود في الدستور أو يتعمدوا  اهماله ,كأن ينص الدستور مثلا على ان شكل الحكومة نيابي برلماني , فالمعروف ان من اهم خصائص النظام النيابي ان يكون هناك مجلسا منتخبا  من قبل الشعب ينوب عنه في مباشرة السلطة لمدة زمنية محددة , وان يكون هناك توازن وتعاون بين السلطتين التشريعية  والتنفيذية . إلا بعض الحكام قد يتجهون اتجاها مخالفا لذلك بحيث يؤدي الى تعطيل هذا النص . </a:t>
            </a:r>
          </a:p>
          <a:p>
            <a:r>
              <a:rPr lang="ar-IQ" sz="2400" b="1" dirty="0" smtClean="0"/>
              <a:t>فضلاً عن تطبيق دستور العراق لسنة/ 2005 , إذ انه ينص في المادة الأولى منه على ان ( جمهورية العراق دولة اتحادية واحدة مستقلة , ذات سيادة كاملة , نظام الحكم فيها جمهوري نيابي برلماني ديمقراطي , وهذا الدستور ضمان لوحدة العراق ) . إلا ان القوى الفاعلة في العراق لم تأخذ بخصائص  النظام البرلماني وابتدعت مبدأ المحاصصة والتوافق والذي لا علاقة له بخصائص النظام البرلماني المعروفة . 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196485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r"/>
            <a:r>
              <a:rPr lang="ar-IQ" b="1" dirty="0" smtClean="0"/>
              <a:t>ثالثاً :</a:t>
            </a:r>
            <a:r>
              <a:rPr lang="ar-IQ" sz="3200" b="1" dirty="0" smtClean="0"/>
              <a:t> </a:t>
            </a:r>
            <a:r>
              <a:rPr lang="ar-IQ" b="1" dirty="0" smtClean="0"/>
              <a:t>نهاية الدستور 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ar-IQ" sz="2400" b="1" dirty="0" smtClean="0"/>
              <a:t>ان القواعد الدستورية قواعد قانونية وضعية لذلك يجب ان تواكب التطورات التي تستجد في الحياة , وهذا يعني ان القواعد الدستورية لا تتمتع بسمة الابدية . ويلاحظ ان هناك اسلوبان لإلغاء القواعد الدستورية , الأول هو الأسلوب العادي اما الاخر فهو اسلوب الثورة او الانقلاب .</a:t>
            </a:r>
          </a:p>
          <a:p>
            <a:r>
              <a:rPr lang="ar-IQ" sz="2400" b="1" dirty="0" smtClean="0"/>
              <a:t>1- </a:t>
            </a:r>
            <a:r>
              <a:rPr lang="ar-IQ" b="1" u="sng" dirty="0" smtClean="0"/>
              <a:t>الأسلوب العادي لنهاية الدساتير </a:t>
            </a:r>
            <a:r>
              <a:rPr lang="ar-IQ" sz="2400" b="1" dirty="0" smtClean="0"/>
              <a:t>:- لقد نصت الدساتير على أليات تعديل الدستور , إلا إنها أغفلت النص على الطريقة التي تتبع عند الغائها , وهذه اشكالية تثار بالنسبة للدساتير الجامدة التي لا تجيز التعديل الشامل , اما بالنسبة  للدساتير المرنة فإن السلطة التي تملك حق التعديل الجزئي تكون هي نفسها التي لها حق الغاء الدستور .لذلك ان الصعوبة تظهر بالنسبة للدساتير الجامدة , ونرى في هذه الحالة الرجوع الى  الجهة التي وضعته كأن تكون جمعية تأسيسية منتخبة او وفقا لطريقة الاستفتاء الشعبي . </a:t>
            </a:r>
          </a:p>
          <a:p>
            <a:endParaRPr lang="ar-IQ" sz="2400" b="1" dirty="0" smtClean="0"/>
          </a:p>
          <a:p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127434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r"/>
            <a:r>
              <a:rPr lang="ar-IQ" dirty="0" smtClean="0"/>
              <a:t>3-</a:t>
            </a:r>
            <a:r>
              <a:rPr lang="ar-IQ" sz="3200" b="1" dirty="0" smtClean="0"/>
              <a:t> الأسلوب غير العادي لنهاية الدساتير ( الثورة أو الانقلاب )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13995"/>
          </a:xfrm>
        </p:spPr>
        <p:txBody>
          <a:bodyPr>
            <a:normAutofit/>
          </a:bodyPr>
          <a:lstStyle/>
          <a:p>
            <a:pPr marL="514350" indent="-514350">
              <a:buFont typeface="+mj-cs"/>
              <a:buAutoNum type="arabic2Minus"/>
            </a:pPr>
            <a:r>
              <a:rPr lang="ar-IQ" sz="2400" b="1" u="sng" dirty="0" smtClean="0"/>
              <a:t>أثر </a:t>
            </a:r>
            <a:r>
              <a:rPr lang="ar-IQ" sz="2400" b="1" u="sng" dirty="0" err="1" smtClean="0"/>
              <a:t>الثةرة</a:t>
            </a:r>
            <a:r>
              <a:rPr lang="ar-IQ" sz="2400" b="1" u="sng" dirty="0" smtClean="0"/>
              <a:t> أو الانقلاب على الدستور :-  </a:t>
            </a:r>
            <a:r>
              <a:rPr lang="ar-IQ" sz="2000" b="1" dirty="0" smtClean="0"/>
              <a:t>يرى بعض الفقه ان الدستور يسقط فورا في حالة انتصار الثورة التي قامت ضد الحكم . في حين يتجه راي اخر وهو الرأي الذي نؤيده الى القول ان سقوط الدستور ليس نتيجة حتمية لنجاح الثورة او الانقلاب , وانما يتوقف امر الدستور على موقف الحكام الجدد منه </a:t>
            </a:r>
            <a:r>
              <a:rPr lang="ar-IQ" sz="2400" b="1" dirty="0" smtClean="0"/>
              <a:t>.</a:t>
            </a:r>
          </a:p>
          <a:p>
            <a:pPr marL="514350" indent="-514350">
              <a:buFont typeface="+mj-cs"/>
              <a:buAutoNum type="arabic2Minus"/>
            </a:pPr>
            <a:r>
              <a:rPr lang="ar-IQ" sz="2400" b="1" u="sng" dirty="0" smtClean="0"/>
              <a:t>النتائج التي تترتب على نجاح الثورة او الانقلاب :</a:t>
            </a:r>
            <a:r>
              <a:rPr lang="ar-IQ" sz="2400" b="1" dirty="0" smtClean="0"/>
              <a:t> </a:t>
            </a:r>
            <a:r>
              <a:rPr lang="ar-IQ" sz="2000" b="1" dirty="0" smtClean="0"/>
              <a:t>ان اعلان الحكام الجدد عن سقوط الدستور لا يعني ان احكام الدستور تلغى بشكل مطلق . وانما الالغاء يختص بالقواعد الدستورية التي تتناول نظام الحكم , وذلك لان عملية التغيير موجهة الى التنظيم السياسي في الدولة . ويترتب على ما تقدم النتائج الآتية:-</a:t>
            </a:r>
          </a:p>
          <a:p>
            <a:pPr>
              <a:buFont typeface="Wingdings" pitchFamily="2" charset="2"/>
              <a:buChar char="v"/>
            </a:pPr>
            <a:r>
              <a:rPr lang="ar-IQ" sz="2000" b="1" dirty="0" smtClean="0"/>
              <a:t>احترام المبادئ المقررة لحقوق الأفراد والحريات العامة .</a:t>
            </a:r>
          </a:p>
          <a:p>
            <a:pPr>
              <a:buFont typeface="Wingdings" pitchFamily="2" charset="2"/>
              <a:buChar char="v"/>
            </a:pPr>
            <a:r>
              <a:rPr lang="ar-IQ" sz="2000" b="1" dirty="0" smtClean="0"/>
              <a:t>عدم الغاء النصوص الدستورية من حيث الشكل </a:t>
            </a:r>
            <a:r>
              <a:rPr lang="ar-IQ" sz="2000" b="1" dirty="0"/>
              <a:t>,</a:t>
            </a:r>
            <a:r>
              <a:rPr lang="ar-IQ" sz="2000" b="1" dirty="0" smtClean="0"/>
              <a:t> لأنها لا تعد دستورية من حيث الموضوع .</a:t>
            </a:r>
          </a:p>
          <a:p>
            <a:pPr>
              <a:buFont typeface="Wingdings" pitchFamily="2" charset="2"/>
              <a:buChar char="v"/>
            </a:pPr>
            <a:r>
              <a:rPr lang="ar-IQ" sz="2000" b="1" dirty="0" smtClean="0"/>
              <a:t>تبقى القوانين العادية كالقانون المدني والجنائي قائمة مالم تلغ وفقا للطرق العادية التي تتبع لإلغاء </a:t>
            </a:r>
            <a:r>
              <a:rPr lang="ar-IQ" sz="2000" b="1" smtClean="0"/>
              <a:t>القوانين العادية .</a:t>
            </a:r>
            <a:endParaRPr lang="ar-IQ" sz="2000" b="1" dirty="0" smtClean="0"/>
          </a:p>
          <a:p>
            <a:pPr>
              <a:buFont typeface="Wingdings" pitchFamily="2" charset="2"/>
              <a:buChar char="v"/>
            </a:pP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234750221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644</Words>
  <Application>Microsoft Office PowerPoint</Application>
  <PresentationFormat>عرض على الشاشة (3:4)‏</PresentationFormat>
  <Paragraphs>19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تعطيل وإنهاء القواعد الدستورية </vt:lpstr>
      <vt:lpstr>تعطيل الدستور </vt:lpstr>
      <vt:lpstr>ثانياً : التعطيل الفعلي للدستور :-</vt:lpstr>
      <vt:lpstr>ثالثاً : نهاية الدستور </vt:lpstr>
      <vt:lpstr>3- الأسلوب غير العادي لنهاية الدساتير ( الثورة أو الانقلاب 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تعطيل وإنهاء القواعد الدستورية </dc:title>
  <dc:creator>DR.Suhir</dc:creator>
  <cp:lastModifiedBy>DR.Suhir</cp:lastModifiedBy>
  <cp:revision>19</cp:revision>
  <dcterms:created xsi:type="dcterms:W3CDTF">2020-04-03T19:56:09Z</dcterms:created>
  <dcterms:modified xsi:type="dcterms:W3CDTF">2020-04-04T20:38:21Z</dcterms:modified>
</cp:coreProperties>
</file>