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0F4951A2-8AB7-483C-8E25-8EF3E4B944A9}" type="datetimeFigureOut">
              <a:rPr lang="ar-IQ" smtClean="0"/>
              <a:t>10/08/1441</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00F7C2B2-C86F-4129-AB14-DDD6B621D889}" type="slidenum">
              <a:rPr lang="ar-IQ" smtClean="0"/>
              <a:t>‹#›</a:t>
            </a:fld>
            <a:endParaRPr lang="ar-IQ"/>
          </a:p>
        </p:txBody>
      </p:sp>
    </p:spTree>
    <p:extLst>
      <p:ext uri="{BB962C8B-B14F-4D97-AF65-F5344CB8AC3E}">
        <p14:creationId xmlns:p14="http://schemas.microsoft.com/office/powerpoint/2010/main" val="32358547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00F7C2B2-C86F-4129-AB14-DDD6B621D889}" type="slidenum">
              <a:rPr lang="ar-IQ" smtClean="0"/>
              <a:t>1</a:t>
            </a:fld>
            <a:endParaRPr lang="ar-IQ"/>
          </a:p>
        </p:txBody>
      </p:sp>
    </p:spTree>
    <p:extLst>
      <p:ext uri="{BB962C8B-B14F-4D97-AF65-F5344CB8AC3E}">
        <p14:creationId xmlns:p14="http://schemas.microsoft.com/office/powerpoint/2010/main" val="1661015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10/08/1441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10/08/1441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10/08/1441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10/08/1441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10/08/1441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10/08/1441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332657"/>
            <a:ext cx="7772400" cy="1008111"/>
          </a:xfrm>
        </p:spPr>
        <p:txBody>
          <a:bodyPr/>
          <a:lstStyle/>
          <a:p>
            <a:r>
              <a:rPr lang="ar-IQ" b="1" dirty="0" smtClean="0"/>
              <a:t>الرقابة الدستورية على القوانين </a:t>
            </a:r>
            <a:endParaRPr lang="ar-IQ" b="1" dirty="0"/>
          </a:p>
        </p:txBody>
      </p:sp>
      <p:sp>
        <p:nvSpPr>
          <p:cNvPr id="3" name="عنوان فرعي 2"/>
          <p:cNvSpPr>
            <a:spLocks noGrp="1"/>
          </p:cNvSpPr>
          <p:nvPr>
            <p:ph type="subTitle" idx="1"/>
          </p:nvPr>
        </p:nvSpPr>
        <p:spPr>
          <a:xfrm>
            <a:off x="1371600" y="1340768"/>
            <a:ext cx="6400800" cy="4824536"/>
          </a:xfrm>
        </p:spPr>
        <p:txBody>
          <a:bodyPr>
            <a:noAutofit/>
          </a:bodyPr>
          <a:lstStyle/>
          <a:p>
            <a:pPr algn="r"/>
            <a:r>
              <a:rPr lang="ar-IQ" sz="2400" b="1" dirty="0" smtClean="0"/>
              <a:t>تكون القواعد الدستورية على قمة الهرم القانوني للدولة في الدساتير التي تأخذ بالجمود , والقول ان القواعد الدستورية تسموا على القواعد العادية يلزم المشرع العادي الا يصدر قانون يخالف احكام الدستور. وهذا ما نصت عليه المادة /13 من الدستور العراقي لسنة 2005 على ان ( اولا – يعد هذا الدستور القانون الاسمى والاعلى في العراق ,ويكون ملزما في انحائه كافة , وبدون استثناء . ثانياً- لا يجوز سن قانون يتعارض مع هذا الدستور , ويعد باطلا كل نص يرد في دساتير الاقاليم , او اي نص قانوني اخر يتعارض معه ). والقول ان بعض الدساتير تنص على بطلان القوانين التي تخالف احكامها لا يعني عدم قيام هذا البطلان في حالة عدم النص على ذلك .لأن هذا البطلان نتيجة حتمية لفكرة الدستور الجامد , الذي لا يمكن تعديله بواسطة القوانين العادية .</a:t>
            </a:r>
            <a:endParaRPr lang="ar-IQ" sz="2400" b="1" dirty="0"/>
          </a:p>
        </p:txBody>
      </p:sp>
    </p:spTree>
    <p:extLst>
      <p:ext uri="{BB962C8B-B14F-4D97-AF65-F5344CB8AC3E}">
        <p14:creationId xmlns:p14="http://schemas.microsoft.com/office/powerpoint/2010/main" val="446290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400" b="1" dirty="0" smtClean="0"/>
              <a:t>وتأسيساً على ما تقدم تكون للرقابة صورتان الأولى سياسية والأخرى قضائية  وهما </a:t>
            </a:r>
            <a:endParaRPr lang="ar-IQ" sz="2400" b="1" dirty="0"/>
          </a:p>
        </p:txBody>
      </p:sp>
      <p:sp>
        <p:nvSpPr>
          <p:cNvPr id="3" name="عنصر نائب للمحتوى 2"/>
          <p:cNvSpPr>
            <a:spLocks noGrp="1"/>
          </p:cNvSpPr>
          <p:nvPr>
            <p:ph idx="1"/>
          </p:nvPr>
        </p:nvSpPr>
        <p:spPr/>
        <p:txBody>
          <a:bodyPr>
            <a:normAutofit/>
          </a:bodyPr>
          <a:lstStyle/>
          <a:p>
            <a:r>
              <a:rPr lang="ar-IQ" sz="2400" b="1" u="sng" dirty="0" smtClean="0"/>
              <a:t>أولاً – الرقابة السياسية </a:t>
            </a:r>
            <a:r>
              <a:rPr lang="ar-IQ" sz="2400" b="1" dirty="0" smtClean="0"/>
              <a:t>:-يراد بهذه الرقابة ان تكون هناك هيئة اقامها الدستور تكون مهمتها التأكد من مطابقة مشروع القانون العادي لأحكام الدستور , وهي رقابة وقائية تسبق صدور القانون . </a:t>
            </a:r>
          </a:p>
          <a:p>
            <a:r>
              <a:rPr lang="ar-IQ" sz="2400" b="1" dirty="0" smtClean="0"/>
              <a:t>ومن الدول التي اخذت بالرقابة السياسية , فرنسا قديماً وكذلك دساتيرها الحديثة , واخذت بها كذلك بعض الدول ذات الاتجاه الماركسي كالاتحاد السوفيتي السابق. </a:t>
            </a:r>
          </a:p>
          <a:p>
            <a:r>
              <a:rPr lang="ar-IQ" sz="2400" b="1" u="sng" dirty="0" smtClean="0"/>
              <a:t>ثانياً – الرقابة القضائية  :-</a:t>
            </a:r>
            <a:r>
              <a:rPr lang="ar-IQ" sz="2400" b="1" dirty="0" smtClean="0"/>
              <a:t> تناط مهمة الرقابة على دستورية القوانين بهيئة قضائية وفقاً لهذه الصورة من الرقابة , ومع تباين الدساتير التي اخذت بهذه الصورة في تحديد هذه الهيئة و الا ان الأثر الذي يترتب على مخالفة القانون للدستور لا يتعدى احد احتمالين , الأول , الامتناع عن تطبيق القانون المخالف لأحكام الدستور و اما الاخر الغاء القانون غير الدستوري .  </a:t>
            </a:r>
            <a:endParaRPr lang="ar-IQ" sz="2400" b="1" u="sng" dirty="0"/>
          </a:p>
        </p:txBody>
      </p:sp>
    </p:spTree>
    <p:extLst>
      <p:ext uri="{BB962C8B-B14F-4D97-AF65-F5344CB8AC3E}">
        <p14:creationId xmlns:p14="http://schemas.microsoft.com/office/powerpoint/2010/main" val="3678439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400" b="1" u="sng" dirty="0" smtClean="0"/>
              <a:t>1- الرقابة عن </a:t>
            </a:r>
            <a:r>
              <a:rPr lang="ar-IQ" sz="2400" b="1" u="sng" smtClean="0"/>
              <a:t>طريق الامتناع :- </a:t>
            </a:r>
            <a:endParaRPr lang="ar-IQ" sz="2400" b="1" u="sng"/>
          </a:p>
        </p:txBody>
      </p:sp>
      <p:sp>
        <p:nvSpPr>
          <p:cNvPr id="3" name="عنصر نائب للمحتوى 2"/>
          <p:cNvSpPr>
            <a:spLocks noGrp="1"/>
          </p:cNvSpPr>
          <p:nvPr>
            <p:ph idx="1"/>
          </p:nvPr>
        </p:nvSpPr>
        <p:spPr>
          <a:xfrm>
            <a:off x="457200" y="1052736"/>
            <a:ext cx="8229600" cy="5073427"/>
          </a:xfrm>
        </p:spPr>
        <p:txBody>
          <a:bodyPr>
            <a:normAutofit/>
          </a:bodyPr>
          <a:lstStyle/>
          <a:p>
            <a:r>
              <a:rPr lang="ar-IQ" sz="2400" b="1" dirty="0" smtClean="0"/>
              <a:t>أخذت بهذه الصورة من الرقابة الولايات المتحدة الأمريكية , وكانت من الدول السابقة بالأخذ بالرقابة على دستورية القوانين . الا ان السؤال الذي يثار كيف نشأت الرقابة القضائية في الولايات المتحدة الامريكية إذا كان دستورها لم ينص صراحة على هذه الرقابة ؟ الإجابة على ذلك تكمن بالدور الكبير الذي قامت المحكمة العليا في الولايات المتحدة , حيث استطاعت في عهد القاضي مارشال, ان تقرر حق القضاء في النظر بدستورية القوانين وذلك عندما عرضت عليها قضية (</a:t>
            </a:r>
            <a:r>
              <a:rPr lang="ar-IQ" sz="2400" b="1" dirty="0" err="1" smtClean="0"/>
              <a:t>ماربوري</a:t>
            </a:r>
            <a:r>
              <a:rPr lang="ar-IQ" sz="2400" b="1" dirty="0" smtClean="0"/>
              <a:t>) ضد ( ماديسون ) سنة 1803 . مبررة ذلك بقولها ( ان واجب القاضي هو تطبيق القانون ولكن عليه التحقق اولا من وجود القانون المراد تطبيقه . </a:t>
            </a:r>
          </a:p>
          <a:p>
            <a:r>
              <a:rPr lang="ar-IQ" sz="2400" b="1" dirty="0" smtClean="0"/>
              <a:t>ويلاحظ ان القاضي مارشال قد ارجع حق القضاء في رقابته لدستورية القوانين الى  المبادئ الآتية :- </a:t>
            </a:r>
          </a:p>
          <a:p>
            <a:pPr>
              <a:buFont typeface="Wingdings" pitchFamily="2" charset="2"/>
              <a:buChar char="v"/>
            </a:pPr>
            <a:r>
              <a:rPr lang="ar-IQ" sz="2400" b="1" dirty="0" smtClean="0"/>
              <a:t>ان الدستور الامريكي هو القانون الاساسي للبلاد ولا يمكن ان تكون لهذه التفرقة بين القانون الاساسي والقوانين العادية اي قيمة مفهومة .</a:t>
            </a:r>
            <a:endParaRPr lang="ar-IQ" sz="2400" b="1" dirty="0"/>
          </a:p>
        </p:txBody>
      </p:sp>
    </p:spTree>
    <p:extLst>
      <p:ext uri="{BB962C8B-B14F-4D97-AF65-F5344CB8AC3E}">
        <p14:creationId xmlns:p14="http://schemas.microsoft.com/office/powerpoint/2010/main" val="368879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692696"/>
            <a:ext cx="8229600" cy="360040"/>
          </a:xfrm>
        </p:spPr>
        <p:txBody>
          <a:bodyPr>
            <a:normAutofit fontScale="90000"/>
          </a:bodyPr>
          <a:lstStyle/>
          <a:p>
            <a:pPr algn="r"/>
            <a:r>
              <a:rPr lang="ar-IQ" sz="2400" b="1" dirty="0"/>
              <a:t>إ</a:t>
            </a:r>
            <a:r>
              <a:rPr lang="ar-IQ" sz="2400" b="1" dirty="0" smtClean="0"/>
              <a:t>لا إذا كانت السلطة التشريعية تقيد نشاطها بحدود ذلك القانون الأساسي المكتوب . </a:t>
            </a:r>
            <a:br>
              <a:rPr lang="ar-IQ" sz="2400" b="1" dirty="0" smtClean="0"/>
            </a:br>
            <a:r>
              <a:rPr lang="ar-IQ" sz="2400" b="1" dirty="0" smtClean="0"/>
              <a:t/>
            </a:r>
            <a:br>
              <a:rPr lang="ar-IQ" sz="2400" b="1" dirty="0" smtClean="0"/>
            </a:br>
            <a:endParaRPr lang="ar-IQ" sz="2400" b="1" dirty="0"/>
          </a:p>
        </p:txBody>
      </p:sp>
      <p:sp>
        <p:nvSpPr>
          <p:cNvPr id="3" name="عنصر نائب للمحتوى 2"/>
          <p:cNvSpPr>
            <a:spLocks noGrp="1"/>
          </p:cNvSpPr>
          <p:nvPr>
            <p:ph idx="1"/>
          </p:nvPr>
        </p:nvSpPr>
        <p:spPr>
          <a:xfrm>
            <a:off x="457200" y="980728"/>
            <a:ext cx="8229600" cy="5145435"/>
          </a:xfrm>
        </p:spPr>
        <p:txBody>
          <a:bodyPr>
            <a:normAutofit/>
          </a:bodyPr>
          <a:lstStyle/>
          <a:p>
            <a:pPr>
              <a:buFont typeface="Wingdings" pitchFamily="2" charset="2"/>
              <a:buChar char="v"/>
            </a:pPr>
            <a:r>
              <a:rPr lang="ar-IQ" sz="2400" b="1" dirty="0"/>
              <a:t>إ</a:t>
            </a:r>
            <a:r>
              <a:rPr lang="ar-IQ" sz="2400" b="1" dirty="0" smtClean="0"/>
              <a:t>ذا كان القانون الذي تتجاوز به السلطة التشريعية حدودها الدستورية لا يمكن ان يعد قانونا بالمفهوم الدستوري السليم لهذا الاصلاح .</a:t>
            </a:r>
          </a:p>
          <a:p>
            <a:pPr>
              <a:buFont typeface="Wingdings" pitchFamily="2" charset="2"/>
              <a:buChar char="v"/>
            </a:pPr>
            <a:r>
              <a:rPr lang="ar-IQ" sz="2400" b="1" dirty="0" smtClean="0"/>
              <a:t>ان الدستور يوجب على القضاة عند تولي مناصبهم ان يقسموا يمينا على احترام نصوصه , فكيف يتأتى ان يجبروا على هذا القسم ثم يطالبوا بعد ذلك بتجاهل تلك النصوص .</a:t>
            </a:r>
          </a:p>
          <a:p>
            <a:pPr>
              <a:buFont typeface="Wingdings" pitchFamily="2" charset="2"/>
              <a:buChar char="v"/>
            </a:pPr>
            <a:r>
              <a:rPr lang="ar-IQ" sz="2400" b="1" dirty="0" smtClean="0"/>
              <a:t>فضلا عن هذه المبادئ الهامة التي تصل في وضوحها الى مرتبة البديهيات القانونية الأولية , فأن نصوص الدستور الأمريكي نفسها تدعم حق القضاء في ممارسة الرقابة .  </a:t>
            </a:r>
          </a:p>
          <a:p>
            <a:pPr>
              <a:buFont typeface="Wingdings" pitchFamily="2" charset="2"/>
              <a:buChar char="v"/>
            </a:pPr>
            <a:endParaRPr lang="ar-IQ" sz="2400" b="1" dirty="0"/>
          </a:p>
        </p:txBody>
      </p:sp>
    </p:spTree>
    <p:extLst>
      <p:ext uri="{BB962C8B-B14F-4D97-AF65-F5344CB8AC3E}">
        <p14:creationId xmlns:p14="http://schemas.microsoft.com/office/powerpoint/2010/main" val="4289257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800" b="1" dirty="0" smtClean="0"/>
              <a:t>صور الرقابة على دستورية القوانين في الولايات المتحدة الأمريكية </a:t>
            </a:r>
            <a:endParaRPr lang="ar-IQ" sz="2800" b="1" dirty="0"/>
          </a:p>
        </p:txBody>
      </p:sp>
      <p:sp>
        <p:nvSpPr>
          <p:cNvPr id="3" name="عنصر نائب للمحتوى 2"/>
          <p:cNvSpPr>
            <a:spLocks noGrp="1"/>
          </p:cNvSpPr>
          <p:nvPr>
            <p:ph idx="1"/>
          </p:nvPr>
        </p:nvSpPr>
        <p:spPr>
          <a:xfrm>
            <a:off x="457200" y="1412776"/>
            <a:ext cx="8229600" cy="4713387"/>
          </a:xfrm>
        </p:spPr>
        <p:txBody>
          <a:bodyPr>
            <a:normAutofit/>
          </a:bodyPr>
          <a:lstStyle/>
          <a:p>
            <a:pPr marL="457200" indent="-457200">
              <a:buFont typeface="+mj-cs"/>
              <a:buAutoNum type="arabic1Minus"/>
            </a:pPr>
            <a:r>
              <a:rPr lang="ar-IQ" sz="2400" b="1" u="sng" dirty="0" smtClean="0"/>
              <a:t>الدفع بعدم الدستورية </a:t>
            </a:r>
            <a:r>
              <a:rPr lang="ar-IQ" sz="2400" b="1" dirty="0" smtClean="0"/>
              <a:t>:- </a:t>
            </a:r>
            <a:r>
              <a:rPr lang="ar-IQ" sz="2000" b="1" dirty="0" smtClean="0"/>
              <a:t>يفترض في هذه الحالة ان تكون هناك دعوى منظورة امام القضاء جنائية او مدنية , فيدفع احد الأطراف بعدم دستورية القانون المطبق في تلك الدعوى . وفي هذه الحالة يكون اختصاص المحكمة بالتأكد من دستورية القانون قد جاء متفرعا عن الدعوى المطروحة امامها . ولذلك يطلق على هذا النوع من الدفع ( الدفع الفرعي ) .</a:t>
            </a:r>
          </a:p>
          <a:p>
            <a:pPr marL="457200" indent="-457200">
              <a:buFont typeface="+mj-cs"/>
              <a:buAutoNum type="arabic1Minus"/>
            </a:pPr>
            <a:r>
              <a:rPr lang="ar-IQ" sz="2400" b="1" u="sng" dirty="0" smtClean="0"/>
              <a:t>الامر القضائي </a:t>
            </a:r>
            <a:r>
              <a:rPr lang="ar-IQ" sz="2400" b="1" dirty="0" smtClean="0"/>
              <a:t>:- </a:t>
            </a:r>
            <a:r>
              <a:rPr lang="ar-IQ" sz="2000" b="1" dirty="0" smtClean="0"/>
              <a:t>تتلخص هذه الصورة بالسماح لأي شخص باللجوء الى المحكمة  والطلب منها ان توقف تنفيذ قانون ما , على اساس انه غير دستوري وان تنفيذه يلحق ضررا به .فإذا ثبت للمحكمة ان القانون غير دستوري تصدر امرا قضائيا الى الموظف المختص بعدم تنفيذ القانون . </a:t>
            </a:r>
          </a:p>
          <a:p>
            <a:pPr marL="457200" indent="-457200">
              <a:buFont typeface="+mj-cs"/>
              <a:buAutoNum type="arabic1Minus"/>
            </a:pPr>
            <a:r>
              <a:rPr lang="ar-IQ" sz="2000" b="1" u="sng" dirty="0"/>
              <a:t> </a:t>
            </a:r>
            <a:r>
              <a:rPr lang="ar-IQ" sz="2400" b="1" u="sng" dirty="0" smtClean="0"/>
              <a:t>الحكم التقريري :-</a:t>
            </a:r>
            <a:r>
              <a:rPr lang="ar-IQ" sz="2400" b="1" dirty="0" smtClean="0"/>
              <a:t> استخدام هذا الأسلوب ابتداء من عام 1918 ويتلخص هذا الأسلوب بأن يذهب شخص ما الى المحكمة ويطلب منها اصدار حكم يقرر حكم يقرر ما اذا كان القانون الذي سيطبق عليه دستوريا ام لا . ويجب على الموظف المختص في هذه الحالة الا يفصل في الموضوع المطروح امامه حتى صدور حكم من المحكمة بذلك .</a:t>
            </a:r>
            <a:endParaRPr lang="ar-IQ" sz="2400" b="1" u="sng" dirty="0"/>
          </a:p>
        </p:txBody>
      </p:sp>
    </p:spTree>
    <p:extLst>
      <p:ext uri="{BB962C8B-B14F-4D97-AF65-F5344CB8AC3E}">
        <p14:creationId xmlns:p14="http://schemas.microsoft.com/office/powerpoint/2010/main" val="210712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3200" b="1" dirty="0" smtClean="0"/>
              <a:t>2- الرقابة عن طريق الالغاء</a:t>
            </a:r>
            <a:endParaRPr lang="ar-IQ" sz="3200" b="1" dirty="0"/>
          </a:p>
        </p:txBody>
      </p:sp>
      <p:sp>
        <p:nvSpPr>
          <p:cNvPr id="3" name="عنصر نائب للمحتوى 2"/>
          <p:cNvSpPr>
            <a:spLocks noGrp="1"/>
          </p:cNvSpPr>
          <p:nvPr>
            <p:ph idx="1"/>
          </p:nvPr>
        </p:nvSpPr>
        <p:spPr>
          <a:xfrm>
            <a:off x="457200" y="1196752"/>
            <a:ext cx="8229600" cy="4929411"/>
          </a:xfrm>
        </p:spPr>
        <p:txBody>
          <a:bodyPr>
            <a:normAutofit/>
          </a:bodyPr>
          <a:lstStyle/>
          <a:p>
            <a:r>
              <a:rPr lang="ar-IQ" sz="2400" b="1" dirty="0" smtClean="0"/>
              <a:t>تقوم هذه القابة على اساس حق القضاء في الحكم ببطلان القانون غير الدستوري بالنسبة للكافة , حيث يعد القانون كأن لم يكن ولا يجوز الاستناد اليه في المستقبل . </a:t>
            </a:r>
          </a:p>
          <a:p>
            <a:pPr marL="0" indent="0">
              <a:buNone/>
            </a:pPr>
            <a:r>
              <a:rPr lang="ar-IQ" sz="2400" b="1" dirty="0" smtClean="0"/>
              <a:t>     </a:t>
            </a:r>
            <a:r>
              <a:rPr lang="ar-IQ" sz="2400" b="1" u="sng" dirty="0" smtClean="0"/>
              <a:t>هذا وللرقابة عن طريق الالغاء صورتان  هما:- </a:t>
            </a:r>
          </a:p>
          <a:p>
            <a:pPr marL="457200" indent="-457200">
              <a:buFont typeface="+mj-cs"/>
              <a:buAutoNum type="arabic2Minus"/>
            </a:pPr>
            <a:r>
              <a:rPr lang="ar-IQ" sz="2400" b="1" dirty="0"/>
              <a:t> </a:t>
            </a:r>
            <a:r>
              <a:rPr lang="ar-IQ" sz="2400" b="1" dirty="0" smtClean="0"/>
              <a:t> </a:t>
            </a:r>
            <a:r>
              <a:rPr lang="ar-IQ" sz="2400" b="1" u="sng" dirty="0" smtClean="0"/>
              <a:t>رقابة الالغاء السابقة :-  </a:t>
            </a:r>
            <a:r>
              <a:rPr lang="ar-IQ" sz="2400" b="1" dirty="0" smtClean="0"/>
              <a:t>ووفقا لهذا الأسلوب تفحص مشروعات القوانين قبل اصدارها من رئيس  الدولة و حيث يجوز له قبل اصدار القانون احالته الى المحكمة المختصة لبيان مدى مطابقته للدستور .</a:t>
            </a:r>
            <a:endParaRPr lang="ar-IQ" sz="2400" b="1" u="sng" dirty="0" smtClean="0"/>
          </a:p>
          <a:p>
            <a:pPr marL="457200" indent="-457200">
              <a:buFont typeface="+mj-cs"/>
              <a:buAutoNum type="arabic2Minus"/>
            </a:pPr>
            <a:r>
              <a:rPr lang="ar-IQ" sz="2400" b="1" u="sng" dirty="0" smtClean="0"/>
              <a:t>رقابة الالغاء اللاحقة  </a:t>
            </a:r>
            <a:r>
              <a:rPr lang="ar-IQ" sz="2400" b="1" dirty="0" smtClean="0"/>
              <a:t>:- تباشر هذه الرقابة على القوانين بعد صدورها ولذلك سميت بالرقابة اللاحقة حيث يجوز الطعن في القانون غير الدستوري من قبل الأفراد او من قبل هيئات حكومية , وذلك عن طريق إقامة دعوى اصلية امام المحكمة المختصة التي خولها  الدستور صلاحية النظر في هذه الدعوى .</a:t>
            </a:r>
            <a:endParaRPr lang="ar-IQ" sz="2400" b="1" u="sng" dirty="0"/>
          </a:p>
        </p:txBody>
      </p:sp>
    </p:spTree>
    <p:extLst>
      <p:ext uri="{BB962C8B-B14F-4D97-AF65-F5344CB8AC3E}">
        <p14:creationId xmlns:p14="http://schemas.microsoft.com/office/powerpoint/2010/main" val="2940949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r"/>
            <a:r>
              <a:rPr lang="ar-IQ" sz="2800" b="1" dirty="0" smtClean="0"/>
              <a:t>3- الرقابة على دستورية القوانين في العراق </a:t>
            </a:r>
            <a:endParaRPr lang="ar-IQ" sz="2800" b="1" dirty="0"/>
          </a:p>
        </p:txBody>
      </p:sp>
      <p:sp>
        <p:nvSpPr>
          <p:cNvPr id="3" name="عنصر نائب للمحتوى 2"/>
          <p:cNvSpPr>
            <a:spLocks noGrp="1"/>
          </p:cNvSpPr>
          <p:nvPr>
            <p:ph idx="1"/>
          </p:nvPr>
        </p:nvSpPr>
        <p:spPr>
          <a:xfrm>
            <a:off x="467544" y="1196752"/>
            <a:ext cx="8229600" cy="4525963"/>
          </a:xfrm>
        </p:spPr>
        <p:txBody>
          <a:bodyPr>
            <a:normAutofit/>
          </a:bodyPr>
          <a:lstStyle/>
          <a:p>
            <a:r>
              <a:rPr lang="ar-IQ" sz="2800" b="1" dirty="0" smtClean="0"/>
              <a:t>صدرت في العراق دساتير عدة منذ قيام الدولة العراقية الحديثة عام 1921 , وقد اخذ الدستور الأول الصادر سنة 1925 , بالرقابة القضائية  الا ان الدساتير التي تلته وذلك منذ عام 1958 , وحتى 2003/4/9, لم تأخذ بالرقابة على دستورية القوانين باستثناء دستور 1968 , الذي نص على تلك الرقابة ولكن دون تنفيذ .  وبعد احتلال العراق في  2003/4/9 , اخذ قانون إدارة الدولة العراقية لسنة 2004 , وكذلك دستور سنة 2005 , بالرقابة القضائية .</a:t>
            </a:r>
            <a:endParaRPr lang="ar-IQ" sz="2800" b="1" dirty="0"/>
          </a:p>
        </p:txBody>
      </p:sp>
    </p:spTree>
    <p:extLst>
      <p:ext uri="{BB962C8B-B14F-4D97-AF65-F5344CB8AC3E}">
        <p14:creationId xmlns:p14="http://schemas.microsoft.com/office/powerpoint/2010/main" val="3726165850"/>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TotalTime>
  <Words>895</Words>
  <Application>Microsoft Office PowerPoint</Application>
  <PresentationFormat>عرض على الشاشة (3:4)‏</PresentationFormat>
  <Paragraphs>26</Paragraphs>
  <Slides>7</Slides>
  <Notes>1</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سمة Office</vt:lpstr>
      <vt:lpstr>الرقابة الدستورية على القوانين </vt:lpstr>
      <vt:lpstr>وتأسيساً على ما تقدم تكون للرقابة صورتان الأولى سياسية والأخرى قضائية  وهما </vt:lpstr>
      <vt:lpstr>1- الرقابة عن طريق الامتناع :- </vt:lpstr>
      <vt:lpstr>إلا إذا كانت السلطة التشريعية تقيد نشاطها بحدود ذلك القانون الأساسي المكتوب .   </vt:lpstr>
      <vt:lpstr>صور الرقابة على دستورية القوانين في الولايات المتحدة الأمريكية </vt:lpstr>
      <vt:lpstr>2- الرقابة عن طريق الالغاء</vt:lpstr>
      <vt:lpstr>3- الرقابة على دستورية القوانين في العراق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DR.Suhir</dc:creator>
  <cp:lastModifiedBy>DR.Suhir</cp:lastModifiedBy>
  <cp:revision>25</cp:revision>
  <dcterms:created xsi:type="dcterms:W3CDTF">2020-04-01T19:17:20Z</dcterms:created>
  <dcterms:modified xsi:type="dcterms:W3CDTF">2020-04-03T19:55:48Z</dcterms:modified>
</cp:coreProperties>
</file>