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35E54AB-BCFA-49AA-87D8-BCBA7A2A6CFE}" type="datetimeFigureOut">
              <a:rPr lang="ar-IQ" smtClean="0"/>
              <a:t>07/08/1441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E8CE041-0C6E-4EB6-9BEC-B9AB2D0A3A2A}" type="slidenum">
              <a:rPr lang="ar-IQ" smtClean="0"/>
              <a:t>‹#›</a:t>
            </a:fld>
            <a:endParaRPr lang="ar-IQ"/>
          </a:p>
        </p:txBody>
      </p:sp>
    </p:spTree>
    <p:extLst>
      <p:ext uri="{BB962C8B-B14F-4D97-AF65-F5344CB8AC3E}">
        <p14:creationId xmlns:p14="http://schemas.microsoft.com/office/powerpoint/2010/main" val="812404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smtClean="0"/>
          </a:p>
          <a:p>
            <a:endParaRPr lang="ar-IQ" dirty="0" smtClean="0"/>
          </a:p>
          <a:p>
            <a:endParaRPr lang="ar-IQ" dirty="0" smtClean="0"/>
          </a:p>
          <a:p>
            <a:endParaRPr lang="ar-IQ" dirty="0"/>
          </a:p>
        </p:txBody>
      </p:sp>
      <p:sp>
        <p:nvSpPr>
          <p:cNvPr id="4" name="عنصر نائب لرقم الشريحة 3"/>
          <p:cNvSpPr>
            <a:spLocks noGrp="1"/>
          </p:cNvSpPr>
          <p:nvPr>
            <p:ph type="sldNum" sz="quarter" idx="10"/>
          </p:nvPr>
        </p:nvSpPr>
        <p:spPr/>
        <p:txBody>
          <a:bodyPr/>
          <a:lstStyle/>
          <a:p>
            <a:fld id="{4E8CE041-0C6E-4EB6-9BEC-B9AB2D0A3A2A}" type="slidenum">
              <a:rPr lang="ar-IQ" smtClean="0"/>
              <a:t>1</a:t>
            </a:fld>
            <a:endParaRPr lang="ar-IQ"/>
          </a:p>
        </p:txBody>
      </p:sp>
    </p:spTree>
    <p:extLst>
      <p:ext uri="{BB962C8B-B14F-4D97-AF65-F5344CB8AC3E}">
        <p14:creationId xmlns:p14="http://schemas.microsoft.com/office/powerpoint/2010/main" val="1702641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764705"/>
            <a:ext cx="7772400" cy="2835746"/>
          </a:xfrm>
        </p:spPr>
        <p:txBody>
          <a:bodyPr/>
          <a:lstStyle/>
          <a:p>
            <a:r>
              <a:rPr lang="ar-IQ" sz="6000" dirty="0" smtClean="0"/>
              <a:t>كلية المصطفى الجامعة </a:t>
            </a:r>
            <a:endParaRPr lang="ar-IQ" sz="6000" dirty="0"/>
          </a:p>
        </p:txBody>
      </p:sp>
      <p:sp>
        <p:nvSpPr>
          <p:cNvPr id="3" name="عنوان فرعي 2"/>
          <p:cNvSpPr>
            <a:spLocks noGrp="1"/>
          </p:cNvSpPr>
          <p:nvPr>
            <p:ph type="subTitle" idx="1"/>
          </p:nvPr>
        </p:nvSpPr>
        <p:spPr>
          <a:xfrm>
            <a:off x="1371600" y="3519055"/>
            <a:ext cx="6400800" cy="2119745"/>
          </a:xfrm>
        </p:spPr>
        <p:txBody>
          <a:bodyPr>
            <a:normAutofit fontScale="77500" lnSpcReduction="20000"/>
          </a:bodyPr>
          <a:lstStyle/>
          <a:p>
            <a:r>
              <a:rPr lang="ar-IQ" sz="4800" b="1" dirty="0" smtClean="0"/>
              <a:t>قسم القانون / المرحلة الأولى </a:t>
            </a:r>
          </a:p>
          <a:p>
            <a:r>
              <a:rPr lang="ar-IQ" sz="4800" b="1" dirty="0" smtClean="0"/>
              <a:t>اسم المادة / القانون الدستوري</a:t>
            </a:r>
          </a:p>
          <a:p>
            <a:r>
              <a:rPr lang="ar-IQ" sz="4800" b="1" dirty="0" smtClean="0"/>
              <a:t>أستاذ المادة / أ.م.د.سهير ابراهيم حاجم </a:t>
            </a:r>
            <a:endParaRPr lang="ar-IQ" sz="4800" b="1" dirty="0"/>
          </a:p>
        </p:txBody>
      </p:sp>
    </p:spTree>
    <p:extLst>
      <p:ext uri="{BB962C8B-B14F-4D97-AF65-F5344CB8AC3E}">
        <p14:creationId xmlns:p14="http://schemas.microsoft.com/office/powerpoint/2010/main" val="3966145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القواعد الدستورية المكتوبة </a:t>
            </a:r>
            <a:endParaRPr lang="ar-IQ" dirty="0"/>
          </a:p>
        </p:txBody>
      </p:sp>
      <p:sp>
        <p:nvSpPr>
          <p:cNvPr id="3" name="عنصر نائب للمحتوى 2"/>
          <p:cNvSpPr>
            <a:spLocks noGrp="1"/>
          </p:cNvSpPr>
          <p:nvPr>
            <p:ph idx="1"/>
          </p:nvPr>
        </p:nvSpPr>
        <p:spPr/>
        <p:txBody>
          <a:bodyPr>
            <a:normAutofit lnSpcReduction="10000"/>
          </a:bodyPr>
          <a:lstStyle/>
          <a:p>
            <a:r>
              <a:rPr lang="ar-IQ" sz="2800" b="1" dirty="0" smtClean="0"/>
              <a:t>تشمل القواعد الدستورية المكتوبة , الوثيقة الدستورية المدونة , اضافة الى القوانين العادية التي تختص بتنظيم مسائل ذات طبيعة دستورية .</a:t>
            </a:r>
          </a:p>
          <a:p>
            <a:r>
              <a:rPr lang="ar-IQ" sz="2800" b="1" dirty="0" smtClean="0"/>
              <a:t>وتأسيسا على ذلك فأن تقدير ما هو دستوري أو خلافه بما مدون في الوثيقة الدستورية فحسب , وانما يمتد الى قوانين عادية قامت بتنظيم مسائل ذات طبيعة دستورية , مثال ذلك قوانين انتخاب اعضاء السلطة التشريعية في الدول المختلفة , ومنها العراق .</a:t>
            </a:r>
          </a:p>
          <a:p>
            <a:r>
              <a:rPr lang="ar-IQ" sz="2800" b="1" dirty="0" smtClean="0"/>
              <a:t>وهذه القوانين تنظم مسائل ذات طبيعة دستورية إلا انها لا ترقي الى مرتبة احكام الدستور . وعليه يجب ألا تتعارض احكام تلك القوانين  مع احكام الدستور . </a:t>
            </a:r>
          </a:p>
          <a:p>
            <a:endParaRPr lang="ar-IQ" sz="2800" dirty="0"/>
          </a:p>
        </p:txBody>
      </p:sp>
    </p:spTree>
    <p:extLst>
      <p:ext uri="{BB962C8B-B14F-4D97-AF65-F5344CB8AC3E}">
        <p14:creationId xmlns:p14="http://schemas.microsoft.com/office/powerpoint/2010/main" val="45648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اساليب وضع الوثيقة الدستورية </a:t>
            </a:r>
            <a:endParaRPr lang="ar-IQ" dirty="0"/>
          </a:p>
        </p:txBody>
      </p:sp>
      <p:sp>
        <p:nvSpPr>
          <p:cNvPr id="3" name="عنصر نائب للمحتوى 2"/>
          <p:cNvSpPr>
            <a:spLocks noGrp="1"/>
          </p:cNvSpPr>
          <p:nvPr>
            <p:ph idx="1"/>
          </p:nvPr>
        </p:nvSpPr>
        <p:spPr/>
        <p:txBody>
          <a:bodyPr>
            <a:normAutofit fontScale="92500" lnSpcReduction="10000"/>
          </a:bodyPr>
          <a:lstStyle/>
          <a:p>
            <a:r>
              <a:rPr lang="ar-IQ" sz="2800" b="1" dirty="0" smtClean="0"/>
              <a:t>تباينت الآراء في شأن اساليب وضع الدساتير الا انه يلاحظ في التطبيق العملي وجود نوعين هما : -</a:t>
            </a:r>
          </a:p>
          <a:p>
            <a:r>
              <a:rPr lang="ar-IQ" sz="2800" b="1" dirty="0" smtClean="0"/>
              <a:t>أولاً: الأساليب غير  الديمقراطية : -</a:t>
            </a:r>
          </a:p>
          <a:p>
            <a:r>
              <a:rPr lang="ar-IQ" sz="2800" b="1" dirty="0" smtClean="0"/>
              <a:t>1-  المنحة : - يوضع الدستور وفقاً على اساس تنازل الحاكم صاحب السلطة المطلقة عن بعض اختصاصاته  الى الشعب . ويلاحظ ان هذه الطريقة تتفق واسلوب الحكم المطلق الذي يُعد الحاكم صاحب السيادة المطلقة , وله الحرية الكاملة في التنازل عن شيء منها من عدمه . </a:t>
            </a:r>
          </a:p>
          <a:p>
            <a:r>
              <a:rPr lang="ar-IQ" sz="2800" b="1" dirty="0" smtClean="0"/>
              <a:t>2- العقد : - يوضع الدستور وفقاً لهذه الطريقة من قبل الحاكم والشعب , أي انه ينشأ نتيجة تلاقي إرادتين هما ارادة الشعب والحاكم و وينوب عن الشعب في هذه المهمة مجلس تأسيسي أو جمعية نيابية . ووفقا لهذه الطريقة لا يجوز تعديل الدستور أو إلغائه الا </a:t>
            </a:r>
            <a:r>
              <a:rPr lang="ar-IQ" sz="2800" b="1" dirty="0" err="1" smtClean="0"/>
              <a:t>بناءاً</a:t>
            </a:r>
            <a:r>
              <a:rPr lang="ar-IQ" sz="2800" b="1" dirty="0" smtClean="0"/>
              <a:t> على موافقة الطرفين .  </a:t>
            </a:r>
            <a:endParaRPr lang="ar-IQ" sz="2800" b="1" dirty="0"/>
          </a:p>
        </p:txBody>
      </p:sp>
    </p:spTree>
    <p:extLst>
      <p:ext uri="{BB962C8B-B14F-4D97-AF65-F5344CB8AC3E}">
        <p14:creationId xmlns:p14="http://schemas.microsoft.com/office/powerpoint/2010/main" val="321369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800" b="1" dirty="0" smtClean="0"/>
              <a:t>    ثانياً: الاساليب  الديمقراطية </a:t>
            </a:r>
            <a:endParaRPr lang="ar-IQ" sz="2800" b="1" dirty="0"/>
          </a:p>
        </p:txBody>
      </p:sp>
      <p:sp>
        <p:nvSpPr>
          <p:cNvPr id="3" name="عنصر نائب للمحتوى 2"/>
          <p:cNvSpPr>
            <a:spLocks noGrp="1"/>
          </p:cNvSpPr>
          <p:nvPr>
            <p:ph idx="1"/>
          </p:nvPr>
        </p:nvSpPr>
        <p:spPr/>
        <p:txBody>
          <a:bodyPr>
            <a:normAutofit fontScale="92500" lnSpcReduction="10000"/>
          </a:bodyPr>
          <a:lstStyle/>
          <a:p>
            <a:r>
              <a:rPr lang="ar-IQ" sz="2800" b="1" dirty="0" smtClean="0"/>
              <a:t>ان اعتماد الاساليب الديمقراطية يعني ان الشعب هو الجهة الوحيدة التي تضع الدستور باعتباره صاحب السيادة , ولهذه الأساليب صورتان هما :- </a:t>
            </a:r>
          </a:p>
          <a:p>
            <a:r>
              <a:rPr lang="ar-IQ" sz="2800" b="1" dirty="0" smtClean="0"/>
              <a:t>1- طريقة الجمعية التأسيسية :- ينتخب الشعب جمعية تأسيسية مهمتها محددة بوضع دستور للدولة نيابة عن الشعب .وقد عرفت هذه الطريقة في الولايات الأمريكية بعد الاستقلال حيث وضعت معظم دساتير الولايات وفقا لهذا السلوب إذ وضع اول دستور للولايات المتحدة الأمريكية الصادر سنة 1787 , ومن ثم انتقل هذا الأسلوب الى دول اخرى . </a:t>
            </a:r>
          </a:p>
          <a:p>
            <a:r>
              <a:rPr lang="ar-IQ" sz="2800" b="1" dirty="0" smtClean="0"/>
              <a:t>2- طريقة الاستفتاء  الدستوري :-  وفقا لهذه الطريقة يقوم الشعب بالموافقة على الدستور مباشرة , حيث تعرض مسودة الدستور عليه من اجل اعطاء الرأي النهائي فيها , ولا يصدر الدستور مالم يقترن بموافقة الشعب .</a:t>
            </a:r>
            <a:endParaRPr lang="ar-IQ" sz="2800" b="1" dirty="0"/>
          </a:p>
        </p:txBody>
      </p:sp>
    </p:spTree>
    <p:extLst>
      <p:ext uri="{BB962C8B-B14F-4D97-AF65-F5344CB8AC3E}">
        <p14:creationId xmlns:p14="http://schemas.microsoft.com/office/powerpoint/2010/main" val="298028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العرف الدستوري وانواعه </a:t>
            </a:r>
            <a:endParaRPr lang="ar-IQ" b="1" dirty="0"/>
          </a:p>
        </p:txBody>
      </p:sp>
      <p:sp>
        <p:nvSpPr>
          <p:cNvPr id="3" name="عنصر نائب للمحتوى 2"/>
          <p:cNvSpPr>
            <a:spLocks noGrp="1"/>
          </p:cNvSpPr>
          <p:nvPr>
            <p:ph idx="1"/>
          </p:nvPr>
        </p:nvSpPr>
        <p:spPr/>
        <p:txBody>
          <a:bodyPr>
            <a:normAutofit lnSpcReduction="10000"/>
          </a:bodyPr>
          <a:lstStyle/>
          <a:p>
            <a:r>
              <a:rPr lang="ar-IQ" sz="2800" b="1" dirty="0" smtClean="0"/>
              <a:t>العرف الدستوري :- هو قاعدة  مطردة او عادة يقصد بها تنظيم العلاقات بين السلطات الحاكمة بعضها ببعض أو فيما بينها وبين الأفراد , ويكون لها صفة الإلزام في الرأي القانوني للجماعة . </a:t>
            </a:r>
          </a:p>
          <a:p>
            <a:r>
              <a:rPr lang="ar-IQ" sz="2800" b="1" dirty="0" smtClean="0"/>
              <a:t>وللعرف الدستوري ركنان هما :- </a:t>
            </a:r>
          </a:p>
          <a:p>
            <a:r>
              <a:rPr lang="ar-IQ" sz="2800" b="1" dirty="0" smtClean="0"/>
              <a:t>1- الركن المادي ويعني به الفعل التي تقوم به السلطة المختصة بالفعل بشكل مطرد ( اي يصبح عادة ) دون ان يلاقي اعتراضا من قبل السلطات الأخرى . </a:t>
            </a:r>
          </a:p>
          <a:p>
            <a:r>
              <a:rPr lang="ar-IQ" sz="2800" b="1" dirty="0" smtClean="0"/>
              <a:t>2- الركن المعنوي :- وقصد به ان يكون لهذا الفعل المادي (العادة ) صفة الالزام  , لوجود اعتقاد لدى الجماعة بضرورة احترام هذه القاعدة وعدم مخالفتها . </a:t>
            </a:r>
            <a:endParaRPr lang="ar-IQ" sz="2800" b="1" dirty="0"/>
          </a:p>
        </p:txBody>
      </p:sp>
    </p:spTree>
    <p:extLst>
      <p:ext uri="{BB962C8B-B14F-4D97-AF65-F5344CB8AC3E}">
        <p14:creationId xmlns:p14="http://schemas.microsoft.com/office/powerpoint/2010/main" val="2015366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انواع العرف الدستوري </a:t>
            </a:r>
            <a:endParaRPr lang="ar-IQ" b="1" dirty="0"/>
          </a:p>
        </p:txBody>
      </p:sp>
      <p:sp>
        <p:nvSpPr>
          <p:cNvPr id="3" name="عنصر نائب للمحتوى 2"/>
          <p:cNvSpPr>
            <a:spLocks noGrp="1"/>
          </p:cNvSpPr>
          <p:nvPr>
            <p:ph idx="1"/>
          </p:nvPr>
        </p:nvSpPr>
        <p:spPr/>
        <p:txBody>
          <a:bodyPr>
            <a:normAutofit lnSpcReduction="10000"/>
          </a:bodyPr>
          <a:lstStyle/>
          <a:p>
            <a:r>
              <a:rPr lang="ar-IQ" sz="2800" b="1" dirty="0" smtClean="0"/>
              <a:t>للعرف الدستوري ثلاثة انواع  وهما :-</a:t>
            </a:r>
          </a:p>
          <a:p>
            <a:r>
              <a:rPr lang="ar-IQ" sz="2800" b="1" dirty="0" smtClean="0"/>
              <a:t>1- العرف الدستوري المفسر : - وهو العرف الذي يقتصر اثره على تفسير نص من نصوص الدستور عن طريق معناه . فهو لا ينشئ قاعدة جديدة , بل يقف عند حد التفسير والايضاح . وتأسيسا على ما تقدم يذهب الفقه الى ان العرف الدستوري المفسر تكون له قوة النص الدستوري الذي فسره . </a:t>
            </a:r>
          </a:p>
          <a:p>
            <a:r>
              <a:rPr lang="ar-IQ" sz="2800" b="1" dirty="0" smtClean="0"/>
              <a:t>2- العرف الدستوري المكمل :- وهو العرف الذي ينظم مسألة لم ينظمها المشرع الدستوري . وهذا يعني ان العرف المكمل يكمل نقصاً في نصوص الدستور , اي انه ينشئ قاعدة دستورية جديدة .ويرى بعض الفقهاء ان هذا العرف لا يرتقي الى مرتبة النصوص الدستورية وانما يكون بمرتبة قواعد القانون العادي .</a:t>
            </a:r>
          </a:p>
          <a:p>
            <a:endParaRPr lang="ar-IQ" sz="2800" b="1" dirty="0"/>
          </a:p>
          <a:p>
            <a:endParaRPr lang="ar-IQ" sz="2800" b="1" dirty="0" smtClean="0"/>
          </a:p>
          <a:p>
            <a:endParaRPr lang="ar-IQ" sz="2800" b="1" dirty="0"/>
          </a:p>
        </p:txBody>
      </p:sp>
    </p:spTree>
    <p:extLst>
      <p:ext uri="{BB962C8B-B14F-4D97-AF65-F5344CB8AC3E}">
        <p14:creationId xmlns:p14="http://schemas.microsoft.com/office/powerpoint/2010/main" val="419053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800" b="1" dirty="0" smtClean="0"/>
              <a:t>3- العرف الدستوري المعدل : - وهو العرف الذي ينصرف آثره الى تعديل حكم من احكام الدستور سواء بالإضافة أو بالحذف . </a:t>
            </a:r>
            <a:endParaRPr lang="ar-IQ" sz="2800" b="1" dirty="0"/>
          </a:p>
        </p:txBody>
      </p:sp>
      <p:sp>
        <p:nvSpPr>
          <p:cNvPr id="3" name="عنصر نائب للمحتوى 2"/>
          <p:cNvSpPr>
            <a:spLocks noGrp="1"/>
          </p:cNvSpPr>
          <p:nvPr>
            <p:ph idx="1"/>
          </p:nvPr>
        </p:nvSpPr>
        <p:spPr/>
        <p:txBody>
          <a:bodyPr>
            <a:normAutofit lnSpcReduction="10000"/>
          </a:bodyPr>
          <a:lstStyle/>
          <a:p>
            <a:r>
              <a:rPr lang="ar-IQ" sz="2800" b="1" dirty="0" smtClean="0"/>
              <a:t>فالعرف الدستوري المعدل بالإضافة , يهدف الى اضافة حكم جديد الى الدستور لم يرد في نصوصه , كأن تمنح احدى السلطات اختصاصا جديدا لم ينظمه الدستور . </a:t>
            </a:r>
          </a:p>
          <a:p>
            <a:r>
              <a:rPr lang="ar-IQ" sz="2800" b="1" dirty="0" smtClean="0"/>
              <a:t>اما العرف الدستوري المعدل بالحذف , فيراد به اهمال أو تعطيل نص منى نصوص الدستور .</a:t>
            </a:r>
          </a:p>
          <a:p>
            <a:r>
              <a:rPr lang="ar-IQ" sz="2800" b="1" dirty="0" smtClean="0"/>
              <a:t>واختلف الفقهاء في القيمة القانونية للعرف المعدل بأنواعه , فمنهم من يرى ان للعرف المعدل مرتبة النصوص الدستورية , في حين يذهب الرأي الراجح ان العرف المعدل لا يرقى الى مرتبة النصوص الدستورية .لأن ذلك يتعارض مع مبدأ السيادة الشعبية .وعليه تم الاتفاق على ان العرف المعدل يكون بمرتبة </a:t>
            </a:r>
            <a:r>
              <a:rPr lang="ar-IQ" sz="2800" b="1" smtClean="0"/>
              <a:t>القوانين العادية . </a:t>
            </a:r>
            <a:endParaRPr lang="ar-IQ" sz="2800" b="1" dirty="0"/>
          </a:p>
        </p:txBody>
      </p:sp>
    </p:spTree>
    <p:extLst>
      <p:ext uri="{BB962C8B-B14F-4D97-AF65-F5344CB8AC3E}">
        <p14:creationId xmlns:p14="http://schemas.microsoft.com/office/powerpoint/2010/main" val="83898730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687</Words>
  <Application>Microsoft Office PowerPoint</Application>
  <PresentationFormat>عرض على الشاشة (3:4)‏</PresentationFormat>
  <Paragraphs>34</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كلية المصطفى الجامعة </vt:lpstr>
      <vt:lpstr>القواعد الدستورية المكتوبة </vt:lpstr>
      <vt:lpstr>اساليب وضع الوثيقة الدستورية </vt:lpstr>
      <vt:lpstr>    ثانياً: الاساليب  الديمقراطية </vt:lpstr>
      <vt:lpstr>العرف الدستوري وانواعه </vt:lpstr>
      <vt:lpstr>انواع العرف الدستوري </vt:lpstr>
      <vt:lpstr>3- العرف الدستوري المعدل : - وهو العرف الذي ينصرف آثره الى تعديل حكم من احكام الدستور سواء بالإضافة أو بالحذف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المصطفى الجامعة </dc:title>
  <cp:lastModifiedBy>DR.Suhir</cp:lastModifiedBy>
  <cp:revision>17</cp:revision>
  <dcterms:modified xsi:type="dcterms:W3CDTF">2020-03-31T19:26:07Z</dcterms:modified>
</cp:coreProperties>
</file>