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1"/>
  </p:notesMasterIdLst>
  <p:sldIdLst>
    <p:sldId id="256" r:id="rId2"/>
    <p:sldId id="257" r:id="rId3"/>
    <p:sldId id="273" r:id="rId4"/>
    <p:sldId id="258" r:id="rId5"/>
    <p:sldId id="274" r:id="rId6"/>
    <p:sldId id="259" r:id="rId7"/>
    <p:sldId id="275" r:id="rId8"/>
    <p:sldId id="260" r:id="rId9"/>
    <p:sldId id="276" r:id="rId10"/>
    <p:sldId id="261" r:id="rId11"/>
    <p:sldId id="277" r:id="rId12"/>
    <p:sldId id="262" r:id="rId13"/>
    <p:sldId id="278" r:id="rId14"/>
    <p:sldId id="263" r:id="rId15"/>
    <p:sldId id="279" r:id="rId16"/>
    <p:sldId id="264" r:id="rId17"/>
    <p:sldId id="280" r:id="rId18"/>
    <p:sldId id="265" r:id="rId19"/>
    <p:sldId id="281" r:id="rId20"/>
    <p:sldId id="282" r:id="rId21"/>
    <p:sldId id="272" r:id="rId22"/>
    <p:sldId id="285" r:id="rId23"/>
    <p:sldId id="284" r:id="rId24"/>
    <p:sldId id="267" r:id="rId25"/>
    <p:sldId id="283" r:id="rId26"/>
    <p:sldId id="286" r:id="rId27"/>
    <p:sldId id="268" r:id="rId28"/>
    <p:sldId id="26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52FEA-1802-4ABF-B993-54C377E57C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1EE97-23CA-4388-BA65-A278F3AC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1EE97-23CA-4388-BA65-A278F3ACA4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1EE97-23CA-4388-BA65-A278F3ACA4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7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5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5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61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79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9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3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4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8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9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9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011E0-604F-46E4-967E-99D4359C84A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58B097-461A-4BC6-92BE-13C73667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admin/quiz/5cae894f4240fc001a4aa996/medical-terminolog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Samples of </a:t>
            </a:r>
            <a:r>
              <a:rPr lang="en-US" dirty="0" smtClean="0"/>
              <a:t>Questions in medical terminology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Nada K. </a:t>
            </a:r>
            <a:r>
              <a:rPr lang="en-US" dirty="0" err="1" smtClean="0"/>
              <a:t>Jawad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is the definition for aphagia?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Extreme thirst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Inability to hear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Inability to swallow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Loss of hair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Pain free </a:t>
            </a:r>
          </a:p>
        </p:txBody>
      </p:sp>
    </p:spTree>
    <p:extLst>
      <p:ext uri="{BB962C8B-B14F-4D97-AF65-F5344CB8AC3E}">
        <p14:creationId xmlns:p14="http://schemas.microsoft.com/office/powerpoint/2010/main" val="34732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53783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is the definition for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aphagia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Extreme thirst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Inability to hear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(C) Inability to swallow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Loss of hair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Pain free </a:t>
            </a:r>
          </a:p>
        </p:txBody>
      </p:sp>
    </p:spTree>
    <p:extLst>
      <p:ext uri="{BB962C8B-B14F-4D97-AF65-F5344CB8AC3E}">
        <p14:creationId xmlns:p14="http://schemas.microsoft.com/office/powerpoint/2010/main" val="34023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suffixes means "cutting operation"?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-ectomy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-plasty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-scopy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-stomy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-tomy </a:t>
            </a:r>
          </a:p>
        </p:txBody>
      </p:sp>
    </p:spTree>
    <p:extLst>
      <p:ext uri="{BB962C8B-B14F-4D97-AF65-F5344CB8AC3E}">
        <p14:creationId xmlns:p14="http://schemas.microsoft.com/office/powerpoint/2010/main" val="10861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608916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suffixes means "cutting operation"?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(A) 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ectomy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plasty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scopy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stomy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tomy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1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is an incision made to enlarge the opening of the external urethra?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Cystotomy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Meatotomy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Nephrostomy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Pyelostomy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Ureterotomy </a:t>
            </a:r>
          </a:p>
        </p:txBody>
      </p:sp>
    </p:spTree>
    <p:extLst>
      <p:ext uri="{BB962C8B-B14F-4D97-AF65-F5344CB8AC3E}">
        <p14:creationId xmlns:p14="http://schemas.microsoft.com/office/powerpoint/2010/main" val="33044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92640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is an incision made to enlarge the opening of the external urethra?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Cystotomy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Meatotomy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Nephrostomy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Pyelostomy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(E)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Ureterotomy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physicians specializes in treating patients with diseases of the liver?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Hematologist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Hepatologist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Nephrologist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Oncologist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Rheumatologist </a:t>
            </a:r>
          </a:p>
        </p:txBody>
      </p:sp>
    </p:spTree>
    <p:extLst>
      <p:ext uri="{BB962C8B-B14F-4D97-AF65-F5344CB8AC3E}">
        <p14:creationId xmlns:p14="http://schemas.microsoft.com/office/powerpoint/2010/main" val="10791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94179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physicians specializes in treating patients with diseases of the liver?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Hematologist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(B)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Hepatologist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Nephrologist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Oncologist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Rheumatologist </a:t>
            </a:r>
          </a:p>
        </p:txBody>
      </p:sp>
    </p:spTree>
    <p:extLst>
      <p:ext uri="{BB962C8B-B14F-4D97-AF65-F5344CB8AC3E}">
        <p14:creationId xmlns:p14="http://schemas.microsoft.com/office/powerpoint/2010/main" val="14700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branches of medicine specializes in the study of the musculoskeletal system?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Gynecology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Nephrology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Orthopedics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Pediatrics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Urology </a:t>
            </a:r>
          </a:p>
        </p:txBody>
      </p:sp>
    </p:spTree>
    <p:extLst>
      <p:ext uri="{BB962C8B-B14F-4D97-AF65-F5344CB8AC3E}">
        <p14:creationId xmlns:p14="http://schemas.microsoft.com/office/powerpoint/2010/main" val="23147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103925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branches of medicine specializes in the study of the musculoskeletal system?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Gynecology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Nephrology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(C) Orthopedics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Pediatrics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Urology </a:t>
            </a:r>
          </a:p>
        </p:txBody>
      </p:sp>
    </p:spTree>
    <p:extLst>
      <p:ext uri="{BB962C8B-B14F-4D97-AF65-F5344CB8AC3E}">
        <p14:creationId xmlns:p14="http://schemas.microsoft.com/office/powerpoint/2010/main" val="30524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choices 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708633"/>
            <a:ext cx="682430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1-The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combining form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cephal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/o" refers to which of the following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Abdomen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Head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Neck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Ribs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/>
            </a:pPr>
            <a:endParaRPr lang="en-US" sz="18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939237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A patient with encephalitis is most likely to be treated by which of the following specialists?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Endocrinologist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Hematologist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(C) Neurologist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Oncologist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Radiologist </a:t>
            </a:r>
          </a:p>
        </p:txBody>
      </p:sp>
    </p:spTree>
    <p:extLst>
      <p:ext uri="{BB962C8B-B14F-4D97-AF65-F5344CB8AC3E}">
        <p14:creationId xmlns:p14="http://schemas.microsoft.com/office/powerpoint/2010/main" val="42305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939237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A patient with encephalitis is most likely to be treated by which of the following specialists?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Endocrinologist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Hematologist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(C) Neurologist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Oncologist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Radiologist </a:t>
            </a:r>
          </a:p>
        </p:txBody>
      </p:sp>
    </p:spTree>
    <p:extLst>
      <p:ext uri="{BB962C8B-B14F-4D97-AF65-F5344CB8AC3E}">
        <p14:creationId xmlns:p14="http://schemas.microsoft.com/office/powerpoint/2010/main" val="3472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5 </a:t>
            </a:r>
            <a:r>
              <a:rPr lang="en-US" b="1" dirty="0" err="1" smtClean="0">
                <a:solidFill>
                  <a:schemeClr val="lt1"/>
                </a:solidFill>
              </a:rPr>
              <a:t>M</a:t>
            </a:r>
            <a:r>
              <a:rPr lang="en-US" b="1" dirty="0" err="1"/>
              <a:t>Matching</a:t>
            </a:r>
            <a:r>
              <a:rPr lang="en-US" b="1" dirty="0"/>
              <a:t> </a:t>
            </a:r>
            <a:r>
              <a:rPr lang="en-US" b="1" dirty="0" err="1"/>
              <a:t>questions</a:t>
            </a:r>
            <a:r>
              <a:rPr lang="en-US" b="1" dirty="0" err="1" smtClean="0">
                <a:solidFill>
                  <a:schemeClr val="lt1"/>
                </a:solidFill>
              </a:rPr>
              <a:t>atching</a:t>
            </a:r>
            <a:r>
              <a:rPr lang="en-US" b="1" dirty="0" smtClean="0">
                <a:solidFill>
                  <a:schemeClr val="lt1"/>
                </a:solidFill>
              </a:rPr>
              <a:t> </a:t>
            </a:r>
            <a:r>
              <a:rPr lang="en-US" b="1" dirty="0">
                <a:solidFill>
                  <a:schemeClr val="lt1"/>
                </a:solidFill>
              </a:rPr>
              <a:t>questions</a:t>
            </a:r>
            <a:br>
              <a:rPr lang="en-US" b="1" dirty="0">
                <a:solidFill>
                  <a:schemeClr val="lt1"/>
                </a:solidFill>
              </a:rPr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99964"/>
              </p:ext>
            </p:extLst>
          </p:nvPr>
        </p:nvGraphicFramePr>
        <p:xfrm>
          <a:off x="1295400" y="1828802"/>
          <a:ext cx="9601200" cy="462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159"/>
                <a:gridCol w="4813041"/>
              </a:tblGrid>
              <a:tr h="242466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1-Cholangitis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2-Akinesia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3-Pancreas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4-Craniectomy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A-Which term means inflammation of the bile ducts?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B-Which term means excision of a portion of the skull?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C-Which gland is responsible for the production of insulin?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D-Which term means complete loss of muscle movement?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83489" marR="83489"/>
                </a:tc>
              </a:tr>
              <a:tr h="17858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5 </a:t>
            </a:r>
            <a:r>
              <a:rPr lang="en-US" b="1" dirty="0" err="1" smtClean="0">
                <a:solidFill>
                  <a:schemeClr val="lt1"/>
                </a:solidFill>
              </a:rPr>
              <a:t>M</a:t>
            </a:r>
            <a:r>
              <a:rPr lang="en-US" b="1" dirty="0" err="1"/>
              <a:t>Matching</a:t>
            </a:r>
            <a:r>
              <a:rPr lang="en-US" b="1" dirty="0"/>
              <a:t> </a:t>
            </a:r>
            <a:r>
              <a:rPr lang="en-US" b="1" dirty="0" err="1"/>
              <a:t>questions</a:t>
            </a:r>
            <a:r>
              <a:rPr lang="en-US" b="1" dirty="0" err="1" smtClean="0">
                <a:solidFill>
                  <a:schemeClr val="lt1"/>
                </a:solidFill>
              </a:rPr>
              <a:t>atching</a:t>
            </a:r>
            <a:r>
              <a:rPr lang="en-US" b="1" dirty="0" smtClean="0">
                <a:solidFill>
                  <a:schemeClr val="lt1"/>
                </a:solidFill>
              </a:rPr>
              <a:t> </a:t>
            </a:r>
            <a:r>
              <a:rPr lang="en-US" b="1" dirty="0">
                <a:solidFill>
                  <a:schemeClr val="lt1"/>
                </a:solidFill>
              </a:rPr>
              <a:t>questions</a:t>
            </a:r>
            <a:br>
              <a:rPr lang="en-US" b="1" dirty="0">
                <a:solidFill>
                  <a:schemeClr val="lt1"/>
                </a:solidFill>
              </a:rPr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464144"/>
              </p:ext>
            </p:extLst>
          </p:nvPr>
        </p:nvGraphicFramePr>
        <p:xfrm>
          <a:off x="1295400" y="1692323"/>
          <a:ext cx="9601200" cy="467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254160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1-Cholangitis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2-Akinesia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3-Pancreas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4-Craniectomy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A-Which term means inflammation of the bile ducts?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B-Which term means excision of a portion of the skull?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C-Which gland is responsible for the production of insulin?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D-Which term means complete loss of muscle movement?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83489" marR="83489"/>
                </a:tc>
              </a:tr>
              <a:tr h="1837090">
                <a:tc>
                  <a:txBody>
                    <a:bodyPr/>
                    <a:lstStyle/>
                    <a:p>
                      <a:r>
                        <a:rPr lang="en-US" dirty="0" smtClean="0"/>
                        <a:t>1----A</a:t>
                      </a:r>
                    </a:p>
                    <a:p>
                      <a:r>
                        <a:rPr lang="en-US" dirty="0" smtClean="0"/>
                        <a:t>2----D</a:t>
                      </a:r>
                    </a:p>
                    <a:p>
                      <a:r>
                        <a:rPr lang="en-US" dirty="0" smtClean="0"/>
                        <a:t>3----C</a:t>
                      </a:r>
                    </a:p>
                    <a:p>
                      <a:r>
                        <a:rPr lang="en-US" dirty="0" smtClean="0"/>
                        <a:t>4----B</a:t>
                      </a:r>
                    </a:p>
                    <a:p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4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Sentences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605007"/>
              </p:ext>
            </p:extLst>
          </p:nvPr>
        </p:nvGraphicFramePr>
        <p:xfrm>
          <a:off x="1295400" y="2557463"/>
          <a:ext cx="9601200" cy="280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1400673">
                <a:tc>
                  <a:txBody>
                    <a:bodyPr/>
                    <a:lstStyle/>
                    <a:p>
                      <a:r>
                        <a:rPr lang="en-US" dirty="0" smtClean="0"/>
                        <a:t>1. hemolytic  </a:t>
                      </a:r>
                    </a:p>
                    <a:p>
                      <a:r>
                        <a:rPr lang="en-US" dirty="0" smtClean="0"/>
                        <a:t>2. thrombosis </a:t>
                      </a:r>
                    </a:p>
                    <a:p>
                      <a:r>
                        <a:rPr lang="en-US" dirty="0" smtClean="0"/>
                        <a:t> 3. leukopenia  </a:t>
                      </a:r>
                    </a:p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splenectomy</a:t>
                      </a:r>
                      <a:r>
                        <a:rPr lang="en-US" dirty="0" smtClean="0"/>
                        <a:t>  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___ deficiency of white blood cells </a:t>
                      </a:r>
                    </a:p>
                    <a:p>
                      <a:r>
                        <a:rPr lang="en-US" dirty="0" smtClean="0"/>
                        <a:t>B ___ blood clot </a:t>
                      </a:r>
                    </a:p>
                    <a:p>
                      <a:r>
                        <a:rPr lang="en-US" dirty="0" smtClean="0"/>
                        <a:t>C___ pertaining to blood </a:t>
                      </a:r>
                    </a:p>
                    <a:p>
                      <a:r>
                        <a:rPr lang="en-US" dirty="0" smtClean="0"/>
                        <a:t>D ___  removal of the spleen </a:t>
                      </a:r>
                      <a:endParaRPr lang="en-US" dirty="0"/>
                    </a:p>
                  </a:txBody>
                  <a:tcPr marL="83489" marR="83489"/>
                </a:tc>
              </a:tr>
              <a:tr h="1400673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1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Sentences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645034"/>
              </p:ext>
            </p:extLst>
          </p:nvPr>
        </p:nvGraphicFramePr>
        <p:xfrm>
          <a:off x="1295400" y="2557463"/>
          <a:ext cx="9601200" cy="352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1762180">
                <a:tc>
                  <a:txBody>
                    <a:bodyPr/>
                    <a:lstStyle/>
                    <a:p>
                      <a:r>
                        <a:rPr lang="en-US" dirty="0" smtClean="0"/>
                        <a:t>1. hemolytic  </a:t>
                      </a:r>
                    </a:p>
                    <a:p>
                      <a:r>
                        <a:rPr lang="en-US" dirty="0" smtClean="0"/>
                        <a:t>2. thrombosis </a:t>
                      </a:r>
                    </a:p>
                    <a:p>
                      <a:r>
                        <a:rPr lang="en-US" dirty="0" smtClean="0"/>
                        <a:t> 3. leukopenia  </a:t>
                      </a:r>
                    </a:p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splenectomy</a:t>
                      </a:r>
                      <a:r>
                        <a:rPr lang="en-US" dirty="0" smtClean="0"/>
                        <a:t>  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___ deficiency of white blood cells </a:t>
                      </a:r>
                    </a:p>
                    <a:p>
                      <a:r>
                        <a:rPr lang="en-US" dirty="0" smtClean="0"/>
                        <a:t>B ___ blood clot </a:t>
                      </a:r>
                    </a:p>
                    <a:p>
                      <a:r>
                        <a:rPr lang="en-US" dirty="0" smtClean="0"/>
                        <a:t>C___ pertaining to blood </a:t>
                      </a:r>
                    </a:p>
                    <a:p>
                      <a:r>
                        <a:rPr lang="en-US" dirty="0" smtClean="0"/>
                        <a:t>D ___  removal of the spleen </a:t>
                      </a:r>
                      <a:endParaRPr lang="en-US" dirty="0"/>
                    </a:p>
                  </a:txBody>
                  <a:tcPr marL="83489" marR="83489"/>
                </a:tc>
              </a:tr>
              <a:tr h="1762180">
                <a:tc>
                  <a:txBody>
                    <a:bodyPr/>
                    <a:lstStyle/>
                    <a:p>
                      <a:r>
                        <a:rPr lang="en-US" dirty="0" smtClean="0"/>
                        <a:t>1-----C</a:t>
                      </a:r>
                    </a:p>
                    <a:p>
                      <a:r>
                        <a:rPr lang="en-US" dirty="0" smtClean="0"/>
                        <a:t>2-----B</a:t>
                      </a:r>
                    </a:p>
                    <a:p>
                      <a:r>
                        <a:rPr lang="en-US" dirty="0" smtClean="0"/>
                        <a:t>3-----A</a:t>
                      </a:r>
                    </a:p>
                    <a:p>
                      <a:r>
                        <a:rPr lang="en-US" dirty="0" smtClean="0"/>
                        <a:t>4-----D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5 </a:t>
            </a:r>
            <a:r>
              <a:rPr lang="en-US" b="1" dirty="0" err="1" smtClean="0">
                <a:solidFill>
                  <a:schemeClr val="lt1"/>
                </a:solidFill>
              </a:rPr>
              <a:t>M</a:t>
            </a:r>
            <a:r>
              <a:rPr lang="en-US" b="1" dirty="0" err="1"/>
              <a:t>Matching</a:t>
            </a:r>
            <a:r>
              <a:rPr lang="en-US" b="1" dirty="0"/>
              <a:t> </a:t>
            </a:r>
            <a:r>
              <a:rPr lang="en-US" b="1" dirty="0" err="1"/>
              <a:t>questions</a:t>
            </a:r>
            <a:r>
              <a:rPr lang="en-US" b="1" dirty="0" err="1" smtClean="0">
                <a:solidFill>
                  <a:schemeClr val="lt1"/>
                </a:solidFill>
              </a:rPr>
              <a:t>atching</a:t>
            </a:r>
            <a:r>
              <a:rPr lang="en-US" b="1" dirty="0" smtClean="0">
                <a:solidFill>
                  <a:schemeClr val="lt1"/>
                </a:solidFill>
              </a:rPr>
              <a:t> </a:t>
            </a:r>
            <a:r>
              <a:rPr lang="en-US" b="1" dirty="0">
                <a:solidFill>
                  <a:schemeClr val="lt1"/>
                </a:solidFill>
              </a:rPr>
              <a:t>questions</a:t>
            </a:r>
            <a:br>
              <a:rPr lang="en-US" b="1" dirty="0">
                <a:solidFill>
                  <a:schemeClr val="lt1"/>
                </a:solidFill>
              </a:rPr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559087"/>
              </p:ext>
            </p:extLst>
          </p:nvPr>
        </p:nvGraphicFramePr>
        <p:xfrm>
          <a:off x="1295400" y="2285999"/>
          <a:ext cx="9601200" cy="4406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143"/>
                <a:gridCol w="4757057"/>
              </a:tblGrid>
              <a:tr h="263003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1-Cholangitis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2-Akinesia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3-Pancreas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4-Craniectomy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A-Which term means inflammation of the bile ducts?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B-Which term means excision of a portion of the skull?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C-Which gland is responsible for the production of insulin?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D-Which term means complete loss of muscle movement?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83489" marR="83489"/>
                </a:tc>
              </a:tr>
              <a:tr h="15718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4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5 </a:t>
            </a:r>
            <a:r>
              <a:rPr lang="en-US" b="1" dirty="0" err="1" smtClean="0">
                <a:solidFill>
                  <a:schemeClr val="lt1"/>
                </a:solidFill>
              </a:rPr>
              <a:t>M</a:t>
            </a:r>
            <a:r>
              <a:rPr lang="en-US" b="1" dirty="0" err="1"/>
              <a:t>Matching</a:t>
            </a:r>
            <a:r>
              <a:rPr lang="en-US" b="1" dirty="0"/>
              <a:t> </a:t>
            </a:r>
            <a:r>
              <a:rPr lang="en-US" b="1" dirty="0" err="1"/>
              <a:t>questions</a:t>
            </a:r>
            <a:r>
              <a:rPr lang="en-US" b="1" dirty="0" err="1" smtClean="0">
                <a:solidFill>
                  <a:schemeClr val="lt1"/>
                </a:solidFill>
              </a:rPr>
              <a:t>atching</a:t>
            </a:r>
            <a:r>
              <a:rPr lang="en-US" b="1" dirty="0" smtClean="0">
                <a:solidFill>
                  <a:schemeClr val="lt1"/>
                </a:solidFill>
              </a:rPr>
              <a:t> </a:t>
            </a:r>
            <a:r>
              <a:rPr lang="en-US" b="1" dirty="0">
                <a:solidFill>
                  <a:schemeClr val="lt1"/>
                </a:solidFill>
              </a:rPr>
              <a:t>questions</a:t>
            </a:r>
            <a:br>
              <a:rPr lang="en-US" b="1" dirty="0">
                <a:solidFill>
                  <a:schemeClr val="lt1"/>
                </a:solidFill>
              </a:rPr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355849"/>
              </p:ext>
            </p:extLst>
          </p:nvPr>
        </p:nvGraphicFramePr>
        <p:xfrm>
          <a:off x="1295400" y="1790701"/>
          <a:ext cx="9601200" cy="480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238127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1-Cholangitis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2-Akinesia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3-Pancreas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4-Craniectomy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A-Which term means inflammation of the bile ducts?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B-Which term means excision of a portion of the skull?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C-Which gland is responsible for the production of insulin?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D-Which term means complete loss of muscle movement?</a:t>
                      </a:r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83489" marR="83489"/>
                </a:tc>
              </a:tr>
              <a:tr h="1967572">
                <a:tc>
                  <a:txBody>
                    <a:bodyPr/>
                    <a:lstStyle/>
                    <a:p>
                      <a:r>
                        <a:rPr lang="en-US" dirty="0" smtClean="0"/>
                        <a:t>1----A</a:t>
                      </a:r>
                    </a:p>
                    <a:p>
                      <a:r>
                        <a:rPr lang="en-US" dirty="0" smtClean="0"/>
                        <a:t>2----D</a:t>
                      </a:r>
                    </a:p>
                    <a:p>
                      <a:r>
                        <a:rPr lang="en-US" dirty="0" smtClean="0"/>
                        <a:t>3----C</a:t>
                      </a:r>
                    </a:p>
                    <a:p>
                      <a:r>
                        <a:rPr lang="en-US" dirty="0" smtClean="0"/>
                        <a:t>4----B</a:t>
                      </a:r>
                    </a:p>
                    <a:p>
                      <a:endParaRPr lang="en-US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8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quizizz.com/admin/quiz/5cae894f4240fc001a4aa996/medical-terminology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Visit this sit  for more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</a:t>
            </a:r>
            <a:r>
              <a:rPr lang="en-US" sz="4400" dirty="0" smtClean="0"/>
              <a:t>Thanks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41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847132"/>
            <a:ext cx="68243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2-The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combining form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cephal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/o" refers to which of the following?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Abdomen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(B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 Head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Neck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Ribs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/>
            </a:pPr>
            <a:endParaRPr lang="en-US" sz="18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The prefix meaning outside or outer is which of the following?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Ana-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Dia-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Epi-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Exo-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Peri- </a:t>
            </a:r>
          </a:p>
        </p:txBody>
      </p:sp>
    </p:spTree>
    <p:extLst>
      <p:ext uri="{BB962C8B-B14F-4D97-AF65-F5344CB8AC3E}">
        <p14:creationId xmlns:p14="http://schemas.microsoft.com/office/powerpoint/2010/main" val="25181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64427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The prefix meaning outside or outer is which of the following?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Ana-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(D)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Exo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8870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The prefix "brady-" means which of the following?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Away from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Downward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Irregular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Slow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Without </a:t>
            </a:r>
          </a:p>
        </p:txBody>
      </p:sp>
    </p:spTree>
    <p:extLst>
      <p:ext uri="{BB962C8B-B14F-4D97-AF65-F5344CB8AC3E}">
        <p14:creationId xmlns:p14="http://schemas.microsoft.com/office/powerpoint/2010/main" val="34990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52341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The prefix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brady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-" means which of the following?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Away from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Downward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Irregular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(D) Slow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Without </a:t>
            </a:r>
          </a:p>
        </p:txBody>
      </p:sp>
    </p:spTree>
    <p:extLst>
      <p:ext uri="{BB962C8B-B14F-4D97-AF65-F5344CB8AC3E}">
        <p14:creationId xmlns:p14="http://schemas.microsoft.com/office/powerpoint/2010/main" val="3734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suffixes refers to eating?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 "phagia" 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"phasia"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"phonia"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"plegia"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"praxia"</a:t>
            </a:r>
          </a:p>
        </p:txBody>
      </p:sp>
    </p:spTree>
    <p:extLst>
      <p:ext uri="{BB962C8B-B14F-4D97-AF65-F5344CB8AC3E}">
        <p14:creationId xmlns:p14="http://schemas.microsoft.com/office/powerpoint/2010/main" val="1244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124131"/>
            <a:ext cx="50023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Which of the following suffixes refers to eating?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(A)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phagia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"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phasia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phonia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(D)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plegia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(E)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praxia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039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660</Words>
  <Application>Microsoft Office PowerPoint</Application>
  <PresentationFormat>Widescreen</PresentationFormat>
  <Paragraphs>125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inherit</vt:lpstr>
      <vt:lpstr>Organic</vt:lpstr>
      <vt:lpstr>Samples of Questions in medical terminology </vt:lpstr>
      <vt:lpstr>Multiple choices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MMatching questionsatching questions </vt:lpstr>
      <vt:lpstr>5 MMatching questionsatching questions </vt:lpstr>
      <vt:lpstr>Medical Sentences </vt:lpstr>
      <vt:lpstr>Medical Sentences </vt:lpstr>
      <vt:lpstr>5 MMatching questionsatching questions </vt:lpstr>
      <vt:lpstr>5 MMatching questionsatching questions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2020-04-03T19:00:13Z</dcterms:created>
  <dcterms:modified xsi:type="dcterms:W3CDTF">2020-04-06T07:49:49Z</dcterms:modified>
</cp:coreProperties>
</file>