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1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5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5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4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68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941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1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6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6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0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07391D-BD46-4E41-9224-E46129E5E7B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4409B3-5C30-43DA-B27D-61B0F7762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3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terminology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Nada Al </a:t>
            </a:r>
            <a:r>
              <a:rPr lang="en-US" dirty="0" err="1" smtClean="0"/>
              <a:t>taee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5"/>
    </mc:Choice>
    <mc:Fallback xmlns="">
      <p:transition spd="slow" advTm="19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ÙØªÙØ¬Ø© Ø¨Ø­Ø« Ø§ÙØµÙØ± Ø¹Ù âªdirectional and positionâ¬â"/>
          <p:cNvPicPr>
            <a:picLocks noGrp="1"/>
          </p:cNvPicPr>
          <p:nvPr>
            <p:ph idx="1"/>
          </p:nvPr>
        </p:nvPicPr>
        <p:blipFill>
          <a:blip r:embed="rId4" cstate="print">
            <a:lum bright="-40000"/>
          </a:blip>
          <a:srcRect/>
          <a:stretch>
            <a:fillRect/>
          </a:stretch>
        </p:blipFill>
        <p:spPr bwMode="auto">
          <a:xfrm>
            <a:off x="-228600" y="0"/>
            <a:ext cx="1242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02"/>
    </mc:Choice>
    <mc:Fallback xmlns="">
      <p:transition spd="slow" advTm="41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38581"/>
            <a:ext cx="11557000" cy="933019"/>
          </a:xfrm>
        </p:spPr>
        <p:txBody>
          <a:bodyPr/>
          <a:lstStyle/>
          <a:p>
            <a:r>
              <a:rPr lang="en-US" b="1" dirty="0"/>
              <a:t>Directions and Positions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4998" y="1679379"/>
          <a:ext cx="11201401" cy="5666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681"/>
                <a:gridCol w="3998005"/>
                <a:gridCol w="4536715"/>
              </a:tblGrid>
              <a:tr h="108144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4400" dirty="0">
                          <a:effectLst/>
                        </a:rPr>
                        <a:t>Prefix   	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Meaning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Example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8144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</a:rPr>
                        <a:t>Ab</a:t>
                      </a:r>
                      <a:r>
                        <a:rPr lang="en-US" sz="4400" dirty="0">
                          <a:effectLst/>
                        </a:rPr>
                        <a:t>-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Away from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Abduction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8144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Ad-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Toward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Adduction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8144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Ecto-, exo-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Outside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Ectoparasite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8144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Endo-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Inside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Endoderm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479102" y="130804"/>
            <a:ext cx="257935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1400" b="1"/>
              <a:t>Directions and Positions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8"/>
    </mc:Choice>
    <mc:Fallback xmlns="">
      <p:transition spd="slow" advTm="19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79400" y="365127"/>
          <a:ext cx="11658600" cy="7151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868"/>
                <a:gridCol w="5571427"/>
                <a:gridCol w="3359305"/>
              </a:tblGrid>
              <a:tr h="47025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Word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Meaning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Example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1685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Anterior or ventral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At or near the front surface of the body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“Anterior nerves”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4051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Posterior or dorsal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At or near the real surface of the body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“Dorsal surface of the hand”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4051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Superior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Above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“Superior (cranial) aspect”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025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Inferior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Below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“Inferior aspect”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025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Lateral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Side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“Lateral aspect”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4051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Distal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Farthest from center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“Axons distal to the injury”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4051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Proximal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Nearest to center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Proximal end of the forearm”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53"/>
    </mc:Choice>
    <mc:Fallback xmlns="">
      <p:transition spd="slow" advTm="50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Categories of Prefixes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There </a:t>
            </a:r>
            <a:r>
              <a:rPr lang="en-US" sz="4400" dirty="0"/>
              <a:t>are four logical divisions:</a:t>
            </a:r>
          </a:p>
          <a:p>
            <a:pPr lvl="0"/>
            <a:r>
              <a:rPr lang="en-US" sz="4400" b="1" dirty="0"/>
              <a:t>Prefixes of time or speed</a:t>
            </a:r>
            <a:endParaRPr lang="en-US" sz="4400" dirty="0"/>
          </a:p>
          <a:p>
            <a:pPr lvl="0"/>
            <a:r>
              <a:rPr lang="en-US" sz="4400" b="1" dirty="0"/>
              <a:t>Prefixes of direction</a:t>
            </a:r>
            <a:endParaRPr lang="en-US" sz="4400" dirty="0"/>
          </a:p>
          <a:p>
            <a:pPr lvl="0"/>
            <a:r>
              <a:rPr lang="en-US" sz="4400" b="1" dirty="0"/>
              <a:t>Prefixes of position prefixes of size or number</a:t>
            </a:r>
            <a:endParaRPr lang="en-US" sz="4400" dirty="0"/>
          </a:p>
          <a:p>
            <a:r>
              <a:rPr lang="en-US" sz="4400" b="1" dirty="0"/>
              <a:t> </a:t>
            </a:r>
            <a:endParaRPr lang="en-US" sz="4400" dirty="0"/>
          </a:p>
          <a:p>
            <a:endParaRPr lang="en-US" sz="4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3"/>
    </mc:Choice>
    <mc:Fallback xmlns="">
      <p:transition spd="slow" advTm="36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Prefixes of Time or Speed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/>
          </a:bodyPr>
          <a:lstStyle/>
          <a:p>
            <a:r>
              <a:rPr lang="en-US" b="1" u="heavy" dirty="0" smtClean="0"/>
              <a:t>Prefix                                                              </a:t>
            </a:r>
            <a:r>
              <a:rPr lang="en-US" b="1" u="heavy" dirty="0"/>
              <a:t>Refers to</a:t>
            </a:r>
            <a:endParaRPr lang="en-US" dirty="0"/>
          </a:p>
          <a:p>
            <a:r>
              <a:rPr lang="en-US" sz="3200" dirty="0"/>
              <a:t>  ante, pre                                                                    before</a:t>
            </a:r>
          </a:p>
          <a:p>
            <a:r>
              <a:rPr lang="en-US" sz="3200" dirty="0"/>
              <a:t>  post                                                                             after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brady</a:t>
            </a:r>
            <a:r>
              <a:rPr lang="en-US" sz="3200" dirty="0"/>
              <a:t>                                                      </a:t>
            </a:r>
            <a:r>
              <a:rPr lang="en-US" sz="3200" dirty="0" smtClean="0"/>
              <a:t>slow </a:t>
            </a:r>
            <a:r>
              <a:rPr lang="en-US" sz="3200" dirty="0"/>
              <a:t>rate of speed </a:t>
            </a:r>
          </a:p>
          <a:p>
            <a:r>
              <a:rPr lang="en-US" sz="2400" dirty="0"/>
              <a:t>  </a:t>
            </a:r>
            <a:r>
              <a:rPr lang="en-US" sz="3200" dirty="0" err="1"/>
              <a:t>Tachy</a:t>
            </a:r>
            <a:r>
              <a:rPr lang="en-US" sz="3200" dirty="0"/>
              <a:t>                                                     rapid, </a:t>
            </a:r>
            <a:r>
              <a:rPr lang="en-US" sz="3200" dirty="0" smtClean="0"/>
              <a:t>rate </a:t>
            </a:r>
            <a:r>
              <a:rPr lang="en-US" sz="3200" dirty="0"/>
              <a:t>of speed</a:t>
            </a:r>
          </a:p>
          <a:p>
            <a:r>
              <a:rPr lang="en-US" sz="2400" dirty="0"/>
              <a:t>  </a:t>
            </a:r>
            <a:r>
              <a:rPr lang="en-US" sz="3200" dirty="0"/>
              <a:t>Neo                                                                          new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0"/>
    </mc:Choice>
    <mc:Fallback xmlns="">
      <p:transition spd="slow" advTm="30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Prefixes of Direction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b="1" u="heavy" dirty="0" smtClean="0"/>
              <a:t>Prefix                                                                          </a:t>
            </a:r>
            <a:r>
              <a:rPr lang="en-US" sz="3200" b="1" u="heavy" dirty="0"/>
              <a:t>Refers to 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err="1"/>
              <a:t>ab</a:t>
            </a:r>
            <a:r>
              <a:rPr lang="en-US" sz="3200" dirty="0"/>
              <a:t>                                                               away from, outside of, beyond </a:t>
            </a:r>
          </a:p>
          <a:p>
            <a:r>
              <a:rPr lang="en-US" sz="3200" dirty="0"/>
              <a:t> ad                                                                   toward, near to </a:t>
            </a:r>
          </a:p>
          <a:p>
            <a:r>
              <a:rPr lang="en-US" sz="3200" dirty="0"/>
              <a:t>con, </a:t>
            </a:r>
            <a:r>
              <a:rPr lang="en-US" sz="3200" dirty="0" err="1"/>
              <a:t>sym</a:t>
            </a:r>
            <a:r>
              <a:rPr lang="en-US" sz="3200" dirty="0"/>
              <a:t>, </a:t>
            </a:r>
            <a:r>
              <a:rPr lang="en-US" sz="3200" dirty="0" err="1"/>
              <a:t>syn</a:t>
            </a:r>
            <a:r>
              <a:rPr lang="en-US" sz="3200" dirty="0"/>
              <a:t>                                                  with </a:t>
            </a:r>
          </a:p>
          <a:p>
            <a:r>
              <a:rPr lang="en-US" sz="3200" dirty="0"/>
              <a:t>contra , anti                                                   against</a:t>
            </a:r>
          </a:p>
          <a:p>
            <a:r>
              <a:rPr lang="en-US" sz="3200" dirty="0"/>
              <a:t> </a:t>
            </a:r>
            <a:r>
              <a:rPr lang="en-US" sz="3200" dirty="0" err="1"/>
              <a:t>dia</a:t>
            </a:r>
            <a:r>
              <a:rPr lang="en-US" sz="3200" dirty="0"/>
              <a:t>                                                                 across, through</a:t>
            </a:r>
          </a:p>
          <a:p>
            <a:r>
              <a:rPr lang="en-US" sz="3200" b="1" dirty="0"/>
              <a:t> 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07"/>
    </mc:Choice>
    <mc:Fallback xmlns="">
      <p:transition spd="slow" advTm="38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Prefixes of  Size or Number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u="heavy" dirty="0" smtClean="0"/>
              <a:t>Prefix                                                                                   </a:t>
            </a:r>
            <a:r>
              <a:rPr lang="en-US" b="1" u="heavy" dirty="0"/>
              <a:t>Refers to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uni</a:t>
            </a:r>
            <a:r>
              <a:rPr lang="en-US" dirty="0"/>
              <a:t>                                                                                              one</a:t>
            </a:r>
          </a:p>
          <a:p>
            <a:r>
              <a:rPr lang="en-US" dirty="0"/>
              <a:t> Bi                                                                                                 two</a:t>
            </a:r>
          </a:p>
          <a:p>
            <a:r>
              <a:rPr lang="en-US" dirty="0"/>
              <a:t> Tri                                                                                               three</a:t>
            </a:r>
          </a:p>
          <a:p>
            <a:r>
              <a:rPr lang="en-US" dirty="0"/>
              <a:t> hemi, semi                                                                                 half</a:t>
            </a:r>
          </a:p>
          <a:p>
            <a:r>
              <a:rPr lang="en-US" dirty="0"/>
              <a:t> macro                                                                                         big </a:t>
            </a:r>
          </a:p>
          <a:p>
            <a:r>
              <a:rPr lang="en-US" dirty="0"/>
              <a:t> micro                                                                                         small </a:t>
            </a:r>
          </a:p>
          <a:p>
            <a:r>
              <a:rPr lang="en-US" dirty="0"/>
              <a:t> mono                                                                                          one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3"/>
    </mc:Choice>
    <mc:Fallback xmlns="">
      <p:transition spd="slow" advTm="2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b="1" dirty="0"/>
              <a:t>Exercise</a:t>
            </a:r>
            <a:r>
              <a:rPr lang="en-US" b="1" dirty="0" smtClean="0"/>
              <a:t>:</a:t>
            </a:r>
            <a:r>
              <a:rPr lang="ar-IQ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Add </a:t>
            </a:r>
            <a:r>
              <a:rPr lang="en-US" b="1" dirty="0"/>
              <a:t>each prefix in the list below to the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Prefix Word </a:t>
            </a:r>
            <a:r>
              <a:rPr lang="en-US" b="1" dirty="0" err="1"/>
              <a:t>Word</a:t>
            </a:r>
            <a:r>
              <a:rPr lang="en-US" b="1" dirty="0"/>
              <a:t> Formed Meaning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ec</a:t>
            </a:r>
            <a:r>
              <a:rPr lang="en-US" dirty="0"/>
              <a:t>- centric ______________________ </a:t>
            </a:r>
          </a:p>
          <a:p>
            <a:r>
              <a:rPr lang="en-US" dirty="0"/>
              <a:t>2. </a:t>
            </a:r>
            <a:r>
              <a:rPr lang="en-US" dirty="0" err="1"/>
              <a:t>ecto</a:t>
            </a:r>
            <a:r>
              <a:rPr lang="en-US" dirty="0"/>
              <a:t>- morph ______________________ </a:t>
            </a:r>
          </a:p>
          <a:p>
            <a:r>
              <a:rPr lang="en-US" dirty="0"/>
              <a:t>3. </a:t>
            </a:r>
            <a:r>
              <a:rPr lang="en-US" dirty="0" err="1"/>
              <a:t>endo</a:t>
            </a:r>
            <a:r>
              <a:rPr lang="en-US" dirty="0"/>
              <a:t>- </a:t>
            </a:r>
            <a:r>
              <a:rPr lang="en-US" dirty="0" err="1"/>
              <a:t>cardial</a:t>
            </a:r>
            <a:r>
              <a:rPr lang="en-US" dirty="0"/>
              <a:t> ______________________ </a:t>
            </a:r>
          </a:p>
          <a:p>
            <a:r>
              <a:rPr lang="en-US" dirty="0"/>
              <a:t>4. </a:t>
            </a:r>
            <a:r>
              <a:rPr lang="en-US" dirty="0" err="1"/>
              <a:t>epi</a:t>
            </a:r>
            <a:r>
              <a:rPr lang="en-US" dirty="0"/>
              <a:t>- </a:t>
            </a:r>
            <a:r>
              <a:rPr lang="en-US" dirty="0" err="1"/>
              <a:t>demic</a:t>
            </a:r>
            <a:r>
              <a:rPr lang="en-US" dirty="0"/>
              <a:t> ______________________ </a:t>
            </a:r>
          </a:p>
          <a:p>
            <a:r>
              <a:rPr lang="en-US" dirty="0"/>
              <a:t>5. ex- change ______________________ </a:t>
            </a:r>
          </a:p>
          <a:p>
            <a:r>
              <a:rPr lang="en-US" dirty="0"/>
              <a:t>6. </a:t>
            </a:r>
            <a:r>
              <a:rPr lang="en-US" dirty="0" err="1"/>
              <a:t>exo</a:t>
            </a:r>
            <a:r>
              <a:rPr lang="en-US" dirty="0"/>
              <a:t>- sphere ______________________ </a:t>
            </a:r>
          </a:p>
          <a:p>
            <a:r>
              <a:rPr lang="en-US" dirty="0"/>
              <a:t>7. extra- terrestrial ______________________ </a:t>
            </a:r>
          </a:p>
          <a:p>
            <a:r>
              <a:rPr lang="en-US" dirty="0"/>
              <a:t>8. hyper- sensitive ______________________ </a:t>
            </a:r>
          </a:p>
          <a:p>
            <a:r>
              <a:rPr lang="en-US" dirty="0"/>
              <a:t>9. hypo- thesis ______________________ </a:t>
            </a:r>
          </a:p>
          <a:p>
            <a:pPr marL="0" indent="0" rtl="1">
              <a:buNone/>
            </a:pPr>
            <a:r>
              <a:rPr lang="ar-IQ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6"/>
    </mc:Choice>
    <mc:Fallback xmlns="">
      <p:transition spd="slow" advTm="13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Answer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</a:t>
            </a:r>
            <a:r>
              <a:rPr lang="en-US" dirty="0"/>
              <a:t>. eccentric : outside the center; unusual</a:t>
            </a:r>
          </a:p>
          <a:p>
            <a:r>
              <a:rPr lang="en-US" dirty="0"/>
              <a:t>2. ectomorph : slightly built person</a:t>
            </a:r>
          </a:p>
          <a:p>
            <a:r>
              <a:rPr lang="en-US" dirty="0"/>
              <a:t>3. </a:t>
            </a:r>
            <a:r>
              <a:rPr lang="en-US" dirty="0" err="1"/>
              <a:t>endocardial</a:t>
            </a:r>
            <a:r>
              <a:rPr lang="en-US" dirty="0"/>
              <a:t> : adjective meaning “inside the heart”</a:t>
            </a:r>
          </a:p>
          <a:p>
            <a:r>
              <a:rPr lang="en-US" dirty="0"/>
              <a:t>4. epidemic: great number of occurrences of a particular disease in </a:t>
            </a:r>
            <a:r>
              <a:rPr lang="en-US" dirty="0" err="1"/>
              <a:t>aparticular</a:t>
            </a:r>
            <a:r>
              <a:rPr lang="en-US" dirty="0"/>
              <a:t> community</a:t>
            </a:r>
          </a:p>
          <a:p>
            <a:r>
              <a:rPr lang="en-US" dirty="0"/>
              <a:t>5. exchange : give something in return for another</a:t>
            </a:r>
          </a:p>
          <a:p>
            <a:r>
              <a:rPr lang="en-US" dirty="0"/>
              <a:t>6. exosphere : the far reaches of the atmosphere</a:t>
            </a:r>
          </a:p>
          <a:p>
            <a:r>
              <a:rPr lang="en-US" dirty="0"/>
              <a:t>7. extraterrestrial : beyond the earth</a:t>
            </a:r>
          </a:p>
          <a:p>
            <a:r>
              <a:rPr lang="en-US" dirty="0"/>
              <a:t>8. hypersensitive : highly sensitive</a:t>
            </a:r>
          </a:p>
          <a:p>
            <a:r>
              <a:rPr lang="en-US" dirty="0"/>
              <a:t>9. hypothesis : a possible explanation underlying the facts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2"/>
    </mc:Choice>
    <mc:Fallback xmlns="">
      <p:transition spd="slow" advTm="7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Prefix</a:t>
            </a:r>
            <a:r>
              <a:rPr lang="en-US" dirty="0"/>
              <a:t> </a:t>
            </a:r>
            <a:r>
              <a:rPr lang="en-US" b="1" dirty="0"/>
              <a:t>Word Formed Meaning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1</a:t>
            </a:r>
            <a:r>
              <a:rPr lang="en-US" sz="4000" dirty="0"/>
              <a:t>. </a:t>
            </a:r>
            <a:r>
              <a:rPr lang="en-US" sz="4000" dirty="0" err="1"/>
              <a:t>ab</a:t>
            </a:r>
            <a:r>
              <a:rPr lang="en-US" sz="4000" dirty="0"/>
              <a:t>- normal ______________________ </a:t>
            </a:r>
          </a:p>
          <a:p>
            <a:r>
              <a:rPr lang="en-US" sz="4000" dirty="0"/>
              <a:t>2. ad- joining ______________________ </a:t>
            </a:r>
          </a:p>
          <a:p>
            <a:r>
              <a:rPr lang="en-US" sz="4000" dirty="0"/>
              <a:t>3. con- centric ______________________ </a:t>
            </a:r>
          </a:p>
          <a:p>
            <a:r>
              <a:rPr lang="en-US" sz="4000" dirty="0"/>
              <a:t>4. contra- lateral ______________________ </a:t>
            </a:r>
          </a:p>
          <a:p>
            <a:r>
              <a:rPr lang="en-US" sz="4000" dirty="0"/>
              <a:t>5. </a:t>
            </a:r>
            <a:r>
              <a:rPr lang="en-US" sz="4000" dirty="0" err="1"/>
              <a:t>dia</a:t>
            </a:r>
            <a:r>
              <a:rPr lang="en-US" sz="4000" dirty="0"/>
              <a:t>- gram ______________________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31"/>
    </mc:Choice>
    <mc:Fallback xmlns="">
      <p:transition spd="slow" advTm="36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Answer: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</a:t>
            </a:r>
            <a:r>
              <a:rPr lang="en-US" sz="3200" dirty="0"/>
              <a:t>. abnormal : an adjective meaning “away from normal”; not normal</a:t>
            </a:r>
          </a:p>
          <a:p>
            <a:r>
              <a:rPr lang="en-US" sz="3200" dirty="0"/>
              <a:t>2. adjoining : an adjective meaning “next to”</a:t>
            </a:r>
          </a:p>
          <a:p>
            <a:r>
              <a:rPr lang="en-US" sz="3200" dirty="0"/>
              <a:t>3. concentric: having the same center</a:t>
            </a:r>
          </a:p>
          <a:p>
            <a:r>
              <a:rPr lang="en-US" sz="3200" dirty="0"/>
              <a:t>4. contralateral : the other side</a:t>
            </a:r>
          </a:p>
          <a:p>
            <a:r>
              <a:rPr lang="en-US" sz="3200" dirty="0"/>
              <a:t>5. diagram : an illustration that gives an overall view or explanation;</a:t>
            </a:r>
          </a:p>
          <a:p>
            <a:r>
              <a:rPr lang="en-US" sz="3200" dirty="0"/>
              <a:t>      thus, something that permits one to “see through” the subject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26"/>
    </mc:Choice>
    <mc:Fallback xmlns="">
      <p:transition spd="slow" advTm="68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472</Words>
  <Application>Microsoft Office PowerPoint</Application>
  <PresentationFormat>Widescreen</PresentationFormat>
  <Paragraphs>108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Medical terminology </vt:lpstr>
      <vt:lpstr>Categories of Prefixes  </vt:lpstr>
      <vt:lpstr>Prefixes of Time or Speed  </vt:lpstr>
      <vt:lpstr>Prefixes of Direction  </vt:lpstr>
      <vt:lpstr>Prefixes of  Size or Number  </vt:lpstr>
      <vt:lpstr>Exercise:  Add each prefix in the list below to the word</vt:lpstr>
      <vt:lpstr>Answer </vt:lpstr>
      <vt:lpstr>Prefix Word Formed Meaning </vt:lpstr>
      <vt:lpstr>Answer: </vt:lpstr>
      <vt:lpstr>PowerPoint Presentation</vt:lpstr>
      <vt:lpstr>Directions and Positions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2020-04-05T12:55:49Z</dcterms:created>
  <dcterms:modified xsi:type="dcterms:W3CDTF">2020-04-05T17:39:07Z</dcterms:modified>
</cp:coreProperties>
</file>