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351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D4191-575A-46F3-B9D4-1CAD3F269BB7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A811-D9A2-4F50-826A-D3CFDD0B3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5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A811-D9A2-4F50-826A-D3CFDD0B33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95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5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5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84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2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8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3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1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EAA8EA0-74D6-4AA5-91C7-9F4AFEE0683B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80F8F65-D36C-4DE7-B9A5-67DC3B10A5C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76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hyperlink" Target="https://en.wikipedia.org/wiki/Medicine" TargetMode="External"/><Relationship Id="rId5" Type="http://schemas.openxmlformats.org/officeDocument/2006/relationships/hyperlink" Target="https://en.wikipedia.org/wiki/Human_body" TargetMode="External"/><Relationship Id="rId4" Type="http://schemas.openxmlformats.org/officeDocument/2006/relationships/hyperlink" Target="https://en.wikipedia.org/wiki/Languag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Medical terminology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3200" b="1" dirty="0" smtClean="0"/>
          </a:p>
          <a:p>
            <a:r>
              <a:rPr lang="en-US" sz="3200" b="1" dirty="0" smtClean="0"/>
              <a:t>Dr. Nada K. </a:t>
            </a:r>
            <a:r>
              <a:rPr lang="en-US" sz="3200" b="1" dirty="0" err="1"/>
              <a:t>J</a:t>
            </a:r>
            <a:r>
              <a:rPr lang="en-US" sz="3200" b="1" dirty="0" err="1" smtClean="0"/>
              <a:t>awad</a:t>
            </a:r>
            <a:r>
              <a:rPr lang="en-US" sz="3200" b="1" dirty="0" smtClean="0"/>
              <a:t> </a:t>
            </a:r>
            <a:endParaRPr lang="en-US" sz="3200" b="1" dirty="0"/>
          </a:p>
          <a:p>
            <a:r>
              <a:rPr lang="en-US" sz="3200" b="1" dirty="0" smtClean="0"/>
              <a:t>Assistant . Professor  PHD .  FICMS/CM </a:t>
            </a:r>
            <a:endParaRPr lang="en-US" sz="32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6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4"/>
    </mc:Choice>
    <mc:Fallback>
      <p:transition spd="slow" advTm="1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Common Prefix Of Medical Terms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345207"/>
              </p:ext>
            </p:extLst>
          </p:nvPr>
        </p:nvGraphicFramePr>
        <p:xfrm>
          <a:off x="220980" y="1051560"/>
          <a:ext cx="11132820" cy="5833872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4738948"/>
                <a:gridCol w="3288577"/>
                <a:gridCol w="3105295"/>
              </a:tblGrid>
              <a:tr h="753195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Examples 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>
                          <a:effectLst/>
                        </a:rPr>
                        <a:t>Meaning 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>
                          <a:effectLst/>
                        </a:rPr>
                        <a:t>Prefix</a:t>
                      </a:r>
                    </a:p>
                    <a:p>
                      <a:pPr marL="0" marR="0" algn="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801785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Biceps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Macrophage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Microscope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Malabsorption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Prenatal</a:t>
                      </a:r>
                    </a:p>
                    <a:p>
                      <a:pPr marL="1009015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Postpartum     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Extracellular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Hemiplegia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Intramuscular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Myotitis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ar-IQ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ar-IQ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Two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Large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Small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Bad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Before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After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out side of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half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inside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muscle  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Bi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Macro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Micro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Mal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pre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post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Extra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 hemi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intra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my  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6093"/>
            <a:ext cx="370615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720725" algn="l"/>
              </a:tabLst>
            </a:pPr>
            <a:r>
              <a:rPr kumimoji="0" lang="ar-IQ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+mj-ea" charset="0"/>
                <a:cs typeface="Arial" panose="020B0604020202020204" pitchFamily="34" charset="0"/>
              </a:rPr>
              <a:t>	  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7207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3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85"/>
    </mc:Choice>
    <mc:Fallback>
      <p:transition spd="slow" advTm="12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Common Suffixes In  Medical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971273"/>
              </p:ext>
            </p:extLst>
          </p:nvPr>
        </p:nvGraphicFramePr>
        <p:xfrm>
          <a:off x="320040" y="937260"/>
          <a:ext cx="11871959" cy="612132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4401010"/>
                <a:gridCol w="4417160"/>
                <a:gridCol w="3053789"/>
              </a:tblGrid>
              <a:tr h="653217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Examples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>
                          <a:effectLst/>
                        </a:rPr>
                        <a:t>Meaning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>
                          <a:effectLst/>
                        </a:rPr>
                        <a:t>Medical terms(suffix)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267523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Cardiology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Dermatitis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Ectoderm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Polyuria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Myeloma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Hyperlipidemia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 smtClean="0">
                          <a:effectLst/>
                        </a:rPr>
                        <a:t>Germicide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Photophobia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IQ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Hypothermia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study of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inflammation of      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skin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urine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tumor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 related of  the </a:t>
                      </a:r>
                      <a:r>
                        <a:rPr lang="en-US" sz="2400" dirty="0" smtClean="0">
                          <a:effectLst/>
                        </a:rPr>
                        <a:t>blood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Killing or destroying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 smtClean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 smtClean="0">
                          <a:effectLst/>
                        </a:rPr>
                        <a:t>pertaining </a:t>
                      </a:r>
                      <a:r>
                        <a:rPr lang="en-US" sz="2400" dirty="0">
                          <a:effectLst/>
                        </a:rPr>
                        <a:t>to fear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  pertaining to heat  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>
                          <a:effectLst/>
                        </a:rPr>
                        <a:t>logy                                </a:t>
                      </a:r>
                    </a:p>
                    <a:p>
                      <a:pPr marL="0" marR="0" rtl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itis</a:t>
                      </a:r>
                      <a:r>
                        <a:rPr lang="en-US" sz="2400" dirty="0">
                          <a:effectLst/>
                        </a:rPr>
                        <a:t>                                                                                       </a:t>
                      </a:r>
                      <a:r>
                        <a:rPr lang="en-US" sz="2400" dirty="0" err="1">
                          <a:effectLst/>
                        </a:rPr>
                        <a:t>derm</a:t>
                      </a:r>
                      <a:r>
                        <a:rPr lang="en-US" sz="2400" dirty="0">
                          <a:effectLst/>
                        </a:rPr>
                        <a:t>                                      </a:t>
                      </a:r>
                      <a:r>
                        <a:rPr lang="en-US" sz="2400" dirty="0" err="1">
                          <a:effectLst/>
                        </a:rPr>
                        <a:t>uri</a:t>
                      </a:r>
                      <a:r>
                        <a:rPr lang="en-US" sz="2400" dirty="0">
                          <a:effectLst/>
                        </a:rPr>
                        <a:t>                                   </a:t>
                      </a:r>
                      <a:r>
                        <a:rPr lang="en-US" sz="2400" dirty="0" err="1">
                          <a:effectLst/>
                        </a:rPr>
                        <a:t>oma</a:t>
                      </a:r>
                      <a:r>
                        <a:rPr lang="en-US" sz="2400" dirty="0">
                          <a:effectLst/>
                        </a:rPr>
                        <a:t>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Aemia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ar-IQ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cide</a:t>
                      </a:r>
                      <a:r>
                        <a:rPr lang="en-US" sz="2400" dirty="0">
                          <a:effectLst/>
                        </a:rPr>
                        <a:t>                                      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Phobia 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Thermia</a:t>
                      </a:r>
                      <a:r>
                        <a:rPr lang="en-US" sz="2400" dirty="0">
                          <a:effectLst/>
                        </a:rPr>
                        <a:t>          </a:t>
                      </a: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ar-IQ" sz="2400" dirty="0"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69"/>
    </mc:Choice>
    <mc:Fallback>
      <p:transition spd="slow" advTm="10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06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Categories of Suffixes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845820"/>
            <a:ext cx="11917680" cy="5783580"/>
          </a:xfrm>
        </p:spPr>
        <p:txBody>
          <a:bodyPr>
            <a:normAutofit lnSpcReduction="10000"/>
          </a:bodyPr>
          <a:lstStyle/>
          <a:p>
            <a:pPr rtl="1"/>
            <a:r>
              <a:rPr lang="en-US" sz="3600" b="1" dirty="0"/>
              <a:t>Categories of Suffixes </a:t>
            </a:r>
            <a:endParaRPr lang="en-US" sz="3600" dirty="0"/>
          </a:p>
          <a:p>
            <a:pPr rtl="1"/>
            <a:r>
              <a:rPr lang="en-US" sz="3600" dirty="0"/>
              <a:t>Dividing suffixes into functional categories makes them easier to learn.  Here are the four divisions:                                                                               </a:t>
            </a:r>
            <a:r>
              <a:rPr lang="en-US" sz="3600" b="1" dirty="0"/>
              <a:t> </a:t>
            </a:r>
            <a:endParaRPr lang="en-US" sz="3600" dirty="0"/>
          </a:p>
          <a:p>
            <a:pPr rtl="1"/>
            <a:r>
              <a:rPr lang="en-US" sz="3600" b="1" dirty="0"/>
              <a:t> </a:t>
            </a:r>
            <a:endParaRPr lang="en-US" sz="3600" dirty="0"/>
          </a:p>
          <a:p>
            <a:pPr lvl="0"/>
            <a:r>
              <a:rPr lang="en-US" sz="3600" b="1" dirty="0"/>
              <a:t>Suffixes that signify medical </a:t>
            </a:r>
            <a:endParaRPr lang="en-US" sz="3600" dirty="0"/>
          </a:p>
          <a:p>
            <a:pPr lvl="0"/>
            <a:r>
              <a:rPr lang="en-US" sz="3600" b="1" dirty="0"/>
              <a:t>Suffixes that signify diagnostic terms, test information,  or surgical procedures </a:t>
            </a:r>
            <a:endParaRPr lang="en-US" sz="3600" dirty="0"/>
          </a:p>
          <a:p>
            <a:pPr lvl="0"/>
            <a:r>
              <a:rPr lang="en-US" sz="3600" b="1" dirty="0"/>
              <a:t>Suffixes associated with a medical specialty or specialist</a:t>
            </a:r>
            <a:endParaRPr lang="en-US" sz="3600" dirty="0"/>
          </a:p>
          <a:p>
            <a:pPr lvl="0"/>
            <a:r>
              <a:rPr lang="en-US" sz="3600" b="1" dirty="0"/>
              <a:t>Suffixes that convert a noun to an adjective                                         </a:t>
            </a:r>
            <a:endParaRPr lang="en-US" sz="3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78"/>
    </mc:Choice>
    <mc:Fallback>
      <p:transition spd="slow" advTm="6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defining a medical term </a:t>
            </a:r>
          </a:p>
          <a:p>
            <a:r>
              <a:rPr lang="en-US" dirty="0" smtClean="0"/>
              <a:t>1- Define </a:t>
            </a:r>
            <a:r>
              <a:rPr lang="en-US" dirty="0" err="1" smtClean="0"/>
              <a:t>suffex</a:t>
            </a:r>
            <a:r>
              <a:rPr lang="en-US" dirty="0" smtClean="0"/>
              <a:t> first </a:t>
            </a:r>
          </a:p>
          <a:p>
            <a:r>
              <a:rPr lang="en-US" dirty="0" smtClean="0"/>
              <a:t>2- define </a:t>
            </a:r>
            <a:r>
              <a:rPr lang="en-US" dirty="0" err="1" smtClean="0"/>
              <a:t>prefex</a:t>
            </a:r>
            <a:r>
              <a:rPr lang="en-US" dirty="0" smtClean="0"/>
              <a:t> second </a:t>
            </a:r>
          </a:p>
          <a:p>
            <a:r>
              <a:rPr lang="en-US" dirty="0" smtClean="0"/>
              <a:t>3- Define word  root (s) last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9"/>
    </mc:Choice>
    <mc:Fallback>
      <p:transition spd="slow" advTm="2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2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Suffixes That Signify Medical Conditions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</p:spPr>
        <p:txBody>
          <a:bodyPr>
            <a:noAutofit/>
          </a:bodyPr>
          <a:lstStyle/>
          <a:p>
            <a:r>
              <a:rPr lang="en-US" sz="3200" b="1" u="heavy" dirty="0" smtClean="0"/>
              <a:t>Suffix                                                            </a:t>
            </a:r>
            <a:r>
              <a:rPr lang="en-US" sz="3200" b="1" u="heavy" dirty="0"/>
              <a:t>Refers To </a:t>
            </a:r>
            <a:endParaRPr lang="en-US" sz="3200" dirty="0"/>
          </a:p>
          <a:p>
            <a:r>
              <a:rPr lang="en-US" sz="3200" dirty="0" err="1"/>
              <a:t>algia</a:t>
            </a:r>
            <a:r>
              <a:rPr lang="en-US" sz="3200" dirty="0"/>
              <a:t>                                                                        pain </a:t>
            </a:r>
          </a:p>
          <a:p>
            <a:r>
              <a:rPr lang="en-US" sz="3200" dirty="0" err="1"/>
              <a:t>dynia</a:t>
            </a:r>
            <a:r>
              <a:rPr lang="en-US" sz="3200" dirty="0"/>
              <a:t>                                                                      pain </a:t>
            </a:r>
          </a:p>
          <a:p>
            <a:r>
              <a:rPr lang="en-US" sz="3200" dirty="0" err="1"/>
              <a:t>cele</a:t>
            </a:r>
            <a:r>
              <a:rPr lang="en-US" sz="3200" dirty="0"/>
              <a:t>                                                                         protrusion, hernia </a:t>
            </a:r>
          </a:p>
          <a:p>
            <a:r>
              <a:rPr lang="en-US" sz="3200" dirty="0" err="1"/>
              <a:t>emia</a:t>
            </a:r>
            <a:r>
              <a:rPr lang="en-US" sz="3200" dirty="0"/>
              <a:t>                                                                       blood</a:t>
            </a:r>
          </a:p>
          <a:p>
            <a:r>
              <a:rPr lang="en-US" sz="3200" dirty="0" err="1"/>
              <a:t>iasis</a:t>
            </a:r>
            <a:r>
              <a:rPr lang="en-US" sz="3200" dirty="0"/>
              <a:t>                                                                        presence of; formation of </a:t>
            </a:r>
          </a:p>
          <a:p>
            <a:r>
              <a:rPr lang="en-US" sz="3200" dirty="0"/>
              <a:t> </a:t>
            </a:r>
            <a:r>
              <a:rPr lang="en-US" sz="3200" dirty="0" err="1"/>
              <a:t>itis</a:t>
            </a:r>
            <a:r>
              <a:rPr lang="en-US" sz="3200" dirty="0"/>
              <a:t>                                                                         inflammation</a:t>
            </a:r>
          </a:p>
          <a:p>
            <a:r>
              <a:rPr lang="en-US" sz="3200" dirty="0" err="1"/>
              <a:t>malacia</a:t>
            </a:r>
            <a:r>
              <a:rPr lang="en-US" sz="3200" dirty="0"/>
              <a:t>                                                                softening </a:t>
            </a:r>
          </a:p>
          <a:p>
            <a:r>
              <a:rPr lang="en-US" sz="3200" dirty="0" err="1"/>
              <a:t>megaly</a:t>
            </a:r>
            <a:r>
              <a:rPr lang="en-US" sz="3200" dirty="0"/>
              <a:t>                                                                  enlargement </a:t>
            </a:r>
          </a:p>
          <a:p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4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27"/>
    </mc:Choice>
    <mc:Fallback>
      <p:transition spd="slow" advTm="4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Suffixes That Signify Diagnostic Terms, Test Information, Or Surgical Procedures: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1400"/>
            <a:ext cx="10515600" cy="5135563"/>
          </a:xfrm>
        </p:spPr>
        <p:txBody>
          <a:bodyPr>
            <a:normAutofit/>
          </a:bodyPr>
          <a:lstStyle/>
          <a:p>
            <a:r>
              <a:rPr lang="en-US" b="1" u="heavy" dirty="0" smtClean="0"/>
              <a:t>Suffix                                                                         </a:t>
            </a:r>
            <a:r>
              <a:rPr lang="en-US" b="1" u="heavy" dirty="0"/>
              <a:t>Refers to </a:t>
            </a:r>
            <a:endParaRPr lang="en-US" dirty="0"/>
          </a:p>
          <a:p>
            <a:r>
              <a:rPr lang="en-US" dirty="0" err="1"/>
              <a:t>centesis</a:t>
            </a:r>
            <a:r>
              <a:rPr lang="en-US" dirty="0"/>
              <a:t>                                                                       surgical puncture </a:t>
            </a:r>
          </a:p>
          <a:p>
            <a:r>
              <a:rPr lang="en-US" dirty="0" err="1"/>
              <a:t>desis</a:t>
            </a:r>
            <a:r>
              <a:rPr lang="en-US" dirty="0"/>
              <a:t>                                                                            surgical binding </a:t>
            </a:r>
          </a:p>
          <a:p>
            <a:r>
              <a:rPr lang="en-US" dirty="0" err="1"/>
              <a:t>ectomy</a:t>
            </a:r>
            <a:r>
              <a:rPr lang="en-US" dirty="0"/>
              <a:t>                                                                        surgical removal </a:t>
            </a:r>
          </a:p>
          <a:p>
            <a:r>
              <a:rPr lang="en-US" dirty="0"/>
              <a:t>gen, </a:t>
            </a:r>
            <a:r>
              <a:rPr lang="en-US" dirty="0" err="1"/>
              <a:t>genic,genesis</a:t>
            </a:r>
            <a:r>
              <a:rPr lang="en-US" dirty="0"/>
              <a:t>                                                   origin, producing</a:t>
            </a:r>
          </a:p>
          <a:p>
            <a:r>
              <a:rPr lang="en-US" dirty="0"/>
              <a:t>gram                                                                      written or pictorial record </a:t>
            </a:r>
          </a:p>
          <a:p>
            <a:r>
              <a:rPr lang="en-US" dirty="0"/>
              <a:t>graph                                                 device for graphic or pictorial recording</a:t>
            </a:r>
          </a:p>
          <a:p>
            <a:r>
              <a:rPr lang="en-US" dirty="0" err="1"/>
              <a:t>graphy</a:t>
            </a:r>
            <a:r>
              <a:rPr lang="en-US" dirty="0"/>
              <a:t>                                               act of graphic or pictorial recording </a:t>
            </a:r>
          </a:p>
          <a:p>
            <a:r>
              <a:rPr lang="en-US" dirty="0"/>
              <a:t>meter                                                                       device for measuring 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44"/>
    </mc:Choice>
    <mc:Fallback>
      <p:transition spd="slow" advTm="9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Suffixes Associated with a Medical Specialty or Specialist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68400"/>
            <a:ext cx="11963400" cy="6096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dirty="0"/>
              <a:t>noting the</a:t>
            </a:r>
            <a:r>
              <a:rPr lang="en-US" sz="3600" dirty="0">
                <a:solidFill>
                  <a:srgbClr val="FF0000"/>
                </a:solidFill>
              </a:rPr>
              <a:t> -</a:t>
            </a:r>
            <a:r>
              <a:rPr lang="en-US" sz="3600" dirty="0" err="1">
                <a:solidFill>
                  <a:srgbClr val="FF0000"/>
                </a:solidFill>
              </a:rPr>
              <a:t>ian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and -</a:t>
            </a:r>
            <a:r>
              <a:rPr lang="en-US" sz="3600" dirty="0" err="1">
                <a:solidFill>
                  <a:srgbClr val="FF0000"/>
                </a:solidFill>
              </a:rPr>
              <a:t>ist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suffixes</a:t>
            </a:r>
          </a:p>
          <a:p>
            <a:r>
              <a:rPr lang="en-US" sz="3600" dirty="0" smtClean="0"/>
              <a:t>Those </a:t>
            </a:r>
            <a:r>
              <a:rPr lang="en-US" sz="3600" dirty="0"/>
              <a:t>working in the health sciences observe similar distinctions. </a:t>
            </a:r>
            <a:endParaRPr lang="en-US" sz="3600" dirty="0" smtClean="0"/>
          </a:p>
          <a:p>
            <a:r>
              <a:rPr lang="en-US" sz="3600" dirty="0" smtClean="0"/>
              <a:t>For </a:t>
            </a:r>
            <a:r>
              <a:rPr lang="en-US" sz="3600" dirty="0"/>
              <a:t>example, consider the terms psychologist and psychiatrist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dirty="0" smtClean="0"/>
              <a:t> </a:t>
            </a:r>
            <a:r>
              <a:rPr lang="en-US" sz="3600" dirty="0"/>
              <a:t>A psychologist is a person who has a Ph.D. </a:t>
            </a:r>
            <a:r>
              <a:rPr lang="en-US" sz="3600" dirty="0">
                <a:solidFill>
                  <a:srgbClr val="C00000"/>
                </a:solidFill>
              </a:rPr>
              <a:t>in psychology</a:t>
            </a:r>
            <a:r>
              <a:rPr lang="en-US" sz="3600" dirty="0"/>
              <a:t>, and a </a:t>
            </a:r>
            <a:r>
              <a:rPr lang="en-US" sz="3600" dirty="0">
                <a:solidFill>
                  <a:srgbClr val="C00000"/>
                </a:solidFill>
              </a:rPr>
              <a:t>psychiatrist</a:t>
            </a:r>
            <a:r>
              <a:rPr lang="en-US" sz="3600" dirty="0"/>
              <a:t> is a person who has an M.D. with a specialty in psychiatry. The two terms are, therefore, not interchangeable even though both begin with psych and end with </a:t>
            </a:r>
            <a:r>
              <a:rPr lang="en-US" sz="3600" dirty="0" err="1"/>
              <a:t>ist</a:t>
            </a:r>
            <a:r>
              <a:rPr lang="en-US" sz="3600" dirty="0"/>
              <a:t>. 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On </a:t>
            </a:r>
            <a:r>
              <a:rPr lang="en-US" sz="3600" dirty="0"/>
              <a:t>the other hand, a psychiatr</a:t>
            </a:r>
            <a:r>
              <a:rPr lang="en-US" sz="3600" dirty="0">
                <a:solidFill>
                  <a:srgbClr val="FF0000"/>
                </a:solidFill>
              </a:rPr>
              <a:t>ist </a:t>
            </a:r>
            <a:r>
              <a:rPr lang="en-US" sz="3600" dirty="0"/>
              <a:t>and a pediatric</a:t>
            </a:r>
            <a:r>
              <a:rPr lang="en-US" sz="3600" dirty="0">
                <a:solidFill>
                  <a:srgbClr val="FF0000"/>
                </a:solidFill>
              </a:rPr>
              <a:t>ian</a:t>
            </a:r>
            <a:r>
              <a:rPr lang="en-US" sz="3600" dirty="0"/>
              <a:t> are both medical doctors in a medical specialty.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53"/>
    </mc:Choice>
    <mc:Fallback>
      <p:transition spd="slow" advTm="6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The following suffixes occur in terms naming the study or practice of a medical specialty:</a:t>
            </a:r>
          </a:p>
          <a:p>
            <a:r>
              <a:rPr lang="en-US" sz="3200" b="1" dirty="0"/>
              <a:t>-</a:t>
            </a:r>
            <a:r>
              <a:rPr lang="en-US" sz="3200" b="1" dirty="0" err="1"/>
              <a:t>ist</a:t>
            </a:r>
            <a:r>
              <a:rPr lang="en-US" sz="3200" b="1" dirty="0"/>
              <a:t> </a:t>
            </a:r>
            <a:endParaRPr lang="en-US" sz="3200" dirty="0"/>
          </a:p>
          <a:p>
            <a:r>
              <a:rPr lang="en-US" sz="3200" b="1" dirty="0"/>
              <a:t>-</a:t>
            </a:r>
            <a:r>
              <a:rPr lang="en-US" sz="3200" b="1" dirty="0" err="1"/>
              <a:t>ian</a:t>
            </a:r>
            <a:r>
              <a:rPr lang="en-US" sz="3200" b="1" dirty="0"/>
              <a:t> </a:t>
            </a:r>
            <a:endParaRPr lang="en-US" sz="3200" dirty="0"/>
          </a:p>
          <a:p>
            <a:r>
              <a:rPr lang="en-US" sz="3200" b="1" dirty="0"/>
              <a:t>-</a:t>
            </a:r>
            <a:r>
              <a:rPr lang="en-US" sz="3200" b="1" dirty="0" err="1"/>
              <a:t>iatrist</a:t>
            </a:r>
            <a:r>
              <a:rPr lang="en-US" sz="3200" b="1" dirty="0"/>
              <a:t> </a:t>
            </a:r>
            <a:endParaRPr lang="en-US" sz="3200" dirty="0"/>
          </a:p>
          <a:p>
            <a:r>
              <a:rPr lang="en-US" sz="3200" b="1" dirty="0"/>
              <a:t>-</a:t>
            </a:r>
            <a:r>
              <a:rPr lang="en-US" sz="3200" b="1" dirty="0" err="1"/>
              <a:t>logist</a:t>
            </a:r>
            <a:endParaRPr lang="en-US" sz="3200" dirty="0"/>
          </a:p>
          <a:p>
            <a:r>
              <a:rPr lang="en-US" sz="3200" b="1" dirty="0"/>
              <a:t> </a:t>
            </a:r>
            <a:endParaRPr lang="en-US" sz="3200" dirty="0"/>
          </a:p>
          <a:p>
            <a:r>
              <a:rPr lang="en-US" sz="3200" dirty="0"/>
              <a:t>The following suffixes are associated with the study or practice of a medical specialty:</a:t>
            </a:r>
          </a:p>
          <a:p>
            <a:r>
              <a:rPr lang="en-US" sz="3200" dirty="0"/>
              <a:t> -</a:t>
            </a:r>
            <a:r>
              <a:rPr lang="en-US" sz="3200" b="1" dirty="0"/>
              <a:t>logy</a:t>
            </a:r>
            <a:endParaRPr lang="en-US" sz="3200" dirty="0"/>
          </a:p>
          <a:p>
            <a:r>
              <a:rPr lang="en-US" sz="3200" b="1" dirty="0"/>
              <a:t> -</a:t>
            </a:r>
            <a:r>
              <a:rPr lang="en-US" sz="3200" b="1" dirty="0" err="1"/>
              <a:t>ics</a:t>
            </a:r>
            <a:endParaRPr lang="en-US" sz="3200" dirty="0"/>
          </a:p>
          <a:p>
            <a:r>
              <a:rPr lang="en-US" sz="3200" b="1" dirty="0"/>
              <a:t> -</a:t>
            </a:r>
            <a:r>
              <a:rPr lang="en-US" sz="3200" b="1" dirty="0" err="1"/>
              <a:t>iatry</a:t>
            </a:r>
            <a:r>
              <a:rPr lang="en-US" sz="3200" b="1" dirty="0"/>
              <a:t> </a:t>
            </a:r>
            <a:endParaRPr lang="en-US" sz="3200" dirty="0"/>
          </a:p>
          <a:p>
            <a:r>
              <a:rPr lang="en-US" sz="3200" b="1" dirty="0"/>
              <a:t>-</a:t>
            </a:r>
            <a:r>
              <a:rPr lang="en-US" sz="3200" b="1" dirty="0" err="1"/>
              <a:t>iatrics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5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72"/>
    </mc:Choice>
    <mc:Fallback>
      <p:transition spd="slow" advTm="4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Suffixes that convert a noun to an adjective: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there </a:t>
            </a:r>
            <a:r>
              <a:rPr lang="en-US" sz="4400" dirty="0"/>
              <a:t>are rules that come into play: i.e., the rules of English pronunciation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 </a:t>
            </a:r>
            <a:r>
              <a:rPr lang="en-US" sz="4400" dirty="0"/>
              <a:t>For example, we replace the final letter,</a:t>
            </a:r>
            <a:r>
              <a:rPr lang="en-US" sz="4400" dirty="0">
                <a:solidFill>
                  <a:srgbClr val="FF0000"/>
                </a:solidFill>
              </a:rPr>
              <a:t> x, </a:t>
            </a:r>
            <a:r>
              <a:rPr lang="en-US" sz="4400" dirty="0"/>
              <a:t>in the word appendix with a </a:t>
            </a:r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dirty="0"/>
              <a:t> to form the adjective </a:t>
            </a:r>
            <a:r>
              <a:rPr lang="en-US" sz="4400" dirty="0">
                <a:solidFill>
                  <a:srgbClr val="FF0000"/>
                </a:solidFill>
              </a:rPr>
              <a:t>appendicitis</a:t>
            </a:r>
            <a:r>
              <a:rPr lang="en-US" sz="4400" dirty="0"/>
              <a:t>, because </a:t>
            </a:r>
            <a:r>
              <a:rPr lang="en-US" sz="4400" dirty="0" err="1">
                <a:solidFill>
                  <a:srgbClr val="FF0000"/>
                </a:solidFill>
              </a:rPr>
              <a:t>appendixitis</a:t>
            </a:r>
            <a:r>
              <a:rPr lang="en-US" sz="4400" dirty="0"/>
              <a:t> doesn't sound much like an English word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9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48"/>
    </mc:Choice>
    <mc:Fallback>
      <p:transition spd="slow" advTm="3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77500" lnSpcReduction="20000"/>
          </a:bodyPr>
          <a:lstStyle/>
          <a:p>
            <a:r>
              <a:rPr lang="en-US" sz="4300" dirty="0"/>
              <a:t> In creating adjectives, you will also sometimes change noun terms that name specialties. </a:t>
            </a:r>
          </a:p>
          <a:p>
            <a:r>
              <a:rPr lang="en-US" sz="4300" dirty="0"/>
              <a:t>For example, </a:t>
            </a:r>
            <a:r>
              <a:rPr lang="en-US" sz="4300" dirty="0">
                <a:solidFill>
                  <a:srgbClr val="FF0000"/>
                </a:solidFill>
              </a:rPr>
              <a:t>psychiatry </a:t>
            </a:r>
            <a:r>
              <a:rPr lang="en-US" sz="4300" dirty="0"/>
              <a:t>and </a:t>
            </a:r>
            <a:r>
              <a:rPr lang="en-US" sz="4300" dirty="0">
                <a:solidFill>
                  <a:srgbClr val="FF0000"/>
                </a:solidFill>
              </a:rPr>
              <a:t>pediatrics</a:t>
            </a:r>
            <a:r>
              <a:rPr lang="en-US" sz="4300" dirty="0"/>
              <a:t> are the names of </a:t>
            </a:r>
            <a:r>
              <a:rPr lang="en-US" sz="4300" dirty="0">
                <a:solidFill>
                  <a:srgbClr val="FF0000"/>
                </a:solidFill>
              </a:rPr>
              <a:t>specialties</a:t>
            </a:r>
            <a:r>
              <a:rPr lang="en-US" sz="4300" dirty="0"/>
              <a:t>. Dropping the</a:t>
            </a:r>
            <a:r>
              <a:rPr lang="en-US" sz="4300" dirty="0">
                <a:solidFill>
                  <a:srgbClr val="FF0000"/>
                </a:solidFill>
              </a:rPr>
              <a:t> y </a:t>
            </a:r>
            <a:r>
              <a:rPr lang="en-US" sz="4300" dirty="0"/>
              <a:t>from psychiatry and adding the adjective suffix </a:t>
            </a:r>
            <a:r>
              <a:rPr lang="en-US" sz="4300" dirty="0">
                <a:solidFill>
                  <a:srgbClr val="FF0000"/>
                </a:solidFill>
              </a:rPr>
              <a:t>-</a:t>
            </a:r>
            <a:r>
              <a:rPr lang="en-US" sz="4300" dirty="0" err="1">
                <a:solidFill>
                  <a:srgbClr val="FF0000"/>
                </a:solidFill>
              </a:rPr>
              <a:t>ic</a:t>
            </a:r>
            <a:r>
              <a:rPr lang="en-US" sz="4300" dirty="0">
                <a:solidFill>
                  <a:srgbClr val="FF0000"/>
                </a:solidFill>
              </a:rPr>
              <a:t> </a:t>
            </a:r>
            <a:r>
              <a:rPr lang="en-US" sz="4300" dirty="0"/>
              <a:t>converts the specialty name to an adjective: </a:t>
            </a:r>
          </a:p>
          <a:p>
            <a:r>
              <a:rPr lang="en-US" sz="4300" dirty="0">
                <a:solidFill>
                  <a:srgbClr val="FF0000"/>
                </a:solidFill>
              </a:rPr>
              <a:t>psychiatric medicine</a:t>
            </a:r>
          </a:p>
          <a:p>
            <a:r>
              <a:rPr lang="en-US" sz="4300" dirty="0">
                <a:solidFill>
                  <a:srgbClr val="FF0000"/>
                </a:solidFill>
              </a:rPr>
              <a:t> psychiatric hospital</a:t>
            </a:r>
            <a:r>
              <a:rPr lang="en-US" sz="4300" dirty="0"/>
              <a:t> </a:t>
            </a:r>
          </a:p>
          <a:p>
            <a:r>
              <a:rPr lang="en-US" sz="4300" dirty="0">
                <a:solidFill>
                  <a:srgbClr val="FF0000"/>
                </a:solidFill>
              </a:rPr>
              <a:t>pediatrics</a:t>
            </a:r>
            <a:r>
              <a:rPr lang="en-US" sz="4300" dirty="0"/>
              <a:t>, on the other hand, all one needs to do to form the adjective is drop the</a:t>
            </a:r>
            <a:r>
              <a:rPr lang="en-US" sz="4300" dirty="0">
                <a:solidFill>
                  <a:srgbClr val="FF0000"/>
                </a:solidFill>
              </a:rPr>
              <a:t> s</a:t>
            </a:r>
            <a:r>
              <a:rPr lang="en-US" sz="4300" dirty="0"/>
              <a:t>: </a:t>
            </a:r>
            <a:endParaRPr lang="en-US" sz="4300" dirty="0" smtClean="0"/>
          </a:p>
          <a:p>
            <a:r>
              <a:rPr lang="en-US" sz="4300" dirty="0" smtClean="0">
                <a:solidFill>
                  <a:srgbClr val="FF0000"/>
                </a:solidFill>
              </a:rPr>
              <a:t>pediatric </a:t>
            </a:r>
            <a:r>
              <a:rPr lang="en-US" sz="4300" dirty="0">
                <a:solidFill>
                  <a:srgbClr val="FF0000"/>
                </a:solidFill>
              </a:rPr>
              <a:t>medicine</a:t>
            </a:r>
          </a:p>
          <a:p>
            <a:r>
              <a:rPr lang="en-US" sz="4300" dirty="0"/>
              <a:t> </a:t>
            </a:r>
            <a:r>
              <a:rPr lang="en-US" sz="4300" dirty="0">
                <a:solidFill>
                  <a:srgbClr val="FF0000"/>
                </a:solidFill>
              </a:rPr>
              <a:t>pediatric hospital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4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0"/>
    </mc:Choice>
    <mc:Fallback>
      <p:transition spd="slow" advTm="8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Medical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b="1" dirty="0"/>
              <a:t>Medical terminology: </a:t>
            </a:r>
            <a:r>
              <a:rPr lang="en-US" sz="4800" dirty="0"/>
              <a:t>Is </a:t>
            </a:r>
            <a:r>
              <a:rPr lang="en-US" sz="4800" u="sng" dirty="0">
                <a:hlinkClick r:id="rId4" tooltip="Language"/>
              </a:rPr>
              <a:t>language</a:t>
            </a:r>
            <a:r>
              <a:rPr lang="en-US" sz="4800" dirty="0"/>
              <a:t> used to precisely describe the </a:t>
            </a:r>
            <a:r>
              <a:rPr lang="en-US" sz="4800" u="sng" dirty="0">
                <a:hlinkClick r:id="rId5" tooltip="Human body"/>
              </a:rPr>
              <a:t>human body</a:t>
            </a:r>
            <a:r>
              <a:rPr lang="en-US" sz="4800" dirty="0"/>
              <a:t> including its components, processes, conditions   affecting it, and procedures performed upon in  .  It is to be used in the field of </a:t>
            </a:r>
            <a:r>
              <a:rPr lang="en-US" sz="4800" u="sng" dirty="0">
                <a:hlinkClick r:id="rId6" tooltip="Medicine"/>
              </a:rPr>
              <a:t>medicine</a:t>
            </a:r>
            <a:r>
              <a:rPr lang="en-US" sz="4800" dirty="0"/>
              <a:t>.                                                                                                       </a:t>
            </a:r>
          </a:p>
          <a:p>
            <a:endParaRPr lang="en-US" sz="4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51"/>
    </mc:Choice>
    <mc:Fallback>
      <p:transition spd="slow" advTm="8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Additional Suffixes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when </a:t>
            </a:r>
            <a:r>
              <a:rPr lang="en-US" dirty="0"/>
              <a:t>you study the terminology concerned with individual body systems. </a:t>
            </a:r>
            <a:r>
              <a:rPr lang="en-US" dirty="0" smtClean="0"/>
              <a:t>without </a:t>
            </a:r>
            <a:r>
              <a:rPr lang="en-US" dirty="0"/>
              <a:t>learning roots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9600"/>
            <a:ext cx="10515600" cy="5664200"/>
          </a:xfrm>
        </p:spPr>
        <p:txBody>
          <a:bodyPr>
            <a:noAutofit/>
          </a:bodyPr>
          <a:lstStyle/>
          <a:p>
            <a:r>
              <a:rPr lang="en-US" b="1" u="heavy" dirty="0" smtClean="0"/>
              <a:t>Suffix                                                                 </a:t>
            </a:r>
            <a:r>
              <a:rPr lang="en-US" b="1" u="heavy" dirty="0"/>
              <a:t>Meaning </a:t>
            </a:r>
            <a:endParaRPr lang="en-US" dirty="0"/>
          </a:p>
          <a:p>
            <a:r>
              <a:rPr lang="en-US" sz="3200" dirty="0" err="1"/>
              <a:t>cyte</a:t>
            </a:r>
            <a:r>
              <a:rPr lang="en-US" sz="3200" dirty="0"/>
              <a:t>                                                                                  cell </a:t>
            </a:r>
          </a:p>
          <a:p>
            <a:r>
              <a:rPr lang="en-US" sz="3200" dirty="0" err="1" smtClean="0"/>
              <a:t>lysis</a:t>
            </a:r>
            <a:r>
              <a:rPr lang="en-US" sz="3200" dirty="0" smtClean="0"/>
              <a:t>                                                                         </a:t>
            </a:r>
            <a:r>
              <a:rPr lang="en-US" sz="3200" dirty="0"/>
              <a:t>disintegration</a:t>
            </a:r>
          </a:p>
          <a:p>
            <a:r>
              <a:rPr lang="en-US" sz="3200" dirty="0" err="1" smtClean="0"/>
              <a:t>pathy</a:t>
            </a:r>
            <a:r>
              <a:rPr lang="en-US" sz="3200" dirty="0" smtClean="0"/>
              <a:t>                                                                     </a:t>
            </a:r>
            <a:r>
              <a:rPr lang="en-US" sz="3200" dirty="0"/>
              <a:t>disease</a:t>
            </a:r>
          </a:p>
          <a:p>
            <a:r>
              <a:rPr lang="en-US" sz="3200" dirty="0" smtClean="0"/>
              <a:t>stenosis                                                             </a:t>
            </a:r>
            <a:r>
              <a:rPr lang="en-US" sz="3200" dirty="0"/>
              <a:t>narrowed, blocked </a:t>
            </a:r>
          </a:p>
          <a:p>
            <a:r>
              <a:rPr lang="en-US" sz="3200" dirty="0" err="1"/>
              <a:t>stomy</a:t>
            </a:r>
            <a:r>
              <a:rPr lang="en-US" sz="3200" dirty="0"/>
              <a:t>                                                               permanent opening </a:t>
            </a:r>
          </a:p>
          <a:p>
            <a:r>
              <a:rPr lang="en-US" sz="3200" dirty="0"/>
              <a:t>tome                                                                instrument for cutting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8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6"/>
    </mc:Choice>
    <mc:Fallback>
      <p:transition spd="slow" advTm="3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rtl="1"/>
            <a:r>
              <a:rPr lang="en-US" sz="4800" b="1" dirty="0"/>
              <a:t>Formation</a:t>
            </a:r>
            <a:r>
              <a:rPr lang="en-US" sz="4800" dirty="0"/>
              <a:t> : medical terms and words are usually composed of two or more components:</a:t>
            </a:r>
          </a:p>
          <a:p>
            <a:pPr lvl="0"/>
            <a:r>
              <a:rPr lang="en-GB" sz="4800" dirty="0"/>
              <a:t>Root</a:t>
            </a:r>
            <a:endParaRPr lang="en-US" sz="4800" dirty="0"/>
          </a:p>
          <a:p>
            <a:pPr lvl="0"/>
            <a:r>
              <a:rPr lang="en-GB" sz="4800" dirty="0">
                <a:solidFill>
                  <a:srgbClr val="FF0000"/>
                </a:solidFill>
              </a:rPr>
              <a:t>Suffix </a:t>
            </a:r>
            <a:endParaRPr lang="en-US" sz="4800" dirty="0">
              <a:solidFill>
                <a:srgbClr val="FF0000"/>
              </a:solidFill>
            </a:endParaRPr>
          </a:p>
          <a:p>
            <a:pPr lvl="0"/>
            <a:r>
              <a:rPr lang="en-GB" sz="4800" dirty="0">
                <a:solidFill>
                  <a:srgbClr val="0070C0"/>
                </a:solidFill>
              </a:rPr>
              <a:t>Prefix </a:t>
            </a:r>
            <a:r>
              <a:rPr lang="en-GB" sz="4800" dirty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6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7"/>
    </mc:Choice>
    <mc:Fallback>
      <p:transition spd="slow" advTm="3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Word Root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4800" b="1" dirty="0" smtClean="0"/>
              <a:t>Word </a:t>
            </a:r>
            <a:r>
              <a:rPr lang="en-US" sz="4800" b="1" dirty="0"/>
              <a:t>Root</a:t>
            </a:r>
            <a:r>
              <a:rPr lang="en-US" sz="4800" dirty="0"/>
              <a:t> :  The foundation of a word.</a:t>
            </a:r>
            <a:r>
              <a:rPr lang="en-US" sz="4800" b="1" dirty="0"/>
              <a:t> </a:t>
            </a:r>
            <a:endParaRPr lang="en-US" sz="4800" dirty="0"/>
          </a:p>
          <a:p>
            <a:pPr lvl="0" fontAlgn="base"/>
            <a:r>
              <a:rPr lang="en-US" sz="4800" dirty="0"/>
              <a:t>The main part of the word</a:t>
            </a:r>
          </a:p>
          <a:p>
            <a:pPr lvl="0" fontAlgn="base"/>
            <a:r>
              <a:rPr lang="en-US" sz="4800" dirty="0"/>
              <a:t>The word root is a term derived from a source language such as Greek or Latin and usually describes a body </a:t>
            </a:r>
            <a:r>
              <a:rPr lang="en-US" sz="4800" dirty="0" smtClean="0"/>
              <a:t>part.</a:t>
            </a:r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2"/>
    </mc:Choice>
    <mc:Fallback>
      <p:transition spd="slow" advTm="4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The prefix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US" sz="4800" b="1" dirty="0" smtClean="0"/>
              <a:t>2. </a:t>
            </a:r>
            <a:r>
              <a:rPr lang="en-US" sz="4800" b="1" dirty="0" smtClean="0">
                <a:solidFill>
                  <a:schemeClr val="accent1"/>
                </a:solidFill>
              </a:rPr>
              <a:t>The prefix</a:t>
            </a:r>
            <a:r>
              <a:rPr lang="en-US" sz="4800" dirty="0" smtClean="0"/>
              <a:t>: can be added in front of the term to modify the word root by giving additional information about the location  of an organ ,the number of parts, or time involved.</a:t>
            </a:r>
          </a:p>
          <a:p>
            <a:pPr fontAlgn="base"/>
            <a:r>
              <a:rPr lang="en-US" sz="4800" b="1" dirty="0" smtClean="0"/>
              <a:t>Example: </a:t>
            </a:r>
            <a:r>
              <a:rPr lang="en-US" sz="4800" b="1" dirty="0" smtClean="0">
                <a:solidFill>
                  <a:schemeClr val="accent1"/>
                </a:solidFill>
              </a:rPr>
              <a:t>A</a:t>
            </a:r>
            <a:r>
              <a:rPr lang="en-US" sz="4800" b="1" dirty="0" smtClean="0"/>
              <a:t> symptomatic</a:t>
            </a:r>
            <a:endParaRPr lang="en-US" sz="4800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05"/>
    </mc:Choice>
    <mc:Fallback>
      <p:transition spd="slow" advTm="6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The suffix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sz="4800" b="1" dirty="0" smtClean="0"/>
              <a:t>3. </a:t>
            </a:r>
            <a:r>
              <a:rPr lang="en-US" sz="4800" b="1" dirty="0" smtClean="0">
                <a:solidFill>
                  <a:srgbClr val="FF0000"/>
                </a:solidFill>
              </a:rPr>
              <a:t>The suffix </a:t>
            </a:r>
            <a:r>
              <a:rPr lang="en-US" sz="4800" b="1" dirty="0" smtClean="0"/>
              <a:t>:</a:t>
            </a:r>
            <a:r>
              <a:rPr lang="en-US" sz="4800" dirty="0" smtClean="0"/>
              <a:t> are attached to the end of a word root to add meaning such as condition, disease process, or procedure.</a:t>
            </a:r>
          </a:p>
          <a:p>
            <a:pPr fontAlgn="base"/>
            <a:r>
              <a:rPr lang="en-US" sz="4800" b="1" dirty="0" smtClean="0"/>
              <a:t>  Example:  Appendic</a:t>
            </a:r>
            <a:r>
              <a:rPr lang="en-US" sz="4800" b="1" dirty="0" smtClean="0">
                <a:solidFill>
                  <a:srgbClr val="FF0000"/>
                </a:solidFill>
              </a:rPr>
              <a:t>itis</a:t>
            </a:r>
            <a:endParaRPr lang="en-US" sz="4800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35"/>
    </mc:Choice>
    <mc:Fallback>
      <p:transition spd="slow" advTm="3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Construction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rtl="1">
              <a:buNone/>
            </a:pPr>
            <a:endParaRPr lang="en-US" sz="3600" dirty="0"/>
          </a:p>
          <a:p>
            <a:pPr fontAlgn="base"/>
            <a:r>
              <a:rPr lang="en-US" sz="3600" b="1" dirty="0"/>
              <a:t>Construction </a:t>
            </a:r>
            <a:endParaRPr lang="en-US" sz="3600" dirty="0"/>
          </a:p>
          <a:p>
            <a:pPr fontAlgn="base"/>
            <a:r>
              <a:rPr lang="en-US" sz="3600" dirty="0"/>
              <a:t>The way in which medical terms are constructed can be illustrated by the following examples: </a:t>
            </a:r>
          </a:p>
          <a:p>
            <a:pPr fontAlgn="base"/>
            <a:r>
              <a:rPr lang="en-US" sz="3600" dirty="0"/>
              <a:t>1. Prefix, Root and suffix (</a:t>
            </a:r>
            <a:r>
              <a:rPr lang="en-US" sz="3600" dirty="0">
                <a:solidFill>
                  <a:schemeClr val="accent1"/>
                </a:solidFill>
              </a:rPr>
              <a:t>Peri</a:t>
            </a:r>
            <a:r>
              <a:rPr lang="en-US" sz="3600" dirty="0"/>
              <a:t>card</a:t>
            </a:r>
            <a:r>
              <a:rPr lang="en-US" sz="3600" dirty="0">
                <a:solidFill>
                  <a:srgbClr val="FF0000"/>
                </a:solidFill>
              </a:rPr>
              <a:t>itis</a:t>
            </a:r>
            <a:r>
              <a:rPr lang="en-US" sz="3600" dirty="0"/>
              <a:t>) </a:t>
            </a:r>
          </a:p>
          <a:p>
            <a:pPr fontAlgn="base"/>
            <a:r>
              <a:rPr lang="en-US" sz="3600" dirty="0"/>
              <a:t>2. Two roots and a suffix (</a:t>
            </a:r>
            <a:r>
              <a:rPr lang="en-US" sz="3600" dirty="0" err="1"/>
              <a:t>Osteo</a:t>
            </a:r>
            <a:r>
              <a:rPr lang="en-US" sz="3600" dirty="0"/>
              <a:t>-myel</a:t>
            </a:r>
            <a:r>
              <a:rPr lang="en-US" sz="3600" dirty="0">
                <a:solidFill>
                  <a:srgbClr val="FF0000"/>
                </a:solidFill>
              </a:rPr>
              <a:t>itis</a:t>
            </a:r>
            <a:r>
              <a:rPr lang="en-US" sz="3600" dirty="0"/>
              <a:t>) </a:t>
            </a:r>
          </a:p>
          <a:p>
            <a:pPr fontAlgn="base"/>
            <a:r>
              <a:rPr lang="en-US" sz="3600" dirty="0"/>
              <a:t>3. Prefix and root (</a:t>
            </a:r>
            <a:r>
              <a:rPr lang="en-US" sz="3600" dirty="0">
                <a:solidFill>
                  <a:schemeClr val="accent1"/>
                </a:solidFill>
              </a:rPr>
              <a:t>Dys</a:t>
            </a:r>
            <a:r>
              <a:rPr lang="en-US" sz="3600" dirty="0"/>
              <a:t>pnea) </a:t>
            </a:r>
          </a:p>
          <a:p>
            <a:pPr fontAlgn="base"/>
            <a:r>
              <a:rPr lang="en-US" sz="3600" dirty="0"/>
              <a:t>4. Root and suffix (Cyst</a:t>
            </a:r>
            <a:r>
              <a:rPr lang="en-US" sz="3600" dirty="0">
                <a:solidFill>
                  <a:srgbClr val="FF0000"/>
                </a:solidFill>
              </a:rPr>
              <a:t>itis</a:t>
            </a:r>
            <a:r>
              <a:rPr lang="en-US" sz="3600" dirty="0"/>
              <a:t>) </a:t>
            </a:r>
          </a:p>
          <a:p>
            <a:pPr fontAlgn="base"/>
            <a:r>
              <a:rPr lang="en-US" sz="3600" dirty="0"/>
              <a:t>5. Prefix and suffix (</a:t>
            </a:r>
            <a:r>
              <a:rPr lang="en-US" sz="3600" dirty="0">
                <a:solidFill>
                  <a:schemeClr val="accent1"/>
                </a:solidFill>
              </a:rPr>
              <a:t>Epi</a:t>
            </a:r>
            <a:r>
              <a:rPr lang="en-US" sz="3600" dirty="0">
                <a:solidFill>
                  <a:srgbClr val="FF0000"/>
                </a:solidFill>
              </a:rPr>
              <a:t>staxis</a:t>
            </a:r>
            <a:r>
              <a:rPr lang="en-US" sz="3600" dirty="0"/>
              <a:t>)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50"/>
    </mc:Choice>
    <mc:Fallback>
      <p:transition spd="slow" advTm="10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Combining Vowel: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3723"/>
            <a:ext cx="10515600" cy="540324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endParaRPr lang="en-US" sz="4000" dirty="0"/>
          </a:p>
          <a:p>
            <a:pPr rtl="1"/>
            <a:r>
              <a:rPr lang="en-US" sz="4000" dirty="0"/>
              <a:t>Adding a vowel (a, e, </a:t>
            </a:r>
            <a:r>
              <a:rPr lang="en-US" sz="4000" dirty="0" err="1"/>
              <a:t>i</a:t>
            </a:r>
            <a:r>
              <a:rPr lang="en-US" sz="4000" dirty="0"/>
              <a:t>, o, u, or y) to a word root to create a combining form allows 2 or more word roots to be joined to form a compound word. It also allows a word root to be joined with a suffix (word ending) to form a word.                                                                                            </a:t>
            </a:r>
          </a:p>
          <a:p>
            <a:pPr rtl="1"/>
            <a:r>
              <a:rPr lang="en-US" sz="4000" b="1" dirty="0"/>
              <a:t>Examples:  </a:t>
            </a:r>
            <a:endParaRPr lang="en-US" sz="4000" dirty="0"/>
          </a:p>
          <a:p>
            <a:r>
              <a:rPr lang="en-US" sz="4000" dirty="0" err="1"/>
              <a:t>Cyt</a:t>
            </a:r>
            <a:r>
              <a:rPr lang="en-US" sz="4000" dirty="0"/>
              <a:t>/o/meter, </a:t>
            </a:r>
            <a:r>
              <a:rPr lang="en-US" sz="4000" dirty="0" err="1"/>
              <a:t>micr</a:t>
            </a:r>
            <a:r>
              <a:rPr lang="en-US" sz="4000" dirty="0"/>
              <a:t>/o/scope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58"/>
    </mc:Choice>
    <mc:Fallback>
      <p:transition spd="slow" advTm="73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026729"/>
              </p:ext>
            </p:extLst>
          </p:nvPr>
        </p:nvGraphicFramePr>
        <p:xfrm>
          <a:off x="411480" y="91440"/>
          <a:ext cx="11780520" cy="68117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8814"/>
                <a:gridCol w="3641114"/>
                <a:gridCol w="4480592"/>
              </a:tblGrid>
              <a:tr h="1325351">
                <a:tc>
                  <a:txBody>
                    <a:bodyPr/>
                    <a:lstStyle/>
                    <a:p>
                      <a:pPr marL="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(root word)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33475" algn="l"/>
                        </a:tabLst>
                      </a:pPr>
                      <a:r>
                        <a:rPr lang="en-US" sz="2400" dirty="0">
                          <a:effectLst/>
                        </a:rPr>
                        <a:t>	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  meaning  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720090" algn="l"/>
                        </a:tabLst>
                      </a:pPr>
                      <a:r>
                        <a:rPr lang="en-US" sz="2400">
                          <a:effectLst/>
                        </a:rPr>
                        <a:t>                  examples </a:t>
                      </a:r>
                      <a:r>
                        <a:rPr lang="ar-IQ" sz="2400">
                          <a:effectLst/>
                        </a:rPr>
                        <a:t>   </a:t>
                      </a:r>
                      <a:endParaRPr lang="en-US" sz="2400">
                        <a:effectLst/>
                      </a:endParaRPr>
                    </a:p>
                    <a:p>
                      <a:pPr marL="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258329">
                <a:tc>
                  <a:txBody>
                    <a:bodyPr/>
                    <a:lstStyle/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card/i/o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</a:t>
                      </a:r>
                      <a:r>
                        <a:rPr lang="en-US" sz="2400" dirty="0" err="1">
                          <a:effectLst/>
                        </a:rPr>
                        <a:t>gastr</a:t>
                      </a:r>
                      <a:r>
                        <a:rPr lang="en-US" sz="2400" dirty="0">
                          <a:effectLst/>
                        </a:rPr>
                        <a:t>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</a:t>
                      </a:r>
                      <a:r>
                        <a:rPr lang="en-US" sz="2400" dirty="0" err="1">
                          <a:effectLst/>
                        </a:rPr>
                        <a:t>derm</a:t>
                      </a:r>
                      <a:r>
                        <a:rPr lang="en-US" sz="2400" dirty="0">
                          <a:effectLst/>
                        </a:rPr>
                        <a:t>/o/ </a:t>
                      </a:r>
                      <a:r>
                        <a:rPr lang="en-US" sz="2400" dirty="0" err="1">
                          <a:effectLst/>
                        </a:rPr>
                        <a:t>dermat</a:t>
                      </a:r>
                      <a:r>
                        <a:rPr lang="en-US" sz="2400" dirty="0">
                          <a:effectLst/>
                        </a:rPr>
                        <a:t>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hem/o/, </a:t>
                      </a:r>
                      <a:r>
                        <a:rPr lang="en-US" sz="2400" dirty="0" err="1">
                          <a:effectLst/>
                        </a:rPr>
                        <a:t>hemat</a:t>
                      </a:r>
                      <a:r>
                        <a:rPr lang="en-US" sz="2400" dirty="0">
                          <a:effectLst/>
                        </a:rPr>
                        <a:t>/o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</a:t>
                      </a:r>
                      <a:r>
                        <a:rPr lang="en-US" sz="2400" dirty="0" err="1">
                          <a:effectLst/>
                        </a:rPr>
                        <a:t>neur</a:t>
                      </a:r>
                      <a:r>
                        <a:rPr lang="en-US" sz="2400" dirty="0">
                          <a:effectLst/>
                        </a:rPr>
                        <a:t>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</a:t>
                      </a:r>
                      <a:r>
                        <a:rPr lang="en-US" sz="2400" dirty="0" err="1">
                          <a:effectLst/>
                        </a:rPr>
                        <a:t>oste</a:t>
                      </a:r>
                      <a:r>
                        <a:rPr lang="en-US" sz="2400" dirty="0">
                          <a:effectLst/>
                        </a:rPr>
                        <a:t>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path/o/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Col/o/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enter/o/</a:t>
                      </a:r>
                    </a:p>
                    <a:p>
                      <a:pPr marL="12827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• </a:t>
                      </a:r>
                      <a:r>
                        <a:rPr lang="en-US" sz="2400" dirty="0" err="1" smtClean="0">
                          <a:effectLst/>
                        </a:rPr>
                        <a:t>encephal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/ o/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016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Heart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stomach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skin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blood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 nerve cell</a:t>
                      </a:r>
                    </a:p>
                    <a:p>
                      <a:pPr marL="23050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bone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disease</a:t>
                      </a:r>
                    </a:p>
                    <a:p>
                      <a:pPr marL="0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large intestine</a:t>
                      </a:r>
                    </a:p>
                    <a:p>
                      <a:pPr marL="14033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small intestine</a:t>
                      </a:r>
                    </a:p>
                    <a:p>
                      <a:pPr marL="230505" marR="0" algn="ctr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brain</a:t>
                      </a:r>
                      <a:endParaRPr lang="en-US" sz="2400" dirty="0">
                        <a:solidFill>
                          <a:srgbClr val="31849B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cardiovascular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gastr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itis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epidermis ,  dermato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logy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Hemo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lysis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Neuron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</a:t>
                      </a:r>
                      <a:r>
                        <a:rPr lang="en-US" sz="2400" dirty="0" err="1">
                          <a:effectLst/>
                        </a:rPr>
                        <a:t>Osteo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malacia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Pathophysio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logy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Colono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scopy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Enteri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tis</a:t>
                      </a:r>
                    </a:p>
                    <a:p>
                      <a:pPr marL="201930" marR="0" algn="l" rtl="0" fontAlgn="base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; Encephalo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pathy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-970493"/>
            <a:ext cx="292068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720725" algn="l"/>
              </a:tabLst>
            </a:pP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7207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872"/>
    </mc:Choice>
    <mc:Fallback>
      <p:transition spd="slow" advTm="14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8768</TotalTime>
  <Words>875</Words>
  <Application>Microsoft Office PowerPoint</Application>
  <PresentationFormat>Widescreen</PresentationFormat>
  <Paragraphs>214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Times New Roman</vt:lpstr>
      <vt:lpstr>Retrospect</vt:lpstr>
      <vt:lpstr>Medical terminology</vt:lpstr>
      <vt:lpstr>Medical terminology</vt:lpstr>
      <vt:lpstr>Formation</vt:lpstr>
      <vt:lpstr>Word Root</vt:lpstr>
      <vt:lpstr>The prefix</vt:lpstr>
      <vt:lpstr>The suffix</vt:lpstr>
      <vt:lpstr>  Construction  </vt:lpstr>
      <vt:lpstr>Combining Vowel: </vt:lpstr>
      <vt:lpstr>PowerPoint Presentation</vt:lpstr>
      <vt:lpstr>Common Prefix Of Medical Terms</vt:lpstr>
      <vt:lpstr>Common Suffixes In  Medical </vt:lpstr>
      <vt:lpstr>Categories of Suffixes  </vt:lpstr>
      <vt:lpstr>REMEMBER </vt:lpstr>
      <vt:lpstr>Suffixes That Signify Medical Conditions  </vt:lpstr>
      <vt:lpstr>Suffixes That Signify Diagnostic Terms, Test Information, Or Surgical Procedures: </vt:lpstr>
      <vt:lpstr>Suffixes Associated with a Medical Specialty or Specialist  </vt:lpstr>
      <vt:lpstr>PowerPoint Presentation</vt:lpstr>
      <vt:lpstr>Suffixes that convert a noun to an adjective: </vt:lpstr>
      <vt:lpstr>PowerPoint Presentation</vt:lpstr>
      <vt:lpstr>Additional Suffixes when you study the terminology concerned with individual body systems. without learning roots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terminology</dc:title>
  <dc:creator>Windows User</dc:creator>
  <cp:lastModifiedBy>Windows User</cp:lastModifiedBy>
  <cp:revision>39</cp:revision>
  <dcterms:created xsi:type="dcterms:W3CDTF">2019-12-09T08:29:17Z</dcterms:created>
  <dcterms:modified xsi:type="dcterms:W3CDTF">2020-04-05T14:25:06Z</dcterms:modified>
</cp:coreProperties>
</file>