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257" r:id="rId3"/>
    <p:sldId id="259" r:id="rId4"/>
    <p:sldId id="261" r:id="rId5"/>
    <p:sldId id="260" r:id="rId6"/>
    <p:sldId id="262" r:id="rId7"/>
    <p:sldId id="263" r:id="rId8"/>
    <p:sldId id="264" r:id="rId9"/>
    <p:sldId id="267" r:id="rId10"/>
    <p:sldId id="268" r:id="rId11"/>
    <p:sldId id="269" r:id="rId12"/>
    <p:sldId id="265" r:id="rId13"/>
    <p:sldId id="26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660"/>
  </p:normalViewPr>
  <p:slideViewPr>
    <p:cSldViewPr>
      <p:cViewPr varScale="1">
        <p:scale>
          <a:sx n="74" d="100"/>
          <a:sy n="74" d="100"/>
        </p:scale>
        <p:origin x="-1254" y="-90"/>
      </p:cViewPr>
      <p:guideLst>
        <p:guide orient="horz" pos="2160"/>
        <p:guide pos="2880"/>
      </p:guideLst>
    </p:cSldViewPr>
  </p:slideViewPr>
  <p:notesTextViewPr>
    <p:cViewPr>
      <p:scale>
        <a:sx n="100" d="100"/>
        <a:sy n="100" d="100"/>
      </p:scale>
      <p:origin x="0" y="0"/>
    </p:cViewPr>
  </p:notesTextViewPr>
  <p:sorterViewPr>
    <p:cViewPr>
      <p:scale>
        <a:sx n="170" d="100"/>
        <a:sy n="170" d="100"/>
      </p:scale>
      <p:origin x="0" y="49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D8BD707-D9CF-40AE-B4C6-C98DA3205C09}" type="datetimeFigureOut">
              <a:rPr lang="en-US" smtClean="0"/>
              <a:pPr/>
              <a:t>4/3/2020</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4/3/2020</a:t>
            </a:fld>
            <a:endParaRPr lang="en-US"/>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D8BD707-D9CF-40AE-B4C6-C98DA3205C09}" type="datetimeFigureOut">
              <a:rPr lang="en-US" smtClean="0"/>
              <a:pPr/>
              <a:t>4/3/2020</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D8BD707-D9CF-40AE-B4C6-C98DA3205C09}" type="datetimeFigureOut">
              <a:rPr lang="en-US" smtClean="0"/>
              <a:pPr/>
              <a:t>4/3/2020</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hyperlink" Target="https://en.wikipedia.org/wiki/Hereditary_fructose_intolerance" TargetMode="External"/><Relationship Id="rId4" Type="http://schemas.openxmlformats.org/officeDocument/2006/relationships/hyperlink" Target="https://en.wikipedia.org/wiki/Essential_fructosuria" TargetMode="Externa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2.png"/><Relationship Id="rId2" Type="http://schemas.microsoft.com/office/2007/relationships/media" Target="../media/media7.wav"/><Relationship Id="rId1" Type="http://schemas.openxmlformats.org/officeDocument/2006/relationships/tags" Target="../tags/tag4.xml"/><Relationship Id="rId6" Type="http://schemas.openxmlformats.org/officeDocument/2006/relationships/hyperlink" Target="https://en.wikipedia.org/wiki/Asymptomatic" TargetMode="External"/><Relationship Id="rId5" Type="http://schemas.openxmlformats.org/officeDocument/2006/relationships/hyperlink" Target="https://en.wikipedia.org/wiki/Essential_fructosuria" TargetMode="Externa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Fructose </a:t>
            </a:r>
            <a:r>
              <a:rPr lang="en-US" dirty="0" smtClean="0"/>
              <a:t>and </a:t>
            </a:r>
            <a:r>
              <a:rPr lang="en-US" dirty="0" err="1" smtClean="0"/>
              <a:t>galactose</a:t>
            </a:r>
            <a:r>
              <a:rPr lang="en-US" dirty="0" smtClean="0"/>
              <a:t> metabolism</a:t>
            </a:r>
            <a:endParaRPr lang="en-US" dirty="0"/>
          </a:p>
        </p:txBody>
      </p:sp>
      <p:sp>
        <p:nvSpPr>
          <p:cNvPr id="3" name="Subtitle 2"/>
          <p:cNvSpPr>
            <a:spLocks noGrp="1"/>
          </p:cNvSpPr>
          <p:nvPr>
            <p:ph type="subTitle" idx="1"/>
          </p:nvPr>
        </p:nvSpPr>
        <p:spPr/>
        <p:txBody>
          <a:bodyPr/>
          <a:lstStyle/>
          <a:p>
            <a:r>
              <a:rPr lang="en-US" dirty="0" err="1" smtClean="0"/>
              <a:t>Dr</a:t>
            </a:r>
            <a:r>
              <a:rPr lang="en-US" dirty="0" smtClean="0"/>
              <a:t> </a:t>
            </a:r>
            <a:r>
              <a:rPr lang="en-US" dirty="0" err="1" smtClean="0"/>
              <a:t>ali</a:t>
            </a:r>
            <a:r>
              <a:rPr lang="en-US" dirty="0" smtClean="0"/>
              <a:t> </a:t>
            </a:r>
            <a:r>
              <a:rPr lang="en-US" dirty="0" err="1" smtClean="0"/>
              <a:t>saadi</a:t>
            </a:r>
            <a:endParaRPr lang="en-US" dirty="0" smtClean="0"/>
          </a:p>
          <a:p>
            <a:r>
              <a:rPr lang="en-US" dirty="0" smtClean="0"/>
              <a:t>Biochemistry </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1172870"/>
      </p:ext>
    </p:extLst>
  </p:cSld>
  <p:clrMapOvr>
    <a:masterClrMapping/>
  </p:clrMapOvr>
  <mc:AlternateContent xmlns:mc="http://schemas.openxmlformats.org/markup-compatibility/2006">
    <mc:Choice xmlns:p14="http://schemas.microsoft.com/office/powerpoint/2010/main" Requires="p14">
      <p:transition spd="slow" p14:dur="2000" advTm="24078"/>
    </mc:Choice>
    <mc:Fallback>
      <p:transition spd="slow" advTm="24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14400" y="990600"/>
            <a:ext cx="6954444" cy="5583238"/>
          </a:xfrm>
          <a:prstGeom prst="rect">
            <a:avLst/>
          </a:prstGeom>
          <a:noFill/>
          <a:ln>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6857863"/>
      </p:ext>
    </p:extLst>
  </p:cSld>
  <p:clrMapOvr>
    <a:masterClrMapping/>
  </p:clrMapOvr>
  <mc:AlternateContent xmlns:mc="http://schemas.openxmlformats.org/markup-compatibility/2006">
    <mc:Choice xmlns:p14="http://schemas.microsoft.com/office/powerpoint/2010/main" Requires="p14">
      <p:transition spd="slow" p14:dur="2000" advTm="37813"/>
    </mc:Choice>
    <mc:Fallback>
      <p:transition spd="slow" advTm="3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Galactosemia</a:t>
            </a:r>
            <a:r>
              <a:rPr lang="en-US" dirty="0" smtClean="0"/>
              <a:t> </a:t>
            </a:r>
            <a:endParaRPr lang="en-US" dirty="0"/>
          </a:p>
        </p:txBody>
      </p:sp>
      <p:sp>
        <p:nvSpPr>
          <p:cNvPr id="3" name="Content Placeholder 2"/>
          <p:cNvSpPr>
            <a:spLocks noGrp="1"/>
          </p:cNvSpPr>
          <p:nvPr>
            <p:ph idx="1"/>
          </p:nvPr>
        </p:nvSpPr>
        <p:spPr/>
        <p:txBody>
          <a:bodyPr/>
          <a:lstStyle/>
          <a:p>
            <a:pPr marL="109728" indent="0" rtl="1">
              <a:buNone/>
            </a:pPr>
            <a:r>
              <a:rPr lang="en-US" b="1" dirty="0"/>
              <a:t> </a:t>
            </a:r>
            <a:endParaRPr lang="en-US" dirty="0"/>
          </a:p>
          <a:p>
            <a:pPr marL="109728" indent="0" rtl="1">
              <a:buNone/>
            </a:pPr>
            <a:r>
              <a:rPr lang="en-US" b="1" dirty="0"/>
              <a:t>It is a disease that leads to increase blood </a:t>
            </a:r>
            <a:r>
              <a:rPr lang="en-US" b="1" dirty="0" err="1"/>
              <a:t>galactose</a:t>
            </a:r>
            <a:r>
              <a:rPr lang="en-US" b="1" dirty="0"/>
              <a:t> due to defect in </a:t>
            </a:r>
            <a:r>
              <a:rPr lang="en-US" b="1" dirty="0" err="1"/>
              <a:t>galactose</a:t>
            </a:r>
            <a:r>
              <a:rPr lang="en-US" b="1" dirty="0"/>
              <a:t> metabolism ( enzyme </a:t>
            </a:r>
            <a:r>
              <a:rPr lang="en-US" b="1" dirty="0" err="1"/>
              <a:t>galactokinase</a:t>
            </a:r>
            <a:r>
              <a:rPr lang="en-US" b="1" dirty="0"/>
              <a:t> or </a:t>
            </a:r>
            <a:r>
              <a:rPr lang="en-US" b="1" dirty="0" err="1"/>
              <a:t>galactose</a:t>
            </a:r>
            <a:r>
              <a:rPr lang="en-US" b="1" dirty="0"/>
              <a:t> </a:t>
            </a:r>
            <a:r>
              <a:rPr lang="en-US" b="1" dirty="0" err="1"/>
              <a:t>uridyl</a:t>
            </a:r>
            <a:r>
              <a:rPr lang="en-US" b="1" dirty="0"/>
              <a:t> </a:t>
            </a:r>
            <a:r>
              <a:rPr lang="en-US" b="1" dirty="0" err="1"/>
              <a:t>transferase</a:t>
            </a:r>
            <a:r>
              <a:rPr lang="en-US" b="1" dirty="0"/>
              <a:t>) .</a:t>
            </a:r>
            <a:endParaRPr lang="en-US" dirty="0"/>
          </a:p>
          <a:p>
            <a:pPr marL="109728" indent="0" rtl="1">
              <a:buNone/>
            </a:pPr>
            <a:r>
              <a:rPr lang="en-US" b="1" dirty="0"/>
              <a:t>Lead to cataract ,hypoglycemia , jaundice and liver failure .</a:t>
            </a:r>
            <a:endParaRPr lang="en-US" dirty="0"/>
          </a:p>
          <a:p>
            <a:pPr marL="109728"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9747161"/>
      </p:ext>
    </p:extLst>
  </p:cSld>
  <p:clrMapOvr>
    <a:masterClrMapping/>
  </p:clrMapOvr>
  <mc:AlternateContent xmlns:mc="http://schemas.openxmlformats.org/markup-compatibility/2006">
    <mc:Choice xmlns:p14="http://schemas.microsoft.com/office/powerpoint/2010/main" Requires="p14">
      <p:transition spd="slow" p14:dur="2000" advTm="56246"/>
    </mc:Choice>
    <mc:Fallback>
      <p:transition spd="slow" advTm="56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52600" y="762000"/>
            <a:ext cx="4692316" cy="5811838"/>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7785442"/>
      </p:ext>
    </p:extLst>
  </p:cSld>
  <p:clrMapOvr>
    <a:masterClrMapping/>
  </p:clrMapOvr>
  <mc:AlternateContent xmlns:mc="http://schemas.openxmlformats.org/markup-compatibility/2006">
    <mc:Choice xmlns:p14="http://schemas.microsoft.com/office/powerpoint/2010/main" Requires="p14">
      <p:transition spd="slow" p14:dur="2000" advTm="39616"/>
    </mc:Choice>
    <mc:Fallback>
      <p:transition spd="slow" advTm="3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2" y="2357438"/>
            <a:ext cx="3662362"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0303158"/>
      </p:ext>
    </p:extLst>
  </p:cSld>
  <p:clrMapOvr>
    <a:masterClrMapping/>
  </p:clrMapOvr>
  <mc:AlternateContent xmlns:mc="http://schemas.openxmlformats.org/markup-compatibility/2006">
    <mc:Choice xmlns:p14="http://schemas.microsoft.com/office/powerpoint/2010/main" Requires="p14">
      <p:transition spd="slow" p14:dur="2000" advTm="12437"/>
    </mc:Choice>
    <mc:Fallback>
      <p:transition spd="slow" advTm="1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066800"/>
          </a:xfrm>
        </p:spPr>
        <p:txBody>
          <a:bodyPr/>
          <a:lstStyle/>
          <a:p>
            <a:r>
              <a:rPr lang="en-US" dirty="0" smtClean="0"/>
              <a:t>Fructose : </a:t>
            </a:r>
            <a:endParaRPr lang="en-US" dirty="0"/>
          </a:p>
        </p:txBody>
      </p:sp>
      <p:sp>
        <p:nvSpPr>
          <p:cNvPr id="3" name="Content Placeholder 2"/>
          <p:cNvSpPr>
            <a:spLocks noGrp="1"/>
          </p:cNvSpPr>
          <p:nvPr>
            <p:ph idx="1"/>
          </p:nvPr>
        </p:nvSpPr>
        <p:spPr/>
        <p:txBody>
          <a:bodyPr>
            <a:normAutofit fontScale="77500" lnSpcReduction="20000"/>
          </a:bodyPr>
          <a:lstStyle/>
          <a:p>
            <a:r>
              <a:rPr lang="en-US" dirty="0"/>
              <a:t>Fructose is a  simple monosaccharide that found in many </a:t>
            </a:r>
            <a:r>
              <a:rPr lang="en-US" dirty="0" err="1"/>
              <a:t>plants,where</a:t>
            </a:r>
            <a:r>
              <a:rPr lang="en-US" dirty="0"/>
              <a:t> it is often bounded to glucose to form disaccharide SUCROSE. </a:t>
            </a:r>
          </a:p>
          <a:p>
            <a:r>
              <a:rPr lang="en-US" dirty="0"/>
              <a:t>It is one of the three </a:t>
            </a:r>
            <a:r>
              <a:rPr lang="en-US" dirty="0" err="1"/>
              <a:t>monosacchrides</a:t>
            </a:r>
            <a:r>
              <a:rPr lang="en-US" dirty="0"/>
              <a:t> that absorbed directly during the digestion process. ( glucose and </a:t>
            </a:r>
            <a:r>
              <a:rPr lang="en-US" dirty="0" err="1"/>
              <a:t>galactose</a:t>
            </a:r>
            <a:r>
              <a:rPr lang="en-US" dirty="0"/>
              <a:t> ).</a:t>
            </a:r>
          </a:p>
          <a:p>
            <a:r>
              <a:rPr lang="en-US" dirty="0"/>
              <a:t>Pure ,dry fructose is a white , odorless ,crystalline solid ,water soluble sugar.</a:t>
            </a:r>
          </a:p>
          <a:p>
            <a:r>
              <a:rPr lang="en-US" dirty="0" smtClean="0"/>
              <a:t>It is found in the honey, tree ,fruits, berries, and root vegetables.</a:t>
            </a:r>
          </a:p>
          <a:p>
            <a:r>
              <a:rPr lang="en-US" dirty="0" smtClean="0"/>
              <a:t>All forms of fructose are added to foods and drinks for palatability and taste enhancement, but excessive consumption of fructose may lead to obesity and insulin resistant diabetes elevated LDL and cardiovascular disease.</a:t>
            </a:r>
          </a:p>
          <a:p>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95211949"/>
      </p:ext>
    </p:extLst>
  </p:cSld>
  <p:clrMapOvr>
    <a:masterClrMapping/>
  </p:clrMapOvr>
  <mc:AlternateContent xmlns:mc="http://schemas.openxmlformats.org/markup-compatibility/2006">
    <mc:Choice xmlns:p14="http://schemas.microsoft.com/office/powerpoint/2010/main" Requires="p14">
      <p:transition spd="slow" p14:dur="2000" advTm="131387"/>
    </mc:Choice>
    <mc:Fallback>
      <p:transition spd="slow" advTm="131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fructose metabolized?? </a:t>
            </a:r>
            <a:endParaRPr lang="en-US" dirty="0"/>
          </a:p>
        </p:txBody>
      </p:sp>
      <p:sp>
        <p:nvSpPr>
          <p:cNvPr id="3" name="Content Placeholder 2"/>
          <p:cNvSpPr>
            <a:spLocks noGrp="1"/>
          </p:cNvSpPr>
          <p:nvPr>
            <p:ph idx="1"/>
          </p:nvPr>
        </p:nvSpPr>
        <p:spPr/>
        <p:txBody>
          <a:bodyPr>
            <a:normAutofit fontScale="85000" lnSpcReduction="10000"/>
          </a:bodyPr>
          <a:lstStyle/>
          <a:p>
            <a:pPr rtl="1"/>
            <a:r>
              <a:rPr lang="en-US" b="1" dirty="0"/>
              <a:t>A. Phosphorylation of fructose:</a:t>
            </a:r>
            <a:endParaRPr lang="en-US" dirty="0"/>
          </a:p>
          <a:p>
            <a:pPr marL="109728" indent="0" rtl="1">
              <a:buNone/>
            </a:pPr>
            <a:r>
              <a:rPr lang="en-US" dirty="0" smtClean="0"/>
              <a:t>&gt;For </a:t>
            </a:r>
            <a:r>
              <a:rPr lang="en-US" dirty="0"/>
              <a:t>fructose to enter the pathways of intermediary metabolism, it must first be  phosphorylated. This can be accomplished by either hexokinase or </a:t>
            </a:r>
            <a:r>
              <a:rPr lang="en-US" dirty="0" err="1" smtClean="0"/>
              <a:t>fructokinase</a:t>
            </a:r>
            <a:r>
              <a:rPr lang="en-US" dirty="0" smtClean="0"/>
              <a:t>. </a:t>
            </a:r>
          </a:p>
          <a:p>
            <a:pPr marL="109728" indent="0" rtl="1">
              <a:buNone/>
            </a:pPr>
            <a:r>
              <a:rPr lang="en-US" dirty="0" smtClean="0"/>
              <a:t> </a:t>
            </a:r>
          </a:p>
          <a:p>
            <a:pPr marL="109728" indent="0" rtl="1">
              <a:buNone/>
            </a:pPr>
            <a:r>
              <a:rPr lang="en-US" dirty="0" smtClean="0"/>
              <a:t>&gt;&gt;unless </a:t>
            </a:r>
            <a:r>
              <a:rPr lang="en-US" dirty="0"/>
              <a:t>the intracellular concentration of fructose becomes unusually high, the normal presence of saturating concentrations of glucose means that little fructose is converted to fructose </a:t>
            </a:r>
            <a:r>
              <a:rPr lang="en-US" dirty="0" smtClean="0"/>
              <a:t>1-phosphate </a:t>
            </a:r>
            <a:r>
              <a:rPr lang="en-US" dirty="0"/>
              <a:t>by hexokinase. </a:t>
            </a:r>
          </a:p>
          <a:p>
            <a:pPr marL="109728" indent="0" rtl="1">
              <a:buNone/>
            </a:pPr>
            <a:r>
              <a:rPr lang="en-US" dirty="0" err="1" smtClean="0"/>
              <a:t>Fructokinase</a:t>
            </a:r>
            <a:r>
              <a:rPr lang="en-US" dirty="0" smtClean="0"/>
              <a:t>  </a:t>
            </a:r>
            <a:r>
              <a:rPr lang="en-US" dirty="0"/>
              <a:t>is found in the liver   and converts fructose to fructose 1-phosphate, using ATP as the phosphate donor.</a:t>
            </a:r>
          </a:p>
          <a:p>
            <a:pPr marL="109728" indent="0">
              <a:buNone/>
            </a:pP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23684754"/>
      </p:ext>
    </p:extLst>
  </p:cSld>
  <p:clrMapOvr>
    <a:masterClrMapping/>
  </p:clrMapOvr>
  <mc:AlternateContent xmlns:mc="http://schemas.openxmlformats.org/markup-compatibility/2006">
    <mc:Choice xmlns:p14="http://schemas.microsoft.com/office/powerpoint/2010/main" Requires="p14">
      <p:transition spd="slow" p14:dur="2000" advTm="140341"/>
    </mc:Choice>
    <mc:Fallback>
      <p:transition spd="slow" advTm="140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down)">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812536"/>
          </a:xfrm>
        </p:spPr>
        <p:txBody>
          <a:bodyPr>
            <a:normAutofit fontScale="92500" lnSpcReduction="10000"/>
          </a:bodyPr>
          <a:lstStyle/>
          <a:p>
            <a:r>
              <a:rPr lang="en-US" b="1" dirty="0"/>
              <a:t>B. Cleavage of fructose </a:t>
            </a:r>
            <a:r>
              <a:rPr lang="en-US" b="1" dirty="0" smtClean="0"/>
              <a:t>1-phosphate</a:t>
            </a:r>
          </a:p>
          <a:p>
            <a:pPr marL="109728" indent="0" rtl="1">
              <a:buNone/>
            </a:pPr>
            <a:r>
              <a:rPr lang="en-US" dirty="0" smtClean="0"/>
              <a:t>&gt;Fructose </a:t>
            </a:r>
            <a:r>
              <a:rPr lang="en-US" dirty="0"/>
              <a:t>1-phosphate is not phosphorylated to fructose 1,6-bis -phosphate , but is cleaved by </a:t>
            </a:r>
            <a:r>
              <a:rPr lang="en-US" i="1" dirty="0" err="1"/>
              <a:t>aldolase</a:t>
            </a:r>
            <a:r>
              <a:rPr lang="en-US" i="1" dirty="0"/>
              <a:t> B  </a:t>
            </a:r>
            <a:r>
              <a:rPr lang="en-US" dirty="0"/>
              <a:t>to </a:t>
            </a:r>
            <a:r>
              <a:rPr lang="en-US" dirty="0" err="1"/>
              <a:t>dihydroxy</a:t>
            </a:r>
            <a:r>
              <a:rPr lang="en-US" dirty="0"/>
              <a:t> acetone phosphate (DHAP) and glyceraldehyde</a:t>
            </a:r>
          </a:p>
          <a:p>
            <a:pPr marL="109728" indent="0" rtl="1">
              <a:buNone/>
            </a:pPr>
            <a:r>
              <a:rPr lang="en-US" b="1" u="sng" dirty="0" smtClean="0"/>
              <a:t>&gt;&gt;DHAP can  </a:t>
            </a:r>
            <a:r>
              <a:rPr lang="en-US" b="1" u="sng" dirty="0"/>
              <a:t>directly enter glycolysis by </a:t>
            </a:r>
            <a:r>
              <a:rPr lang="en-US" b="1" u="sng" dirty="0" err="1"/>
              <a:t>coverting</a:t>
            </a:r>
            <a:r>
              <a:rPr lang="en-US" b="1" u="sng" dirty="0"/>
              <a:t> to glyceraldehyde 3-phosphate and then pyruvate  or </a:t>
            </a:r>
            <a:r>
              <a:rPr lang="en-US" b="1" u="sng" dirty="0" smtClean="0"/>
              <a:t>converted </a:t>
            </a:r>
            <a:r>
              <a:rPr lang="en-US" b="1" u="sng" dirty="0"/>
              <a:t>to fructose 1,6 phosphate that enters gluconeogenesis .</a:t>
            </a:r>
            <a:endParaRPr lang="en-US" dirty="0"/>
          </a:p>
          <a:p>
            <a:pPr marL="109728" indent="0" rtl="1">
              <a:buNone/>
            </a:pPr>
            <a:r>
              <a:rPr lang="en-US" dirty="0" smtClean="0"/>
              <a:t>&gt;&gt;&gt;whereas </a:t>
            </a:r>
            <a:r>
              <a:rPr lang="en-US" b="1" dirty="0"/>
              <a:t>glyceraldehyde</a:t>
            </a:r>
            <a:r>
              <a:rPr lang="en-US" dirty="0"/>
              <a:t> can be metabolized either to </a:t>
            </a:r>
            <a:r>
              <a:rPr lang="en-US" dirty="0" err="1"/>
              <a:t>glyderaldehyde</a:t>
            </a:r>
            <a:r>
              <a:rPr lang="en-US" dirty="0"/>
              <a:t> 3- phosphate by glyceraldehyde kinase (and enter glycolysis ) OR further converted to glycerol 3- phosphate by glycerol 3 phosphate dehydrogenase and converted to triglyceride (fat ).</a:t>
            </a:r>
          </a:p>
          <a:p>
            <a:endParaRPr lang="en-US" dirty="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16703140"/>
      </p:ext>
    </p:extLst>
  </p:cSld>
  <p:clrMapOvr>
    <a:masterClrMapping/>
  </p:clrMapOvr>
  <mc:AlternateContent xmlns:mc="http://schemas.openxmlformats.org/markup-compatibility/2006">
    <mc:Choice xmlns:p14="http://schemas.microsoft.com/office/powerpoint/2010/main" Requires="p14">
      <p:transition spd="slow" p14:dur="2000" advTm="142396"/>
    </mc:Choice>
    <mc:Fallback>
      <p:transition spd="slow" advTm="142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066800"/>
          </a:xfrm>
        </p:spPr>
        <p:txBody>
          <a:bodyPr/>
          <a:lstStyle/>
          <a:p>
            <a:r>
              <a:rPr lang="en-US" dirty="0" smtClean="0"/>
              <a:t>Fructose metabolism </a:t>
            </a:r>
            <a:endParaRPr lang="en-US" dirty="0"/>
          </a:p>
        </p:txBody>
      </p:sp>
      <p:pic>
        <p:nvPicPr>
          <p:cNvPr id="4" name="Content Placeholder 3" descr="Fructose Metabolism | Biochemistry | Online Microbiology Notes"/>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9600" y="1469265"/>
            <a:ext cx="7620000" cy="4191000"/>
          </a:xfrm>
          <a:prstGeom prst="rect">
            <a:avLst/>
          </a:prstGeom>
          <a:noFill/>
          <a:ln>
            <a:noFill/>
          </a:ln>
        </p:spPr>
      </p:pic>
      <p:sp>
        <p:nvSpPr>
          <p:cNvPr id="5" name="Down Arrow 4"/>
          <p:cNvSpPr/>
          <p:nvPr/>
        </p:nvSpPr>
        <p:spPr>
          <a:xfrm>
            <a:off x="4419600" y="5428565"/>
            <a:ext cx="457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05200" y="6114365"/>
            <a:ext cx="2057400" cy="369332"/>
          </a:xfrm>
          <a:prstGeom prst="rect">
            <a:avLst/>
          </a:prstGeom>
          <a:noFill/>
        </p:spPr>
        <p:txBody>
          <a:bodyPr wrap="square" rtlCol="0">
            <a:spAutoFit/>
          </a:bodyPr>
          <a:lstStyle/>
          <a:p>
            <a:r>
              <a:rPr lang="en-US" dirty="0" smtClean="0"/>
              <a:t>Fat (triglyceride)</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8784928"/>
      </p:ext>
    </p:extLst>
  </p:cSld>
  <p:clrMapOvr>
    <a:masterClrMapping/>
  </p:clrMapOvr>
  <mc:AlternateContent xmlns:mc="http://schemas.openxmlformats.org/markup-compatibility/2006">
    <mc:Choice xmlns:p14="http://schemas.microsoft.com/office/powerpoint/2010/main" Requires="p14">
      <p:transition spd="slow" p14:dur="2000" advTm="151003"/>
    </mc:Choice>
    <mc:Fallback>
      <p:transition spd="slow" advTm="151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Abnormalities in fructose metabolism</a:t>
            </a:r>
          </a:p>
        </p:txBody>
      </p:sp>
      <p:sp>
        <p:nvSpPr>
          <p:cNvPr id="3" name="Content Placeholder 2"/>
          <p:cNvSpPr>
            <a:spLocks noGrp="1"/>
          </p:cNvSpPr>
          <p:nvPr>
            <p:ph idx="1"/>
          </p:nvPr>
        </p:nvSpPr>
        <p:spPr/>
        <p:txBody>
          <a:bodyPr/>
          <a:lstStyle/>
          <a:p>
            <a:r>
              <a:rPr lang="en-US" dirty="0"/>
              <a:t>The lack of two important enzymes in fructose metabolism results in the development of two inborn errors in carbohydrate metabolism – </a:t>
            </a:r>
            <a:r>
              <a:rPr lang="en-US" dirty="0">
                <a:hlinkClick r:id="rId4" tooltip="Essential fructosuria"/>
              </a:rPr>
              <a:t>essential </a:t>
            </a:r>
            <a:r>
              <a:rPr lang="en-US" dirty="0" err="1">
                <a:hlinkClick r:id="rId4" tooltip="Essential fructosuria"/>
              </a:rPr>
              <a:t>fructosuria</a:t>
            </a:r>
            <a:r>
              <a:rPr lang="en-US" dirty="0"/>
              <a:t> and </a:t>
            </a:r>
            <a:r>
              <a:rPr lang="en-US" dirty="0">
                <a:hlinkClick r:id="rId5" tooltip="Hereditary fructose intolerance"/>
              </a:rPr>
              <a:t>hereditary fructose intolerance</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0805514"/>
      </p:ext>
    </p:extLst>
  </p:cSld>
  <p:clrMapOvr>
    <a:masterClrMapping/>
  </p:clrMapOvr>
  <mc:AlternateContent xmlns:mc="http://schemas.openxmlformats.org/markup-compatibility/2006">
    <mc:Choice xmlns:p14="http://schemas.microsoft.com/office/powerpoint/2010/main" Requires="p14">
      <p:transition spd="slow" p14:dur="2000" advTm="3679"/>
    </mc:Choice>
    <mc:Fallback>
      <p:transition spd="slow" advTm="3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nextCondLst>
                <p:cond evt="onClick" delay="0">
                  <p:tgtEl>
                    <p:spTgt spid="2"/>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066800"/>
          </a:xfrm>
        </p:spPr>
        <p:txBody>
          <a:bodyPr>
            <a:normAutofit fontScale="90000"/>
          </a:bodyPr>
          <a:lstStyle/>
          <a:p>
            <a:r>
              <a:rPr lang="en-US" b="1" dirty="0"/>
              <a:t>Essential </a:t>
            </a:r>
            <a:r>
              <a:rPr lang="en-US" b="1" dirty="0" err="1"/>
              <a:t>fructosuria</a:t>
            </a:r>
            <a:r>
              <a:rPr lang="en-US" dirty="0"/>
              <a:t/>
            </a:r>
            <a:br>
              <a:rPr lang="en-US" dirty="0"/>
            </a:br>
            <a:endParaRPr lang="en-US" dirty="0"/>
          </a:p>
        </p:txBody>
      </p:sp>
      <p:sp>
        <p:nvSpPr>
          <p:cNvPr id="3" name="Content Placeholder 2"/>
          <p:cNvSpPr>
            <a:spLocks noGrp="1"/>
          </p:cNvSpPr>
          <p:nvPr>
            <p:ph idx="1"/>
          </p:nvPr>
        </p:nvSpPr>
        <p:spPr>
          <a:xfrm>
            <a:off x="457200" y="1828800"/>
            <a:ext cx="8229600" cy="4745736"/>
          </a:xfrm>
        </p:spPr>
        <p:txBody>
          <a:bodyPr>
            <a:normAutofit fontScale="92500" lnSpcReduction="20000"/>
          </a:bodyPr>
          <a:lstStyle/>
          <a:p>
            <a:r>
              <a:rPr lang="en-US" dirty="0"/>
              <a:t>The absence of </a:t>
            </a:r>
            <a:r>
              <a:rPr lang="en-US" dirty="0" err="1"/>
              <a:t>fructokinase</a:t>
            </a:r>
            <a:r>
              <a:rPr lang="en-US" dirty="0"/>
              <a:t> results in the inability to phosphorylate fructose to fructose-1-phosphate within the cell. </a:t>
            </a:r>
            <a:endParaRPr lang="en-US" dirty="0" smtClean="0"/>
          </a:p>
          <a:p>
            <a:r>
              <a:rPr lang="en-US" dirty="0" smtClean="0"/>
              <a:t>As </a:t>
            </a:r>
            <a:r>
              <a:rPr lang="en-US" dirty="0"/>
              <a:t>a result, fructose is neither trapped within the cell nor directed toward its metabolism. </a:t>
            </a:r>
            <a:endParaRPr lang="en-US" dirty="0" smtClean="0"/>
          </a:p>
          <a:p>
            <a:r>
              <a:rPr lang="en-US" dirty="0" smtClean="0"/>
              <a:t>Free </a:t>
            </a:r>
            <a:r>
              <a:rPr lang="en-US" dirty="0"/>
              <a:t>fructose concentrations in the liver increase and fructose is free to leave the cell and enter plasma. </a:t>
            </a:r>
            <a:endParaRPr lang="en-US" dirty="0" smtClean="0"/>
          </a:p>
          <a:p>
            <a:r>
              <a:rPr lang="en-US" dirty="0" smtClean="0"/>
              <a:t>This </a:t>
            </a:r>
            <a:r>
              <a:rPr lang="en-US" dirty="0"/>
              <a:t>results in an increase in plasma concentration of fructose, eventually exceeding the kidneys' threshold for fructose reabsorption resulting in the appearance of fructose in the urine. </a:t>
            </a:r>
            <a:endParaRPr lang="en-US" dirty="0" smtClean="0"/>
          </a:p>
          <a:p>
            <a:r>
              <a:rPr lang="en-US" sz="2600" dirty="0" smtClean="0">
                <a:hlinkClick r:id="rId5" tooltip="Essential fructosuria"/>
              </a:rPr>
              <a:t>Essential </a:t>
            </a:r>
            <a:r>
              <a:rPr lang="en-US" sz="2600" dirty="0" err="1">
                <a:hlinkClick r:id="rId5" tooltip="Essential fructosuria"/>
              </a:rPr>
              <a:t>fructosuria</a:t>
            </a:r>
            <a:r>
              <a:rPr lang="en-US" sz="2600" dirty="0"/>
              <a:t> </a:t>
            </a:r>
            <a:r>
              <a:rPr lang="en-US" sz="2600" dirty="0" smtClean="0"/>
              <a:t>is benign</a:t>
            </a:r>
            <a:r>
              <a:rPr lang="en-US" sz="2600" dirty="0"/>
              <a:t> </a:t>
            </a:r>
            <a:r>
              <a:rPr lang="en-US" sz="2600" dirty="0">
                <a:hlinkClick r:id="rId6" tooltip="Asymptomatic"/>
              </a:rPr>
              <a:t>asymptomatic</a:t>
            </a:r>
            <a:r>
              <a:rPr lang="en-US" sz="2600" dirty="0"/>
              <a:t> condition.</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2896903"/>
      </p:ext>
    </p:extLst>
  </p:cSld>
  <p:clrMapOvr>
    <a:masterClrMapping/>
  </p:clrMapOvr>
  <mc:AlternateContent xmlns:mc="http://schemas.openxmlformats.org/markup-compatibility/2006">
    <mc:Choice xmlns:p14="http://schemas.microsoft.com/office/powerpoint/2010/main" Requires="p14">
      <p:transition spd="slow" p14:dur="2000" advTm="147730"/>
    </mc:Choice>
    <mc:Fallback>
      <p:transition spd="slow" advTm="147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2" grpId="0"/>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dirty="0"/>
              <a:t>Hereditary fructose intolerance</a:t>
            </a:r>
          </a:p>
        </p:txBody>
      </p:sp>
      <p:sp>
        <p:nvSpPr>
          <p:cNvPr id="3" name="Content Placeholder 2"/>
          <p:cNvSpPr>
            <a:spLocks noGrp="1"/>
          </p:cNvSpPr>
          <p:nvPr>
            <p:ph idx="1"/>
          </p:nvPr>
        </p:nvSpPr>
        <p:spPr>
          <a:xfrm>
            <a:off x="457200" y="1828800"/>
            <a:ext cx="8229600" cy="4745736"/>
          </a:xfrm>
        </p:spPr>
        <p:txBody>
          <a:bodyPr>
            <a:normAutofit fontScale="92500" lnSpcReduction="10000"/>
          </a:bodyPr>
          <a:lstStyle/>
          <a:p>
            <a:r>
              <a:rPr lang="en-US" dirty="0"/>
              <a:t>The absence of fructose-1-phosphate </a:t>
            </a:r>
            <a:r>
              <a:rPr lang="en-US" dirty="0" err="1"/>
              <a:t>aldolase</a:t>
            </a:r>
            <a:r>
              <a:rPr lang="en-US" dirty="0"/>
              <a:t> (</a:t>
            </a:r>
            <a:r>
              <a:rPr lang="en-US" dirty="0" err="1"/>
              <a:t>aldolase</a:t>
            </a:r>
            <a:r>
              <a:rPr lang="en-US" dirty="0"/>
              <a:t> B) results in the accumulation of fructose 1 phosphate in hepatocytes, kidney and small intestines. </a:t>
            </a:r>
            <a:endParaRPr lang="en-US" dirty="0" smtClean="0"/>
          </a:p>
          <a:p>
            <a:r>
              <a:rPr lang="en-US" dirty="0" smtClean="0"/>
              <a:t>An </a:t>
            </a:r>
            <a:r>
              <a:rPr lang="en-US" dirty="0"/>
              <a:t>accumulation of fructose-1-phosphate following fructose ingestion inhibits </a:t>
            </a:r>
            <a:r>
              <a:rPr lang="en-US" dirty="0" err="1"/>
              <a:t>glycogenolysis</a:t>
            </a:r>
            <a:r>
              <a:rPr lang="en-US" dirty="0"/>
              <a:t> (breakdown of glycogen) and gluconeogenesis, resulting in severe hypoglycemia</a:t>
            </a:r>
            <a:r>
              <a:rPr lang="en-US" dirty="0" smtClean="0"/>
              <a:t>.</a:t>
            </a:r>
          </a:p>
          <a:p>
            <a:r>
              <a:rPr lang="en-US" dirty="0" smtClean="0"/>
              <a:t> </a:t>
            </a:r>
            <a:r>
              <a:rPr lang="en-US" dirty="0"/>
              <a:t>It is symptomatic resulting in severe hypoglycemia, abdominal pain, vomiting, hemorrhage, jaundice, hepatomegaly, and </a:t>
            </a:r>
            <a:r>
              <a:rPr lang="en-US" dirty="0" err="1"/>
              <a:t>hyperuricemia</a:t>
            </a:r>
            <a:r>
              <a:rPr lang="en-US" dirty="0"/>
              <a:t> eventually </a:t>
            </a:r>
            <a:r>
              <a:rPr lang="en-US" dirty="0" smtClean="0"/>
              <a:t> to death</a:t>
            </a:r>
            <a:r>
              <a:rPr lang="en-US" dirty="0"/>
              <a:t>.</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6287655"/>
      </p:ext>
    </p:extLst>
  </p:cSld>
  <p:clrMapOvr>
    <a:masterClrMapping/>
  </p:clrMapOvr>
  <mc:AlternateContent xmlns:mc="http://schemas.openxmlformats.org/markup-compatibility/2006">
    <mc:Choice xmlns:p14="http://schemas.microsoft.com/office/powerpoint/2010/main" Requires="p14">
      <p:transition spd="slow" p14:dur="2000" advTm="107749"/>
    </mc:Choice>
    <mc:Fallback>
      <p:transition spd="slow" advTm="10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Galactose</a:t>
            </a:r>
            <a:r>
              <a:rPr lang="en-US" dirty="0" smtClean="0"/>
              <a:t> metabolism </a:t>
            </a:r>
            <a:endParaRPr lang="en-US" dirty="0"/>
          </a:p>
        </p:txBody>
      </p:sp>
      <p:sp>
        <p:nvSpPr>
          <p:cNvPr id="3" name="Content Placeholder 2"/>
          <p:cNvSpPr>
            <a:spLocks noGrp="1"/>
          </p:cNvSpPr>
          <p:nvPr>
            <p:ph idx="1"/>
          </p:nvPr>
        </p:nvSpPr>
        <p:spPr/>
        <p:txBody>
          <a:bodyPr>
            <a:normAutofit lnSpcReduction="10000"/>
          </a:bodyPr>
          <a:lstStyle/>
          <a:p>
            <a:pPr marL="109728" indent="0" rtl="1">
              <a:buNone/>
            </a:pPr>
            <a:r>
              <a:rPr lang="en-US" dirty="0" smtClean="0"/>
              <a:t>The </a:t>
            </a:r>
            <a:r>
              <a:rPr lang="en-US" dirty="0"/>
              <a:t>major source of </a:t>
            </a:r>
            <a:r>
              <a:rPr lang="en-US" dirty="0" err="1"/>
              <a:t>galactose</a:t>
            </a:r>
            <a:r>
              <a:rPr lang="en-US" dirty="0"/>
              <a:t> is lactose </a:t>
            </a:r>
          </a:p>
          <a:p>
            <a:pPr marL="109728" indent="0" rtl="1">
              <a:buNone/>
            </a:pPr>
            <a:r>
              <a:rPr lang="en-US" dirty="0" err="1"/>
              <a:t>Galactose</a:t>
            </a:r>
            <a:r>
              <a:rPr lang="en-US" dirty="0"/>
              <a:t> enters glycolysis by conversion into </a:t>
            </a:r>
            <a:r>
              <a:rPr lang="en-US" dirty="0" err="1"/>
              <a:t>galactose</a:t>
            </a:r>
            <a:r>
              <a:rPr lang="en-US" dirty="0"/>
              <a:t> 1- phosphate </a:t>
            </a:r>
          </a:p>
          <a:p>
            <a:pPr marL="109728" indent="0" rtl="1">
              <a:buNone/>
            </a:pPr>
            <a:r>
              <a:rPr lang="en-US" dirty="0"/>
              <a:t>Site : liver </a:t>
            </a:r>
          </a:p>
          <a:p>
            <a:pPr marL="109728" indent="0" rtl="1">
              <a:buNone/>
            </a:pPr>
            <a:r>
              <a:rPr lang="en-US" dirty="0" err="1"/>
              <a:t>Galactose</a:t>
            </a:r>
            <a:r>
              <a:rPr lang="en-US" dirty="0"/>
              <a:t> 1 phosphate bind to UDP to form glucose 1 phosphate through enzyme </a:t>
            </a:r>
            <a:r>
              <a:rPr lang="en-US" dirty="0" err="1"/>
              <a:t>galactose</a:t>
            </a:r>
            <a:r>
              <a:rPr lang="en-US" dirty="0"/>
              <a:t> </a:t>
            </a:r>
            <a:r>
              <a:rPr lang="en-US" dirty="0" err="1"/>
              <a:t>uridyl</a:t>
            </a:r>
            <a:r>
              <a:rPr lang="en-US" dirty="0"/>
              <a:t> </a:t>
            </a:r>
            <a:r>
              <a:rPr lang="en-US" dirty="0" err="1"/>
              <a:t>transferase</a:t>
            </a:r>
            <a:r>
              <a:rPr lang="en-US" dirty="0"/>
              <a:t> . </a:t>
            </a:r>
          </a:p>
          <a:p>
            <a:pPr marL="109728" indent="0">
              <a:buNone/>
            </a:pPr>
            <a:r>
              <a:rPr lang="en-US" dirty="0"/>
              <a:t>Then under the effect of </a:t>
            </a:r>
            <a:r>
              <a:rPr lang="en-US" dirty="0" err="1"/>
              <a:t>mutase</a:t>
            </a:r>
            <a:r>
              <a:rPr lang="en-US" dirty="0"/>
              <a:t> enzyme change glucose 1 phosphate to glucose 6 phosphate and enter glycolysis.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6096000"/>
            <a:ext cx="609600" cy="609600"/>
          </a:xfrm>
          <a:prstGeom prst="rect">
            <a:avLst/>
          </a:prstGeom>
        </p:spPr>
      </p:pic>
    </p:spTree>
    <p:extLst>
      <p:ext uri="{BB962C8B-B14F-4D97-AF65-F5344CB8AC3E}">
        <p14:creationId xmlns:p14="http://schemas.microsoft.com/office/powerpoint/2010/main" val="618600886"/>
      </p:ext>
    </p:extLst>
  </p:cSld>
  <p:clrMapOvr>
    <a:masterClrMapping/>
  </p:clrMapOvr>
  <mc:AlternateContent xmlns:mc="http://schemas.openxmlformats.org/markup-compatibility/2006">
    <mc:Choice xmlns:p14="http://schemas.microsoft.com/office/powerpoint/2010/main" Requires="p14">
      <p:transition spd="slow" p14:dur="2000" advTm="158020"/>
    </mc:Choice>
    <mc:Fallback>
      <p:transition spd="slow" advTm="15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2|31|26.7"/>
</p:tagLst>
</file>

<file path=ppt/tags/tag2.xml><?xml version="1.0" encoding="utf-8"?>
<p:tagLst xmlns:a="http://schemas.openxmlformats.org/drawingml/2006/main" xmlns:r="http://schemas.openxmlformats.org/officeDocument/2006/relationships" xmlns:p="http://schemas.openxmlformats.org/presentationml/2006/main">
  <p:tag name="TIMING" val="|3.1|3|6.8|9.8|90.4"/>
</p:tagLst>
</file>

<file path=ppt/tags/tag3.xml><?xml version="1.0" encoding="utf-8"?>
<p:tagLst xmlns:a="http://schemas.openxmlformats.org/drawingml/2006/main" xmlns:r="http://schemas.openxmlformats.org/officeDocument/2006/relationships" xmlns:p="http://schemas.openxmlformats.org/presentationml/2006/main">
  <p:tag name="TIMING" val="|2.1|7.6|25.9|42.9"/>
</p:tagLst>
</file>

<file path=ppt/tags/tag4.xml><?xml version="1.0" encoding="utf-8"?>
<p:tagLst xmlns:a="http://schemas.openxmlformats.org/drawingml/2006/main" xmlns:r="http://schemas.openxmlformats.org/officeDocument/2006/relationships" xmlns:p="http://schemas.openxmlformats.org/presentationml/2006/main">
  <p:tag name="TIMING" val="|2.5|31.2|37.2|15.3|2.5|48.4"/>
</p:tagLst>
</file>

<file path=ppt/tags/tag5.xml><?xml version="1.0" encoding="utf-8"?>
<p:tagLst xmlns:a="http://schemas.openxmlformats.org/drawingml/2006/main" xmlns:r="http://schemas.openxmlformats.org/officeDocument/2006/relationships" xmlns:p="http://schemas.openxmlformats.org/presentationml/2006/main">
  <p:tag name="TIMING" val="|0.7|6.6|43|2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435</TotalTime>
  <Words>558</Words>
  <Application>Microsoft Office PowerPoint</Application>
  <PresentationFormat>On-screen Show (4:3)</PresentationFormat>
  <Paragraphs>44</Paragraphs>
  <Slides>13</Slides>
  <Notes>0</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Urban</vt:lpstr>
      <vt:lpstr>Fructose and galactose metabolism</vt:lpstr>
      <vt:lpstr>Fructose : </vt:lpstr>
      <vt:lpstr>How is fructose metabolized?? </vt:lpstr>
      <vt:lpstr>PowerPoint Presentation</vt:lpstr>
      <vt:lpstr>Fructose metabolism </vt:lpstr>
      <vt:lpstr> Abnormalities in fructose metabolism</vt:lpstr>
      <vt:lpstr>Essential fructosuria </vt:lpstr>
      <vt:lpstr>Hereditary fructose intolerance</vt:lpstr>
      <vt:lpstr>Galactose metabolism </vt:lpstr>
      <vt:lpstr>PowerPoint Presentation</vt:lpstr>
      <vt:lpstr>Galactosemia </vt:lpstr>
      <vt:lpstr>PowerPoint Presentation</vt:lpstr>
      <vt:lpstr>Thank you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Fructose metabolism</dc:title>
  <dc:creator>DELL</dc:creator>
  <cp:lastModifiedBy>DELL</cp:lastModifiedBy>
  <cp:revision>24</cp:revision>
  <dcterms:created xsi:type="dcterms:W3CDTF">2006-08-16T00:00:00Z</dcterms:created>
  <dcterms:modified xsi:type="dcterms:W3CDTF">2020-04-03T22:11:19Z</dcterms:modified>
</cp:coreProperties>
</file>