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1323" y="381000"/>
            <a:ext cx="2907277" cy="1365156"/>
          </a:xfrm>
          <a:prstGeom prst="rect">
            <a:avLst/>
          </a:prstGeom>
        </p:spPr>
      </p:pic>
      <p:sp>
        <p:nvSpPr>
          <p:cNvPr id="3" name="Rectangle 2"/>
          <p:cNvSpPr/>
          <p:nvPr/>
        </p:nvSpPr>
        <p:spPr>
          <a:xfrm>
            <a:off x="1524000" y="5475123"/>
            <a:ext cx="2676438" cy="369332"/>
          </a:xfrm>
          <a:prstGeom prst="rect">
            <a:avLst/>
          </a:prstGeom>
        </p:spPr>
        <p:txBody>
          <a:bodyPr wrap="none">
            <a:spAutoFit/>
          </a:bodyPr>
          <a:lstStyle/>
          <a:p>
            <a:pPr lvl="0"/>
            <a:r>
              <a:rPr lang="en-US" b="1" dirty="0">
                <a:solidFill>
                  <a:srgbClr val="614B7C"/>
                </a:solidFill>
              </a:rPr>
              <a:t>Asst. </a:t>
            </a:r>
            <a:r>
              <a:rPr lang="en-US" b="1" dirty="0" err="1">
                <a:solidFill>
                  <a:srgbClr val="614B7C"/>
                </a:solidFill>
              </a:rPr>
              <a:t>Lec</a:t>
            </a:r>
            <a:r>
              <a:rPr lang="en-US" b="1" dirty="0">
                <a:solidFill>
                  <a:srgbClr val="614B7C"/>
                </a:solidFill>
              </a:rPr>
              <a:t>. </a:t>
            </a:r>
            <a:r>
              <a:rPr lang="en-US" b="1" dirty="0" err="1">
                <a:solidFill>
                  <a:srgbClr val="614B7C"/>
                </a:solidFill>
              </a:rPr>
              <a:t>Lubna</a:t>
            </a:r>
            <a:r>
              <a:rPr lang="en-US" b="1" dirty="0">
                <a:solidFill>
                  <a:srgbClr val="614B7C"/>
                </a:solidFill>
              </a:rPr>
              <a:t> A. </a:t>
            </a:r>
            <a:r>
              <a:rPr lang="en-US" b="1" dirty="0" err="1">
                <a:solidFill>
                  <a:srgbClr val="614B7C"/>
                </a:solidFill>
              </a:rPr>
              <a:t>Alnabi</a:t>
            </a:r>
            <a:r>
              <a:rPr lang="en-US" b="1" dirty="0">
                <a:solidFill>
                  <a:srgbClr val="614B7C"/>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40" y="5106641"/>
            <a:ext cx="1020342" cy="1020342"/>
          </a:xfrm>
          <a:prstGeom prst="rect">
            <a:avLst/>
          </a:prstGeom>
        </p:spPr>
      </p:pic>
      <p:sp>
        <p:nvSpPr>
          <p:cNvPr id="5" name="Rectangle 4"/>
          <p:cNvSpPr/>
          <p:nvPr/>
        </p:nvSpPr>
        <p:spPr>
          <a:xfrm>
            <a:off x="1337296" y="3048000"/>
            <a:ext cx="184731" cy="923330"/>
          </a:xfrm>
          <a:prstGeom prst="rect">
            <a:avLst/>
          </a:prstGeom>
        </p:spPr>
        <p:txBody>
          <a:bodyPr wrap="none">
            <a:spAutoFit/>
          </a:bodyPr>
          <a:lstStyle/>
          <a:p>
            <a:endParaRPr lang="ar-IQ"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302440" y="687202"/>
            <a:ext cx="4438330" cy="1569660"/>
          </a:xfrm>
          <a:prstGeom prst="rect">
            <a:avLst/>
          </a:prstGeom>
          <a:noFill/>
        </p:spPr>
        <p:txBody>
          <a:bodyPr wrap="square" rtlCol="1">
            <a:spAutoFit/>
          </a:bodyPr>
          <a:lstStyle/>
          <a:p>
            <a:pPr algn="l"/>
            <a:r>
              <a:rPr lang="en-US" sz="3200" dirty="0" smtClean="0">
                <a:solidFill>
                  <a:srgbClr val="FF0000"/>
                </a:solidFill>
              </a:rPr>
              <a:t>Third Class</a:t>
            </a:r>
          </a:p>
          <a:p>
            <a:r>
              <a:rPr lang="en-US" sz="3200" dirty="0" smtClean="0">
                <a:solidFill>
                  <a:srgbClr val="FF0000"/>
                </a:solidFill>
              </a:rPr>
              <a:t>Real Time System Design</a:t>
            </a:r>
          </a:p>
          <a:p>
            <a:endParaRPr lang="ar-IQ" sz="3200" dirty="0">
              <a:solidFill>
                <a:srgbClr val="FF0000"/>
              </a:solidFill>
            </a:endParaRPr>
          </a:p>
        </p:txBody>
      </p:sp>
      <p:sp>
        <p:nvSpPr>
          <p:cNvPr id="7" name="TextBox 6"/>
          <p:cNvSpPr txBox="1"/>
          <p:nvPr/>
        </p:nvSpPr>
        <p:spPr>
          <a:xfrm>
            <a:off x="812611" y="2526674"/>
            <a:ext cx="7411131" cy="1446550"/>
          </a:xfrm>
          <a:prstGeom prst="rect">
            <a:avLst/>
          </a:prstGeom>
          <a:noFill/>
        </p:spPr>
        <p:txBody>
          <a:bodyPr wrap="none" rtlCol="1">
            <a:spAutoFit/>
          </a:bodyPr>
          <a:lstStyle/>
          <a:p>
            <a:pPr algn="ctr"/>
            <a:r>
              <a:rPr lang="en-US" sz="4400" b="1" dirty="0" smtClean="0">
                <a:solidFill>
                  <a:srgbClr val="FF0000"/>
                </a:solidFill>
              </a:rPr>
              <a:t> </a:t>
            </a:r>
            <a:r>
              <a:rPr lang="en-US" sz="4400" b="1" dirty="0">
                <a:solidFill>
                  <a:srgbClr val="7030A0"/>
                </a:solidFill>
              </a:rPr>
              <a:t>8259 Programmable Interrupt </a:t>
            </a:r>
            <a:endParaRPr lang="en-US" sz="4400" b="1" dirty="0" smtClean="0">
              <a:solidFill>
                <a:srgbClr val="7030A0"/>
              </a:solidFill>
            </a:endParaRPr>
          </a:p>
          <a:p>
            <a:pPr algn="ctr"/>
            <a:r>
              <a:rPr lang="en-US" sz="4400" b="1" dirty="0" smtClean="0">
                <a:solidFill>
                  <a:srgbClr val="7030A0"/>
                </a:solidFill>
              </a:rPr>
              <a:t>Controller </a:t>
            </a:r>
            <a:r>
              <a:rPr lang="en-US" sz="4400" b="1" dirty="0">
                <a:solidFill>
                  <a:srgbClr val="7030A0"/>
                </a:solidFill>
              </a:rPr>
              <a:t>(PIC)</a:t>
            </a:r>
            <a:endParaRPr lang="ar-IQ" sz="4400" dirty="0">
              <a:solidFill>
                <a:srgbClr val="7030A0"/>
              </a:solidFill>
            </a:endParaRPr>
          </a:p>
        </p:txBody>
      </p:sp>
    </p:spTree>
    <p:extLst>
      <p:ext uri="{BB962C8B-B14F-4D97-AF65-F5344CB8AC3E}">
        <p14:creationId xmlns:p14="http://schemas.microsoft.com/office/powerpoint/2010/main" val="366210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nodePh="1">
                                  <p:stCondLst>
                                    <p:cond delay="0"/>
                                  </p:stCondLst>
                                  <p:endCondLst>
                                    <p:cond evt="begin" delay="0">
                                      <p:tn val="25"/>
                                    </p:cond>
                                  </p:end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a:t>8259 Programmable Interrupt Controller (PIC)</a:t>
            </a:r>
            <a:endParaRPr lang="ar-IQ" dirty="0"/>
          </a:p>
        </p:txBody>
      </p:sp>
      <p:sp>
        <p:nvSpPr>
          <p:cNvPr id="3" name="Rectangle 2"/>
          <p:cNvSpPr/>
          <p:nvPr/>
        </p:nvSpPr>
        <p:spPr>
          <a:xfrm>
            <a:off x="1447800" y="1915886"/>
            <a:ext cx="6172200" cy="426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800" dirty="0"/>
              <a:t>The interrupt driven data transfer mode is the best method of data transfer for effectively utilizing the processor time. In this mode, the processor first initiates the I/O device for data transfer. After initiating the device, the processor will continue the execution of instructions in the program.</a:t>
            </a:r>
            <a:endParaRPr lang="ar-IQ" sz="2800" dirty="0"/>
          </a:p>
        </p:txBody>
      </p:sp>
    </p:spTree>
    <p:extLst>
      <p:ext uri="{BB962C8B-B14F-4D97-AF65-F5344CB8AC3E}">
        <p14:creationId xmlns:p14="http://schemas.microsoft.com/office/powerpoint/2010/main" val="359617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990600" y="1828800"/>
            <a:ext cx="6781800" cy="441960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400" dirty="0"/>
              <a:t>Also at the end of an instruction the processor will check for a valid interrupt signal. If there is no interrupt then the processor will continue the execution. When the I/O device is ready, it will interrupt the processor. On receiving an interrupt signal, the processor will complete the current instruction execution and saves the processor status in stack. Then the processor calls an interrupt service routine (ISR) to service the interrupted device.</a:t>
            </a:r>
            <a:endParaRPr lang="ar-IQ" sz="2400" dirty="0"/>
          </a:p>
        </p:txBody>
      </p:sp>
      <p:sp>
        <p:nvSpPr>
          <p:cNvPr id="4" name="Title 1"/>
          <p:cNvSpPr>
            <a:spLocks noGrp="1"/>
          </p:cNvSpPr>
          <p:nvPr>
            <p:ph type="title"/>
          </p:nvPr>
        </p:nvSpPr>
        <p:spPr>
          <a:xfrm>
            <a:off x="457200" y="304800"/>
            <a:ext cx="8229600" cy="1143000"/>
          </a:xfrm>
          <a:solidFill>
            <a:schemeClr val="accent4">
              <a:lumMod val="40000"/>
              <a:lumOff val="60000"/>
            </a:schemeClr>
          </a:solidFill>
        </p:spPr>
        <p:txBody>
          <a:bodyPr>
            <a:normAutofit fontScale="90000"/>
          </a:bodyPr>
          <a:lstStyle/>
          <a:p>
            <a:r>
              <a:rPr lang="en-US" b="1" dirty="0"/>
              <a:t>8259 Programmable Interrupt Controller (PIC)</a:t>
            </a:r>
            <a:endParaRPr lang="ar-IQ" dirty="0"/>
          </a:p>
        </p:txBody>
      </p:sp>
    </p:spTree>
    <p:extLst>
      <p:ext uri="{BB962C8B-B14F-4D97-AF65-F5344CB8AC3E}">
        <p14:creationId xmlns:p14="http://schemas.microsoft.com/office/powerpoint/2010/main" val="352604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09600"/>
            <a:ext cx="5610225" cy="5470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806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661886"/>
            <a:ext cx="822960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400" dirty="0"/>
              <a:t>• Able to handle a number of interrupts at a time.</a:t>
            </a:r>
          </a:p>
          <a:p>
            <a:pPr algn="just"/>
            <a:r>
              <a:rPr lang="en-US" sz="2400" dirty="0"/>
              <a:t>• Takes care of a number of simultaneously appearing interrupt requests along with their types and priorities.</a:t>
            </a:r>
          </a:p>
          <a:p>
            <a:pPr algn="just"/>
            <a:r>
              <a:rPr lang="en-US" sz="2400" dirty="0"/>
              <a:t>• Compatible with 8-bit as well as 16-bit processors (The 8259A is a programmable interrupt controller designed to work with Intel microprocessor 8080 A, 8085, 8086, 8088).</a:t>
            </a:r>
          </a:p>
          <a:p>
            <a:pPr algn="just"/>
            <a:r>
              <a:rPr lang="en-US" sz="2400" dirty="0"/>
              <a:t>• One 8259 can accept 8 interrupt requests and allow one by one to processor INTR pin.</a:t>
            </a:r>
          </a:p>
          <a:p>
            <a:pPr algn="just"/>
            <a:r>
              <a:rPr lang="en-US" sz="2400" dirty="0"/>
              <a:t>• The Programmable Interrupt Controller (</a:t>
            </a:r>
            <a:r>
              <a:rPr lang="en-US" sz="2400" dirty="0" err="1"/>
              <a:t>PlC</a:t>
            </a:r>
            <a:r>
              <a:rPr lang="en-US" sz="2400" dirty="0"/>
              <a:t>) functions as an overall manager in an Interrupt-Driven system.</a:t>
            </a:r>
            <a:endParaRPr lang="ar-IQ" sz="2400" dirty="0"/>
          </a:p>
        </p:txBody>
      </p:sp>
      <p:sp>
        <p:nvSpPr>
          <p:cNvPr id="5" name="Title 1"/>
          <p:cNvSpPr>
            <a:spLocks noGrp="1"/>
          </p:cNvSpPr>
          <p:nvPr>
            <p:ph type="title"/>
          </p:nvPr>
        </p:nvSpPr>
        <p:spPr>
          <a:solidFill>
            <a:schemeClr val="accent5"/>
          </a:solidFill>
        </p:spPr>
        <p:txBody>
          <a:bodyPr>
            <a:normAutofit fontScale="90000"/>
          </a:bodyPr>
          <a:lstStyle/>
          <a:p>
            <a:r>
              <a:rPr lang="en-US" b="1" dirty="0"/>
              <a:t>8259 Programmable Interrupt Controller (PIC)</a:t>
            </a:r>
            <a:endParaRPr lang="ar-IQ" dirty="0"/>
          </a:p>
        </p:txBody>
      </p:sp>
    </p:spTree>
    <p:extLst>
      <p:ext uri="{BB962C8B-B14F-4D97-AF65-F5344CB8AC3E}">
        <p14:creationId xmlns:p14="http://schemas.microsoft.com/office/powerpoint/2010/main" val="210540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40000"/>
              <a:lumOff val="60000"/>
            </a:schemeClr>
          </a:solidFill>
        </p:spPr>
        <p:txBody>
          <a:bodyPr>
            <a:normAutofit fontScale="90000"/>
          </a:bodyPr>
          <a:lstStyle/>
          <a:p>
            <a:r>
              <a:rPr lang="en-US" b="1" dirty="0"/>
              <a:t>8259 Programmable Interrupt Controller (PIC)</a:t>
            </a:r>
            <a:endParaRPr lang="ar-IQ" dirty="0"/>
          </a:p>
        </p:txBody>
      </p:sp>
      <p:sp>
        <p:nvSpPr>
          <p:cNvPr id="3" name="Folded Corner 2"/>
          <p:cNvSpPr/>
          <p:nvPr/>
        </p:nvSpPr>
        <p:spPr>
          <a:xfrm>
            <a:off x="631371" y="1734457"/>
            <a:ext cx="7924800" cy="4953000"/>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en-US" sz="2400" b="1" dirty="0" smtClean="0"/>
          </a:p>
          <a:p>
            <a:r>
              <a:rPr lang="en-US" sz="2400" b="1" dirty="0" smtClean="0">
                <a:solidFill>
                  <a:srgbClr val="FF0000"/>
                </a:solidFill>
              </a:rPr>
              <a:t>Features </a:t>
            </a:r>
            <a:r>
              <a:rPr lang="en-US" sz="2400" b="1" dirty="0">
                <a:solidFill>
                  <a:srgbClr val="FF0000"/>
                </a:solidFill>
              </a:rPr>
              <a:t>of </a:t>
            </a:r>
            <a:r>
              <a:rPr lang="en-US" sz="2400" b="1" dirty="0" smtClean="0">
                <a:solidFill>
                  <a:srgbClr val="FF0000"/>
                </a:solidFill>
              </a:rPr>
              <a:t>8259</a:t>
            </a:r>
          </a:p>
          <a:p>
            <a:endParaRPr lang="en-US" sz="2400" b="1" dirty="0"/>
          </a:p>
          <a:p>
            <a:r>
              <a:rPr lang="en-US" sz="2400" dirty="0">
                <a:solidFill>
                  <a:schemeClr val="tx1"/>
                </a:solidFill>
              </a:rPr>
              <a:t>• Programmed to work with 8085 &amp; 8086 (Compatible with 8-bit as well as 16-bit processors).</a:t>
            </a:r>
          </a:p>
          <a:p>
            <a:r>
              <a:rPr lang="en-US" sz="2400" dirty="0">
                <a:solidFill>
                  <a:schemeClr val="tx1"/>
                </a:solidFill>
              </a:rPr>
              <a:t>• It manages 8 interrupts according to the instructions written into its control registers.</a:t>
            </a:r>
          </a:p>
          <a:p>
            <a:r>
              <a:rPr lang="en-US" sz="2400" dirty="0">
                <a:solidFill>
                  <a:schemeClr val="tx1"/>
                </a:solidFill>
              </a:rPr>
              <a:t>• The priorities of interrupts are programmable.</a:t>
            </a:r>
          </a:p>
          <a:p>
            <a:r>
              <a:rPr lang="en-US" sz="2400" dirty="0">
                <a:solidFill>
                  <a:schemeClr val="tx1"/>
                </a:solidFill>
              </a:rPr>
              <a:t>• 8259 can be programmed to accept either level triggered or edge triggered</a:t>
            </a:r>
          </a:p>
          <a:p>
            <a:r>
              <a:rPr lang="en-US" sz="2400" dirty="0">
                <a:solidFill>
                  <a:schemeClr val="tx1"/>
                </a:solidFill>
              </a:rPr>
              <a:t>• The interrupts can be masked or unmasked individually.</a:t>
            </a:r>
          </a:p>
          <a:p>
            <a:r>
              <a:rPr lang="en-US" sz="2400" dirty="0">
                <a:solidFill>
                  <a:schemeClr val="tx1"/>
                </a:solidFill>
              </a:rPr>
              <a:t>• The 8259s can be cascaded to accept a maximum of 64 interrupts.</a:t>
            </a:r>
            <a:endParaRPr lang="ar-IQ" sz="2400" dirty="0">
              <a:solidFill>
                <a:schemeClr val="tx1"/>
              </a:solidFill>
            </a:endParaRPr>
          </a:p>
        </p:txBody>
      </p:sp>
    </p:spTree>
    <p:extLst>
      <p:ext uri="{BB962C8B-B14F-4D97-AF65-F5344CB8AC3E}">
        <p14:creationId xmlns:p14="http://schemas.microsoft.com/office/powerpoint/2010/main" val="159614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en-US" b="1" dirty="0"/>
              <a:t>8259 Programmable Interrupt Controller (PIC)</a:t>
            </a:r>
            <a:endParaRPr lang="ar-IQ" dirty="0"/>
          </a:p>
        </p:txBody>
      </p:sp>
      <p:sp>
        <p:nvSpPr>
          <p:cNvPr id="3" name="Rounded Rectangle 2"/>
          <p:cNvSpPr/>
          <p:nvPr/>
        </p:nvSpPr>
        <p:spPr>
          <a:xfrm>
            <a:off x="533400" y="1676400"/>
            <a:ext cx="7848600" cy="4876800"/>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800" b="1" dirty="0"/>
              <a:t>Functional block diagram of 8259</a:t>
            </a:r>
            <a:r>
              <a:rPr lang="en-US" sz="2800" b="1" dirty="0" smtClean="0"/>
              <a:t>:-</a:t>
            </a:r>
          </a:p>
          <a:p>
            <a:endParaRPr lang="en-US" sz="2800" b="1" dirty="0"/>
          </a:p>
          <a:p>
            <a:r>
              <a:rPr lang="en-US" sz="2800" dirty="0" smtClean="0"/>
              <a:t>It </a:t>
            </a:r>
            <a:r>
              <a:rPr lang="en-US" sz="2800" dirty="0"/>
              <a:t>has eight functional blocks. They are</a:t>
            </a:r>
          </a:p>
          <a:p>
            <a:r>
              <a:rPr lang="en-US" sz="2800" dirty="0"/>
              <a:t>•Control logic</a:t>
            </a:r>
          </a:p>
          <a:p>
            <a:r>
              <a:rPr lang="en-US" sz="2800" dirty="0"/>
              <a:t>•Read Write logic</a:t>
            </a:r>
          </a:p>
          <a:p>
            <a:r>
              <a:rPr lang="en-US" sz="2800" dirty="0"/>
              <a:t>•Data bus buffer</a:t>
            </a:r>
          </a:p>
          <a:p>
            <a:r>
              <a:rPr lang="en-US" sz="2800" dirty="0"/>
              <a:t>•Interrupt Request Register (IRR)</a:t>
            </a:r>
          </a:p>
          <a:p>
            <a:r>
              <a:rPr lang="en-US" sz="2800" dirty="0"/>
              <a:t>•In-Service Register (ISR)</a:t>
            </a:r>
          </a:p>
          <a:p>
            <a:r>
              <a:rPr lang="en-US" sz="2800" dirty="0"/>
              <a:t>•Interrupt Mask Register (IMR)</a:t>
            </a:r>
          </a:p>
          <a:p>
            <a:r>
              <a:rPr lang="en-US" sz="2800" dirty="0"/>
              <a:t>•Priority Resolver (PR)</a:t>
            </a:r>
          </a:p>
          <a:p>
            <a:r>
              <a:rPr lang="en-US" sz="2800" dirty="0"/>
              <a:t>•Cascade buffer.</a:t>
            </a:r>
            <a:endParaRPr lang="ar-IQ" sz="2800" dirty="0"/>
          </a:p>
        </p:txBody>
      </p:sp>
    </p:spTree>
    <p:extLst>
      <p:ext uri="{BB962C8B-B14F-4D97-AF65-F5344CB8AC3E}">
        <p14:creationId xmlns:p14="http://schemas.microsoft.com/office/powerpoint/2010/main" val="391821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96" y="914400"/>
            <a:ext cx="7146684" cy="4786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35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425</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8259 Programmable Interrupt Controller (PIC)</vt:lpstr>
      <vt:lpstr>8259 Programmable Interrupt Controller (PIC)</vt:lpstr>
      <vt:lpstr>PowerPoint Presentation</vt:lpstr>
      <vt:lpstr>8259 Programmable Interrupt Controller (PIC)</vt:lpstr>
      <vt:lpstr>8259 Programmable Interrupt Controller (PIC)</vt:lpstr>
      <vt:lpstr>8259 Programmable Interrupt Controller (PIC)</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8259 Programmable Interrupt Controller (PIC)</dc:title>
  <dc:creator>usar</dc:creator>
  <cp:lastModifiedBy>DR.Ahmed Saker 2o1O</cp:lastModifiedBy>
  <cp:revision>4</cp:revision>
  <dcterms:created xsi:type="dcterms:W3CDTF">2006-08-16T00:00:00Z</dcterms:created>
  <dcterms:modified xsi:type="dcterms:W3CDTF">2019-04-15T18:57:29Z</dcterms:modified>
</cp:coreProperties>
</file>