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3" r:id="rId2"/>
    <p:sldId id="264" r:id="rId3"/>
    <p:sldId id="257" r:id="rId4"/>
    <p:sldId id="258" r:id="rId5"/>
    <p:sldId id="259" r:id="rId6"/>
    <p:sldId id="260" r:id="rId7"/>
    <p:sldId id="261" r:id="rId8"/>
    <p:sldId id="262"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10/08/1440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10/08/1440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10/08/1440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10/08/1440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211323" y="381000"/>
            <a:ext cx="2907277" cy="1365156"/>
          </a:xfrm>
          <a:prstGeom prst="rect">
            <a:avLst/>
          </a:prstGeom>
        </p:spPr>
      </p:pic>
      <p:sp>
        <p:nvSpPr>
          <p:cNvPr id="3" name="Rectangle 2"/>
          <p:cNvSpPr/>
          <p:nvPr/>
        </p:nvSpPr>
        <p:spPr>
          <a:xfrm>
            <a:off x="1524000" y="5475123"/>
            <a:ext cx="2676438" cy="369332"/>
          </a:xfrm>
          <a:prstGeom prst="rect">
            <a:avLst/>
          </a:prstGeom>
        </p:spPr>
        <p:txBody>
          <a:bodyPr wrap="none">
            <a:spAutoFit/>
          </a:bodyPr>
          <a:lstStyle/>
          <a:p>
            <a:pPr lvl="0"/>
            <a:r>
              <a:rPr lang="en-US" b="1" dirty="0">
                <a:solidFill>
                  <a:srgbClr val="614B7C"/>
                </a:solidFill>
              </a:rPr>
              <a:t>Asst. </a:t>
            </a:r>
            <a:r>
              <a:rPr lang="en-US" b="1" dirty="0" err="1">
                <a:solidFill>
                  <a:srgbClr val="614B7C"/>
                </a:solidFill>
              </a:rPr>
              <a:t>Lec</a:t>
            </a:r>
            <a:r>
              <a:rPr lang="en-US" b="1" dirty="0">
                <a:solidFill>
                  <a:srgbClr val="614B7C"/>
                </a:solidFill>
              </a:rPr>
              <a:t>. </a:t>
            </a:r>
            <a:r>
              <a:rPr lang="en-US" b="1" dirty="0" err="1">
                <a:solidFill>
                  <a:srgbClr val="614B7C"/>
                </a:solidFill>
              </a:rPr>
              <a:t>Lubna</a:t>
            </a:r>
            <a:r>
              <a:rPr lang="en-US" b="1" dirty="0">
                <a:solidFill>
                  <a:srgbClr val="614B7C"/>
                </a:solidFill>
              </a:rPr>
              <a:t> A. </a:t>
            </a:r>
            <a:r>
              <a:rPr lang="en-US" b="1" dirty="0" err="1">
                <a:solidFill>
                  <a:srgbClr val="614B7C"/>
                </a:solidFill>
              </a:rPr>
              <a:t>Alnabi</a:t>
            </a:r>
            <a:r>
              <a:rPr lang="en-US" b="1" dirty="0">
                <a:solidFill>
                  <a:srgbClr val="614B7C"/>
                </a:solidFill>
              </a:rPr>
              <a:t>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2440" y="5106641"/>
            <a:ext cx="1020342" cy="1020342"/>
          </a:xfrm>
          <a:prstGeom prst="rect">
            <a:avLst/>
          </a:prstGeom>
        </p:spPr>
      </p:pic>
      <p:sp>
        <p:nvSpPr>
          <p:cNvPr id="5" name="Rectangle 4"/>
          <p:cNvSpPr/>
          <p:nvPr/>
        </p:nvSpPr>
        <p:spPr>
          <a:xfrm>
            <a:off x="1337296" y="3048000"/>
            <a:ext cx="184731" cy="923330"/>
          </a:xfrm>
          <a:prstGeom prst="rect">
            <a:avLst/>
          </a:prstGeom>
        </p:spPr>
        <p:txBody>
          <a:bodyPr wrap="none">
            <a:spAutoFit/>
          </a:bodyPr>
          <a:lstStyle/>
          <a:p>
            <a:endParaRPr lang="ar-IQ"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TextBox 5"/>
          <p:cNvSpPr txBox="1"/>
          <p:nvPr/>
        </p:nvSpPr>
        <p:spPr>
          <a:xfrm>
            <a:off x="302440" y="687202"/>
            <a:ext cx="4438330" cy="1569660"/>
          </a:xfrm>
          <a:prstGeom prst="rect">
            <a:avLst/>
          </a:prstGeom>
          <a:noFill/>
        </p:spPr>
        <p:txBody>
          <a:bodyPr wrap="square" rtlCol="1">
            <a:spAutoFit/>
          </a:bodyPr>
          <a:lstStyle/>
          <a:p>
            <a:pPr algn="l"/>
            <a:r>
              <a:rPr lang="en-US" sz="3200" dirty="0" smtClean="0">
                <a:solidFill>
                  <a:srgbClr val="FF0000"/>
                </a:solidFill>
              </a:rPr>
              <a:t>Third Class</a:t>
            </a:r>
          </a:p>
          <a:p>
            <a:r>
              <a:rPr lang="en-US" sz="3200" dirty="0" smtClean="0">
                <a:solidFill>
                  <a:srgbClr val="FF0000"/>
                </a:solidFill>
              </a:rPr>
              <a:t>Real Time System Design</a:t>
            </a:r>
          </a:p>
          <a:p>
            <a:endParaRPr lang="ar-IQ" sz="3200" dirty="0">
              <a:solidFill>
                <a:srgbClr val="FF0000"/>
              </a:solidFill>
            </a:endParaRPr>
          </a:p>
        </p:txBody>
      </p:sp>
      <p:sp>
        <p:nvSpPr>
          <p:cNvPr id="7" name="TextBox 6"/>
          <p:cNvSpPr txBox="1"/>
          <p:nvPr/>
        </p:nvSpPr>
        <p:spPr>
          <a:xfrm>
            <a:off x="1986354" y="2991214"/>
            <a:ext cx="5678607" cy="769441"/>
          </a:xfrm>
          <a:prstGeom prst="rect">
            <a:avLst/>
          </a:prstGeom>
          <a:noFill/>
        </p:spPr>
        <p:txBody>
          <a:bodyPr wrap="none" rtlCol="1">
            <a:spAutoFit/>
          </a:bodyPr>
          <a:lstStyle/>
          <a:p>
            <a:r>
              <a:rPr lang="en-US" sz="4400" b="1" dirty="0" smtClean="0">
                <a:solidFill>
                  <a:srgbClr val="FF0000"/>
                </a:solidFill>
              </a:rPr>
              <a:t> </a:t>
            </a:r>
            <a:r>
              <a:rPr lang="en-US" sz="4400" b="1" dirty="0">
                <a:solidFill>
                  <a:schemeClr val="tx2"/>
                </a:solidFill>
              </a:rPr>
              <a:t>Programmable Devices</a:t>
            </a:r>
            <a:endParaRPr lang="ar-IQ" sz="4400" dirty="0"/>
          </a:p>
        </p:txBody>
      </p:sp>
    </p:spTree>
    <p:extLst>
      <p:ext uri="{BB962C8B-B14F-4D97-AF65-F5344CB8AC3E}">
        <p14:creationId xmlns:p14="http://schemas.microsoft.com/office/powerpoint/2010/main" val="4061820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barn(inVertical)">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nodePh="1">
                                  <p:stCondLst>
                                    <p:cond delay="0"/>
                                  </p:stCondLst>
                                  <p:endCondLst>
                                    <p:cond evt="begin" delay="0">
                                      <p:tn val="25"/>
                                    </p:cond>
                                  </p:endCondLst>
                                  <p:childTnLst>
                                    <p:set>
                                      <p:cBhvr>
                                        <p:cTn id="26" dur="1" fill="hold">
                                          <p:stCondLst>
                                            <p:cond delay="0"/>
                                          </p:stCondLst>
                                        </p:cTn>
                                        <p:tgtEl>
                                          <p:spTgt spid="5"/>
                                        </p:tgtEl>
                                        <p:attrNameLst>
                                          <p:attrName>style.visibility</p:attrName>
                                        </p:attrNameLst>
                                      </p:cBhvr>
                                      <p:to>
                                        <p:strVal val="visible"/>
                                      </p:to>
                                    </p:set>
                                    <p:animEffect transition="in" filter="barn(inVertical)">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solidFill>
              </a:rPr>
              <a:t>Programmable Devices</a:t>
            </a:r>
            <a:endParaRPr lang="ar-IQ" dirty="0">
              <a:solidFill>
                <a:schemeClr val="tx2"/>
              </a:solidFill>
            </a:endParaRPr>
          </a:p>
        </p:txBody>
      </p:sp>
      <p:sp>
        <p:nvSpPr>
          <p:cNvPr id="3" name="Rectangle 2"/>
          <p:cNvSpPr/>
          <p:nvPr/>
        </p:nvSpPr>
        <p:spPr>
          <a:xfrm>
            <a:off x="1475656" y="1844824"/>
            <a:ext cx="6480720" cy="410445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rtl="0"/>
            <a:r>
              <a:rPr lang="en-US" sz="2400" dirty="0">
                <a:solidFill>
                  <a:srgbClr val="FF0000"/>
                </a:solidFill>
              </a:rPr>
              <a:t>The CPU needs to check whether a peripheral is ready before reads from or write into a device because the execution speed of the processor is much faster than the response of the peripheral such as printer. For example, when CPU sends data byte (characters) to a printer, the processor can execute the instructions to transfer a byte in (ns or µs), on the other hand, the printer can take 10 to 25 </a:t>
            </a:r>
            <a:r>
              <a:rPr lang="en-US" sz="2400" dirty="0" err="1">
                <a:solidFill>
                  <a:srgbClr val="FF0000"/>
                </a:solidFill>
              </a:rPr>
              <a:t>ms</a:t>
            </a:r>
            <a:r>
              <a:rPr lang="en-US" sz="2400" dirty="0">
                <a:solidFill>
                  <a:srgbClr val="FF0000"/>
                </a:solidFill>
              </a:rPr>
              <a:t> to print a character.</a:t>
            </a:r>
            <a:endParaRPr lang="ar-IQ" sz="2400" dirty="0">
              <a:solidFill>
                <a:srgbClr val="FF0000"/>
              </a:solidFill>
            </a:endParaRPr>
          </a:p>
        </p:txBody>
      </p:sp>
    </p:spTree>
    <p:extLst>
      <p:ext uri="{BB962C8B-B14F-4D97-AF65-F5344CB8AC3E}">
        <p14:creationId xmlns:p14="http://schemas.microsoft.com/office/powerpoint/2010/main" val="1853228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solidFill>
              </a:rPr>
              <a:t>Programmable Devices</a:t>
            </a:r>
            <a:endParaRPr lang="ar-IQ" dirty="0">
              <a:solidFill>
                <a:schemeClr val="tx2"/>
              </a:solidFill>
            </a:endParaRPr>
          </a:p>
        </p:txBody>
      </p:sp>
      <p:sp>
        <p:nvSpPr>
          <p:cNvPr id="3" name="Rectangle 2"/>
          <p:cNvSpPr/>
          <p:nvPr/>
        </p:nvSpPr>
        <p:spPr>
          <a:xfrm>
            <a:off x="1475656" y="1844824"/>
            <a:ext cx="6480720" cy="410445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rtl="0"/>
            <a:endParaRPr lang="ar-IQ" sz="2400" dirty="0">
              <a:solidFill>
                <a:srgbClr val="FF0000"/>
              </a:solidFill>
            </a:endParaRPr>
          </a:p>
        </p:txBody>
      </p:sp>
      <p:sp>
        <p:nvSpPr>
          <p:cNvPr id="4" name="Rectangle 3"/>
          <p:cNvSpPr/>
          <p:nvPr/>
        </p:nvSpPr>
        <p:spPr>
          <a:xfrm>
            <a:off x="1619672" y="2127337"/>
            <a:ext cx="6192688" cy="3539430"/>
          </a:xfrm>
          <a:prstGeom prst="rect">
            <a:avLst/>
          </a:prstGeom>
        </p:spPr>
        <p:txBody>
          <a:bodyPr wrap="square">
            <a:spAutoFit/>
          </a:bodyPr>
          <a:lstStyle/>
          <a:p>
            <a:pPr algn="just" rtl="0"/>
            <a:r>
              <a:rPr lang="en-US" sz="2800" dirty="0" smtClean="0">
                <a:solidFill>
                  <a:srgbClr val="FF0000"/>
                </a:solidFill>
              </a:rPr>
              <a:t>After </a:t>
            </a:r>
            <a:r>
              <a:rPr lang="en-US" sz="2800" dirty="0">
                <a:solidFill>
                  <a:srgbClr val="FF0000"/>
                </a:solidFill>
              </a:rPr>
              <a:t>transferring a character to the printer, the CPU should wait until the printer is ready for the next character, otherwise the data will be lost. To prevent the loss of data, signals are exchanged between the CPU and peripheral before to data transfer; these signals are called handshake signals.</a:t>
            </a:r>
          </a:p>
        </p:txBody>
      </p:sp>
    </p:spTree>
    <p:extLst>
      <p:ext uri="{BB962C8B-B14F-4D97-AF65-F5344CB8AC3E}">
        <p14:creationId xmlns:p14="http://schemas.microsoft.com/office/powerpoint/2010/main" val="2853887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92696"/>
            <a:ext cx="8208912" cy="1728192"/>
          </a:xfrm>
          <a:solidFill>
            <a:schemeClr val="accent6">
              <a:lumMod val="60000"/>
              <a:lumOff val="40000"/>
            </a:schemeClr>
          </a:solidFill>
        </p:spPr>
        <p:txBody>
          <a:bodyPr>
            <a:normAutofit fontScale="90000"/>
          </a:bodyPr>
          <a:lstStyle/>
          <a:p>
            <a:r>
              <a:rPr lang="en-US" dirty="0" smtClean="0"/>
              <a:t/>
            </a:r>
            <a:br>
              <a:rPr lang="en-US" dirty="0" smtClean="0"/>
            </a:br>
            <a:r>
              <a:rPr lang="en-US" dirty="0" smtClean="0"/>
              <a:t>the </a:t>
            </a:r>
            <a:r>
              <a:rPr lang="en-US" dirty="0"/>
              <a:t>requirements for a programmable interfacing device as follow:</a:t>
            </a:r>
            <a:br>
              <a:rPr lang="en-US" dirty="0"/>
            </a:br>
            <a:endParaRPr lang="ar-IQ" dirty="0"/>
          </a:p>
        </p:txBody>
      </p:sp>
      <p:sp>
        <p:nvSpPr>
          <p:cNvPr id="3" name="Rounded Rectangle 2"/>
          <p:cNvSpPr/>
          <p:nvPr/>
        </p:nvSpPr>
        <p:spPr>
          <a:xfrm>
            <a:off x="563105" y="2708920"/>
            <a:ext cx="8136904" cy="3744416"/>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l"/>
            <a:r>
              <a:rPr lang="en-US" sz="2400" dirty="0">
                <a:solidFill>
                  <a:schemeClr val="tx1"/>
                </a:solidFill>
              </a:rPr>
              <a:t>•</a:t>
            </a:r>
            <a:r>
              <a:rPr lang="en-US" sz="2400" dirty="0"/>
              <a:t>  </a:t>
            </a:r>
            <a:r>
              <a:rPr lang="en-US" sz="2400" dirty="0">
                <a:solidFill>
                  <a:schemeClr val="tx1"/>
                </a:solidFill>
              </a:rPr>
              <a:t>Input and output registers (latches and flip flops</a:t>
            </a:r>
            <a:r>
              <a:rPr lang="en-US" sz="2400" dirty="0" smtClean="0">
                <a:solidFill>
                  <a:schemeClr val="tx1"/>
                </a:solidFill>
              </a:rPr>
              <a:t>).</a:t>
            </a:r>
            <a:r>
              <a:rPr lang="en-US" sz="2400" dirty="0">
                <a:solidFill>
                  <a:schemeClr val="tx1"/>
                </a:solidFill>
              </a:rPr>
              <a:t> </a:t>
            </a:r>
          </a:p>
          <a:p>
            <a:pPr algn="l"/>
            <a:r>
              <a:rPr lang="en-US" sz="2400" dirty="0">
                <a:solidFill>
                  <a:schemeClr val="tx1"/>
                </a:solidFill>
              </a:rPr>
              <a:t>•  Tri-state buffers</a:t>
            </a:r>
            <a:r>
              <a:rPr lang="en-US" sz="2400" dirty="0" smtClean="0">
                <a:solidFill>
                  <a:schemeClr val="tx1"/>
                </a:solidFill>
              </a:rPr>
              <a:t>.</a:t>
            </a:r>
            <a:r>
              <a:rPr lang="en-US" sz="2400" dirty="0">
                <a:solidFill>
                  <a:schemeClr val="tx1"/>
                </a:solidFill>
              </a:rPr>
              <a:t> </a:t>
            </a:r>
          </a:p>
          <a:p>
            <a:pPr algn="l"/>
            <a:r>
              <a:rPr lang="en-US" sz="2400" dirty="0">
                <a:solidFill>
                  <a:schemeClr val="tx1"/>
                </a:solidFill>
              </a:rPr>
              <a:t>•  Bidirectional data flow</a:t>
            </a:r>
            <a:r>
              <a:rPr lang="en-US" sz="2400" dirty="0" smtClean="0">
                <a:solidFill>
                  <a:schemeClr val="tx1"/>
                </a:solidFill>
              </a:rPr>
              <a:t>.</a:t>
            </a:r>
            <a:r>
              <a:rPr lang="en-US" sz="2400" dirty="0">
                <a:solidFill>
                  <a:schemeClr val="tx1"/>
                </a:solidFill>
              </a:rPr>
              <a:t> </a:t>
            </a:r>
          </a:p>
          <a:p>
            <a:pPr algn="l"/>
            <a:r>
              <a:rPr lang="en-US" sz="2400" dirty="0">
                <a:solidFill>
                  <a:schemeClr val="tx1"/>
                </a:solidFill>
              </a:rPr>
              <a:t>•  Handshake and interrupt signals</a:t>
            </a:r>
            <a:r>
              <a:rPr lang="en-US" sz="2400" dirty="0" smtClean="0">
                <a:solidFill>
                  <a:schemeClr val="tx1"/>
                </a:solidFill>
              </a:rPr>
              <a:t>.</a:t>
            </a:r>
            <a:r>
              <a:rPr lang="en-US" sz="2400" dirty="0">
                <a:solidFill>
                  <a:schemeClr val="tx1"/>
                </a:solidFill>
              </a:rPr>
              <a:t> </a:t>
            </a:r>
          </a:p>
          <a:p>
            <a:pPr algn="l"/>
            <a:r>
              <a:rPr lang="en-US" sz="2400" dirty="0">
                <a:solidFill>
                  <a:schemeClr val="tx1"/>
                </a:solidFill>
              </a:rPr>
              <a:t>•  Control logic</a:t>
            </a:r>
            <a:r>
              <a:rPr lang="en-US" sz="2400" dirty="0" smtClean="0">
                <a:solidFill>
                  <a:schemeClr val="tx1"/>
                </a:solidFill>
              </a:rPr>
              <a:t>.</a:t>
            </a:r>
            <a:r>
              <a:rPr lang="en-US" sz="2400" dirty="0">
                <a:solidFill>
                  <a:schemeClr val="tx1"/>
                </a:solidFill>
              </a:rPr>
              <a:t> </a:t>
            </a:r>
          </a:p>
          <a:p>
            <a:pPr algn="l"/>
            <a:r>
              <a:rPr lang="en-US" sz="2400" dirty="0">
                <a:solidFill>
                  <a:schemeClr val="tx1"/>
                </a:solidFill>
              </a:rPr>
              <a:t>•  Chip select logic</a:t>
            </a:r>
            <a:r>
              <a:rPr lang="en-US" sz="2400" dirty="0" smtClean="0">
                <a:solidFill>
                  <a:schemeClr val="tx1"/>
                </a:solidFill>
              </a:rPr>
              <a:t>.</a:t>
            </a:r>
            <a:r>
              <a:rPr lang="en-US" sz="2400" dirty="0">
                <a:solidFill>
                  <a:schemeClr val="tx1"/>
                </a:solidFill>
              </a:rPr>
              <a:t> </a:t>
            </a:r>
          </a:p>
          <a:p>
            <a:pPr algn="l"/>
            <a:r>
              <a:rPr lang="en-US" sz="2400" dirty="0">
                <a:solidFill>
                  <a:schemeClr val="tx1"/>
                </a:solidFill>
              </a:rPr>
              <a:t>•  Interrupt control logic</a:t>
            </a:r>
            <a:r>
              <a:rPr lang="en-US" dirty="0">
                <a:solidFill>
                  <a:schemeClr val="tx1"/>
                </a:solidFill>
              </a:rPr>
              <a:t>.</a:t>
            </a:r>
          </a:p>
        </p:txBody>
      </p:sp>
    </p:spTree>
    <p:extLst>
      <p:ext uri="{BB962C8B-B14F-4D97-AF65-F5344CB8AC3E}">
        <p14:creationId xmlns:p14="http://schemas.microsoft.com/office/powerpoint/2010/main" val="3781339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7030A0"/>
                </a:solidFill>
              </a:rPr>
              <a:t>Programmable device with Handshake Signals</a:t>
            </a:r>
            <a:endParaRPr lang="ar-IQ" dirty="0">
              <a:solidFill>
                <a:srgbClr val="7030A0"/>
              </a:solidFill>
            </a:endParaRPr>
          </a:p>
        </p:txBody>
      </p:sp>
      <p:sp>
        <p:nvSpPr>
          <p:cNvPr id="3" name="Parallelogram 2"/>
          <p:cNvSpPr/>
          <p:nvPr/>
        </p:nvSpPr>
        <p:spPr>
          <a:xfrm>
            <a:off x="1331640" y="1844824"/>
            <a:ext cx="6912768" cy="3672408"/>
          </a:xfrm>
          <a:prstGeom prst="parallelogram">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rtl="0"/>
            <a:r>
              <a:rPr lang="en-US" sz="2400" dirty="0"/>
              <a:t>The CPU and peripherals at different speeds, therefore signals are exchanged prior to data transfer between the fast response CPU and slow response of peripherals, such as printers and keyboard. These signal called handshake signals, these signals generally provide by programmable devices.</a:t>
            </a:r>
          </a:p>
        </p:txBody>
      </p:sp>
    </p:spTree>
    <p:extLst>
      <p:ext uri="{BB962C8B-B14F-4D97-AF65-F5344CB8AC3E}">
        <p14:creationId xmlns:p14="http://schemas.microsoft.com/office/powerpoint/2010/main" val="3741371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143000"/>
          </a:xfrm>
        </p:spPr>
        <p:txBody>
          <a:bodyPr>
            <a:normAutofit fontScale="90000"/>
          </a:bodyPr>
          <a:lstStyle/>
          <a:p>
            <a:r>
              <a:rPr lang="en-US" b="1" dirty="0">
                <a:solidFill>
                  <a:schemeClr val="accent1"/>
                </a:solidFill>
              </a:rPr>
              <a:t>The steps in data input from a peripheral such as keyboard</a:t>
            </a:r>
            <a:r>
              <a:rPr lang="en-US" dirty="0">
                <a:solidFill>
                  <a:schemeClr val="accent1"/>
                </a:solidFill>
              </a:rPr>
              <a:t/>
            </a:r>
            <a:br>
              <a:rPr lang="en-US" dirty="0">
                <a:solidFill>
                  <a:schemeClr val="accent1"/>
                </a:solidFill>
              </a:rPr>
            </a:br>
            <a:endParaRPr lang="ar-IQ" dirty="0">
              <a:solidFill>
                <a:schemeClr val="accent1"/>
              </a:solidFill>
            </a:endParaRPr>
          </a:p>
        </p:txBody>
      </p:sp>
      <p:sp>
        <p:nvSpPr>
          <p:cNvPr id="3" name="Rounded Rectangle 2"/>
          <p:cNvSpPr/>
          <p:nvPr/>
        </p:nvSpPr>
        <p:spPr>
          <a:xfrm>
            <a:off x="611560" y="1591384"/>
            <a:ext cx="7920880" cy="4492061"/>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rtl="0"/>
            <a:r>
              <a:rPr lang="en-US" sz="2400" dirty="0" smtClean="0">
                <a:solidFill>
                  <a:srgbClr val="FF0000"/>
                </a:solidFill>
              </a:rPr>
              <a:t>1.A </a:t>
            </a:r>
            <a:r>
              <a:rPr lang="en-US" sz="2400" dirty="0">
                <a:solidFill>
                  <a:srgbClr val="FF0000"/>
                </a:solidFill>
              </a:rPr>
              <a:t>peripheral send data byte in the port and informs the interfacing device by sending handshake signal STB (strobe).</a:t>
            </a:r>
          </a:p>
          <a:p>
            <a:pPr algn="just" rtl="0"/>
            <a:r>
              <a:rPr lang="en-US" sz="2400" dirty="0">
                <a:solidFill>
                  <a:srgbClr val="FF0000"/>
                </a:solidFill>
              </a:rPr>
              <a:t>2.  The interfacing device informs the peripheral that the input port is full - do not send the next byte until this has been read by sending handshake signal IBF (input buffer full</a:t>
            </a:r>
            <a:r>
              <a:rPr lang="en-US" sz="2400" dirty="0" smtClean="0">
                <a:solidFill>
                  <a:srgbClr val="FF0000"/>
                </a:solidFill>
              </a:rPr>
              <a:t>).</a:t>
            </a:r>
            <a:r>
              <a:rPr lang="en-US" sz="2400" dirty="0">
                <a:solidFill>
                  <a:srgbClr val="FF0000"/>
                </a:solidFill>
              </a:rPr>
              <a:t/>
            </a:r>
            <a:br>
              <a:rPr lang="en-US" sz="2400" dirty="0">
                <a:solidFill>
                  <a:srgbClr val="FF0000"/>
                </a:solidFill>
              </a:rPr>
            </a:br>
            <a:r>
              <a:rPr lang="en-US" sz="2400" dirty="0">
                <a:solidFill>
                  <a:srgbClr val="FF0000"/>
                </a:solidFill>
              </a:rPr>
              <a:t>3.  The interfacing device informs the CPU that there is a byte available to read by sending interrupt signal (INTR).</a:t>
            </a:r>
          </a:p>
          <a:p>
            <a:pPr algn="just" rtl="0"/>
            <a:r>
              <a:rPr lang="en-US" sz="2400" dirty="0">
                <a:solidFill>
                  <a:srgbClr val="FF0000"/>
                </a:solidFill>
              </a:rPr>
              <a:t>4.  The CPU reads the byte by sending control signal RD.</a:t>
            </a:r>
          </a:p>
        </p:txBody>
      </p:sp>
    </p:spTree>
    <p:extLst>
      <p:ext uri="{BB962C8B-B14F-4D97-AF65-F5344CB8AC3E}">
        <p14:creationId xmlns:p14="http://schemas.microsoft.com/office/powerpoint/2010/main" val="830658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143000"/>
          </a:xfrm>
        </p:spPr>
        <p:txBody>
          <a:bodyPr>
            <a:normAutofit fontScale="90000"/>
          </a:bodyPr>
          <a:lstStyle/>
          <a:p>
            <a:r>
              <a:rPr lang="en-US" b="1" dirty="0"/>
              <a:t>The steps in data output to a peripheral such as printer</a:t>
            </a:r>
            <a:r>
              <a:rPr lang="en-US" dirty="0"/>
              <a:t/>
            </a:r>
            <a:br>
              <a:rPr lang="en-US" dirty="0"/>
            </a:br>
            <a:endParaRPr lang="ar-IQ" dirty="0"/>
          </a:p>
        </p:txBody>
      </p:sp>
      <p:sp>
        <p:nvSpPr>
          <p:cNvPr id="3" name="Round Diagonal Corner Rectangle 2"/>
          <p:cNvSpPr/>
          <p:nvPr/>
        </p:nvSpPr>
        <p:spPr>
          <a:xfrm>
            <a:off x="611560" y="1484784"/>
            <a:ext cx="7920880" cy="5112568"/>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rtl="0"/>
            <a:r>
              <a:rPr lang="en-US" sz="2300" dirty="0" smtClean="0"/>
              <a:t>1.The </a:t>
            </a:r>
            <a:r>
              <a:rPr lang="en-US" sz="2300" dirty="0"/>
              <a:t>CPU writes a data byte into the port of programmable interfacing device by sending control signal WR.</a:t>
            </a:r>
          </a:p>
          <a:p>
            <a:pPr algn="just" rtl="0"/>
            <a:r>
              <a:rPr lang="en-US" sz="2300" dirty="0"/>
              <a:t>2.  Programmable interfacing device interrupt the CPU until the peripheral receive the byte by sending interrupt signal (INTR).</a:t>
            </a:r>
          </a:p>
          <a:p>
            <a:pPr algn="just" rtl="0"/>
            <a:r>
              <a:rPr lang="en-US" sz="2300" dirty="0"/>
              <a:t>3.  The interfacing device informs the peripheral that the byte is on the way by sending handshake signal OBF (output buffer full).</a:t>
            </a:r>
          </a:p>
          <a:p>
            <a:pPr algn="just" rtl="0"/>
            <a:r>
              <a:rPr lang="en-US" sz="2300" dirty="0"/>
              <a:t>4.  When the peripheral receive the byte it acknowledge the interfacing device by sending acknowledge signal ACK to interfacing device.</a:t>
            </a:r>
          </a:p>
          <a:p>
            <a:pPr algn="just" rtl="0"/>
            <a:r>
              <a:rPr lang="en-US" sz="2300" dirty="0"/>
              <a:t>5.  The interfacing device interrupts the CPU to ask for the next byte by sending interrupt signal (INTR).</a:t>
            </a:r>
          </a:p>
        </p:txBody>
      </p:sp>
    </p:spTree>
    <p:extLst>
      <p:ext uri="{BB962C8B-B14F-4D97-AF65-F5344CB8AC3E}">
        <p14:creationId xmlns:p14="http://schemas.microsoft.com/office/powerpoint/2010/main" val="369836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143000"/>
          </a:xfrm>
        </p:spPr>
        <p:txBody>
          <a:bodyPr>
            <a:normAutofit fontScale="90000"/>
          </a:bodyPr>
          <a:lstStyle/>
          <a:p>
            <a:pPr marL="571500" indent="-571500" algn="l" rtl="0">
              <a:buFont typeface="Arial" pitchFamily="34" charset="0"/>
              <a:buChar char="•"/>
            </a:pPr>
            <a:r>
              <a:rPr lang="en-US" dirty="0"/>
              <a:t/>
            </a:r>
            <a:br>
              <a:rPr lang="en-US" dirty="0"/>
            </a:br>
            <a:r>
              <a:rPr lang="en-US" dirty="0"/>
              <a:t> </a:t>
            </a:r>
            <a:br>
              <a:rPr lang="en-US" dirty="0"/>
            </a:br>
            <a:r>
              <a:rPr lang="en-US" dirty="0"/>
              <a:t> </a:t>
            </a:r>
            <a:br>
              <a:rPr lang="en-US" dirty="0"/>
            </a:br>
            <a:r>
              <a:rPr lang="en-US" dirty="0" smtClean="0"/>
              <a:t/>
            </a:r>
            <a:br>
              <a:rPr lang="en-US" dirty="0" smtClean="0"/>
            </a:br>
            <a:r>
              <a:rPr lang="en-US" dirty="0"/>
              <a:t/>
            </a:r>
            <a:br>
              <a:rPr lang="en-US" dirty="0"/>
            </a:br>
            <a:r>
              <a:rPr lang="en-US" b="1" dirty="0" smtClean="0"/>
              <a:t>Programmable </a:t>
            </a:r>
            <a:r>
              <a:rPr lang="en-US" b="1" dirty="0"/>
              <a:t>Interface Devices</a:t>
            </a:r>
            <a:r>
              <a:rPr lang="en-US" dirty="0"/>
              <a:t>  </a:t>
            </a:r>
            <a:br>
              <a:rPr lang="en-US" dirty="0"/>
            </a:br>
            <a:r>
              <a:rPr lang="en-US" dirty="0"/>
              <a:t> </a:t>
            </a:r>
            <a:br>
              <a:rPr lang="en-US" dirty="0"/>
            </a:br>
            <a:r>
              <a:rPr lang="en-US" sz="4000" dirty="0" smtClean="0">
                <a:solidFill>
                  <a:srgbClr val="7030A0"/>
                </a:solidFill>
              </a:rPr>
              <a:t>Used </a:t>
            </a:r>
            <a:r>
              <a:rPr lang="en-US" sz="4000" dirty="0">
                <a:solidFill>
                  <a:srgbClr val="7030A0"/>
                </a:solidFill>
              </a:rPr>
              <a:t>to interface an I</a:t>
            </a:r>
            <a:r>
              <a:rPr lang="en-US" sz="4000" b="1" dirty="0">
                <a:solidFill>
                  <a:srgbClr val="7030A0"/>
                </a:solidFill>
              </a:rPr>
              <a:t>/</a:t>
            </a:r>
            <a:r>
              <a:rPr lang="en-US" sz="4000" dirty="0">
                <a:solidFill>
                  <a:srgbClr val="7030A0"/>
                </a:solidFill>
              </a:rPr>
              <a:t>O device to </a:t>
            </a:r>
            <a:r>
              <a:rPr lang="en-US" sz="4000" dirty="0" smtClean="0">
                <a:solidFill>
                  <a:srgbClr val="7030A0"/>
                </a:solidFill>
              </a:rPr>
              <a:t>the microprocessor.</a:t>
            </a:r>
            <a:br>
              <a:rPr lang="en-US" sz="4000" dirty="0" smtClean="0">
                <a:solidFill>
                  <a:srgbClr val="7030A0"/>
                </a:solidFill>
              </a:rPr>
            </a:br>
            <a:r>
              <a:rPr lang="en-US" sz="4000" dirty="0" smtClean="0">
                <a:solidFill>
                  <a:srgbClr val="7030A0"/>
                </a:solidFill>
              </a:rPr>
              <a:t>Can  </a:t>
            </a:r>
            <a:r>
              <a:rPr lang="en-US" sz="4000" dirty="0">
                <a:solidFill>
                  <a:srgbClr val="7030A0"/>
                </a:solidFill>
              </a:rPr>
              <a:t>be  programmed</a:t>
            </a:r>
            <a:r>
              <a:rPr lang="en-US" sz="4000" b="1" dirty="0">
                <a:solidFill>
                  <a:srgbClr val="7030A0"/>
                </a:solidFill>
              </a:rPr>
              <a:t>/</a:t>
            </a:r>
            <a:r>
              <a:rPr lang="en-US" sz="4000" dirty="0">
                <a:solidFill>
                  <a:srgbClr val="7030A0"/>
                </a:solidFill>
              </a:rPr>
              <a:t>configured  to  perform  various  I/O  functions  by  writing software instructions.</a:t>
            </a:r>
            <a:endParaRPr lang="ar-IQ" sz="4000" dirty="0">
              <a:solidFill>
                <a:srgbClr val="7030A0"/>
              </a:solidFill>
            </a:endParaRPr>
          </a:p>
        </p:txBody>
      </p:sp>
    </p:spTree>
    <p:extLst>
      <p:ext uri="{BB962C8B-B14F-4D97-AF65-F5344CB8AC3E}">
        <p14:creationId xmlns:p14="http://schemas.microsoft.com/office/powerpoint/2010/main" val="3034318518"/>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414</Words>
  <Application>Microsoft Office PowerPoint</Application>
  <PresentationFormat>On-screen Show (4:3)</PresentationFormat>
  <Paragraphs>29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سمة Office</vt:lpstr>
      <vt:lpstr>PowerPoint Presentation</vt:lpstr>
      <vt:lpstr>Programmable Devices</vt:lpstr>
      <vt:lpstr>Programmable Devices</vt:lpstr>
      <vt:lpstr> the requirements for a programmable interfacing device as follow: </vt:lpstr>
      <vt:lpstr>Programmable device with Handshake Signals</vt:lpstr>
      <vt:lpstr>The steps in data input from a peripheral such as keyboard </vt:lpstr>
      <vt:lpstr>The steps in data output to a peripheral such as printer </vt:lpstr>
      <vt:lpstr>       Programmable Interface Devices     Used to interface an I/O device to the microprocessor. Can  be  programmed/configured  to  perform  various  I/O  functions  by  writing software instructions.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Programmable Devices</dc:title>
  <dc:creator>Computer Tech. Dep.</dc:creator>
  <cp:lastModifiedBy>DR.Ahmed Saker 2o1O</cp:lastModifiedBy>
  <cp:revision>4</cp:revision>
  <dcterms:created xsi:type="dcterms:W3CDTF">2019-04-08T10:15:09Z</dcterms:created>
  <dcterms:modified xsi:type="dcterms:W3CDTF">2019-04-15T18:56:22Z</dcterms:modified>
</cp:coreProperties>
</file>