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1"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10/08/1440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10/08/1440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10/08/1440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10/08/1440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211323" y="381000"/>
            <a:ext cx="2907277" cy="1365156"/>
          </a:xfrm>
          <a:prstGeom prst="rect">
            <a:avLst/>
          </a:prstGeom>
        </p:spPr>
      </p:pic>
      <p:sp>
        <p:nvSpPr>
          <p:cNvPr id="3" name="Rectangle 2"/>
          <p:cNvSpPr/>
          <p:nvPr/>
        </p:nvSpPr>
        <p:spPr>
          <a:xfrm>
            <a:off x="1524000" y="5475123"/>
            <a:ext cx="2676438" cy="369332"/>
          </a:xfrm>
          <a:prstGeom prst="rect">
            <a:avLst/>
          </a:prstGeom>
        </p:spPr>
        <p:txBody>
          <a:bodyPr wrap="none">
            <a:spAutoFit/>
          </a:bodyPr>
          <a:lstStyle/>
          <a:p>
            <a:pPr lvl="0"/>
            <a:r>
              <a:rPr lang="en-US" b="1" dirty="0">
                <a:solidFill>
                  <a:srgbClr val="614B7C"/>
                </a:solidFill>
              </a:rPr>
              <a:t>Asst. </a:t>
            </a:r>
            <a:r>
              <a:rPr lang="en-US" b="1" dirty="0" err="1">
                <a:solidFill>
                  <a:srgbClr val="614B7C"/>
                </a:solidFill>
              </a:rPr>
              <a:t>Lec</a:t>
            </a:r>
            <a:r>
              <a:rPr lang="en-US" b="1" dirty="0">
                <a:solidFill>
                  <a:srgbClr val="614B7C"/>
                </a:solidFill>
              </a:rPr>
              <a:t>. </a:t>
            </a:r>
            <a:r>
              <a:rPr lang="en-US" b="1" dirty="0" err="1">
                <a:solidFill>
                  <a:srgbClr val="614B7C"/>
                </a:solidFill>
              </a:rPr>
              <a:t>Lubna</a:t>
            </a:r>
            <a:r>
              <a:rPr lang="en-US" b="1" dirty="0">
                <a:solidFill>
                  <a:srgbClr val="614B7C"/>
                </a:solidFill>
              </a:rPr>
              <a:t> A. </a:t>
            </a:r>
            <a:r>
              <a:rPr lang="en-US" b="1" dirty="0" err="1">
                <a:solidFill>
                  <a:srgbClr val="614B7C"/>
                </a:solidFill>
              </a:rPr>
              <a:t>Alnabi</a:t>
            </a:r>
            <a:r>
              <a:rPr lang="en-US" b="1" dirty="0">
                <a:solidFill>
                  <a:srgbClr val="614B7C"/>
                </a:solidFill>
              </a:rPr>
              <a:t>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440" y="5106641"/>
            <a:ext cx="1020342" cy="1020342"/>
          </a:xfrm>
          <a:prstGeom prst="rect">
            <a:avLst/>
          </a:prstGeom>
        </p:spPr>
      </p:pic>
      <p:sp>
        <p:nvSpPr>
          <p:cNvPr id="5" name="Rectangle 4"/>
          <p:cNvSpPr/>
          <p:nvPr/>
        </p:nvSpPr>
        <p:spPr>
          <a:xfrm>
            <a:off x="1337296" y="3048000"/>
            <a:ext cx="184731" cy="923330"/>
          </a:xfrm>
          <a:prstGeom prst="rect">
            <a:avLst/>
          </a:prstGeom>
        </p:spPr>
        <p:txBody>
          <a:bodyPr wrap="none">
            <a:spAutoFit/>
          </a:bodyPr>
          <a:lstStyle/>
          <a:p>
            <a:endParaRPr lang="ar-IQ"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TextBox 5"/>
          <p:cNvSpPr txBox="1"/>
          <p:nvPr/>
        </p:nvSpPr>
        <p:spPr>
          <a:xfrm>
            <a:off x="302440" y="687202"/>
            <a:ext cx="4438330" cy="1569660"/>
          </a:xfrm>
          <a:prstGeom prst="rect">
            <a:avLst/>
          </a:prstGeom>
          <a:noFill/>
        </p:spPr>
        <p:txBody>
          <a:bodyPr wrap="square" rtlCol="1">
            <a:spAutoFit/>
          </a:bodyPr>
          <a:lstStyle/>
          <a:p>
            <a:pPr algn="l"/>
            <a:r>
              <a:rPr lang="en-US" sz="3200" dirty="0" smtClean="0">
                <a:solidFill>
                  <a:srgbClr val="FF0000"/>
                </a:solidFill>
              </a:rPr>
              <a:t>Third Class</a:t>
            </a:r>
          </a:p>
          <a:p>
            <a:r>
              <a:rPr lang="en-US" sz="3200" dirty="0" smtClean="0">
                <a:solidFill>
                  <a:srgbClr val="FF0000"/>
                </a:solidFill>
              </a:rPr>
              <a:t>Real Time System Design</a:t>
            </a:r>
          </a:p>
          <a:p>
            <a:endParaRPr lang="ar-IQ" sz="3200" dirty="0">
              <a:solidFill>
                <a:srgbClr val="FF0000"/>
              </a:solidFill>
            </a:endParaRPr>
          </a:p>
        </p:txBody>
      </p:sp>
      <p:sp>
        <p:nvSpPr>
          <p:cNvPr id="7" name="TextBox 6"/>
          <p:cNvSpPr txBox="1"/>
          <p:nvPr/>
        </p:nvSpPr>
        <p:spPr>
          <a:xfrm>
            <a:off x="2347519" y="2984421"/>
            <a:ext cx="4786502" cy="769441"/>
          </a:xfrm>
          <a:prstGeom prst="rect">
            <a:avLst/>
          </a:prstGeom>
          <a:noFill/>
        </p:spPr>
        <p:txBody>
          <a:bodyPr wrap="none" rtlCol="1">
            <a:spAutoFit/>
          </a:bodyPr>
          <a:lstStyle/>
          <a:p>
            <a:r>
              <a:rPr lang="en-US" sz="4400" b="1" dirty="0" smtClean="0">
                <a:solidFill>
                  <a:srgbClr val="FF0000"/>
                </a:solidFill>
              </a:rPr>
              <a:t> </a:t>
            </a:r>
            <a:r>
              <a:rPr lang="en-US" sz="4400" b="1" dirty="0">
                <a:solidFill>
                  <a:srgbClr val="FF0000"/>
                </a:solidFill>
              </a:rPr>
              <a:t>Output Interfacing</a:t>
            </a:r>
            <a:endParaRPr lang="ar-IQ" sz="4400" dirty="0"/>
          </a:p>
        </p:txBody>
      </p:sp>
    </p:spTree>
    <p:extLst>
      <p:ext uri="{BB962C8B-B14F-4D97-AF65-F5344CB8AC3E}">
        <p14:creationId xmlns:p14="http://schemas.microsoft.com/office/powerpoint/2010/main" val="974770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arn(inVertical)">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nodePh="1">
                                  <p:stCondLst>
                                    <p:cond delay="0"/>
                                  </p:stCondLst>
                                  <p:endCondLst>
                                    <p:cond evt="begin" delay="0">
                                      <p:tn val="25"/>
                                    </p:cond>
                                  </p:endCondLst>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8229600" cy="1143000"/>
          </a:xfrm>
        </p:spPr>
        <p:txBody>
          <a:bodyPr>
            <a:normAutofit fontScale="90000"/>
          </a:bodyPr>
          <a:lstStyle/>
          <a:p>
            <a:r>
              <a:rPr lang="en-US" b="1" dirty="0" smtClean="0">
                <a:solidFill>
                  <a:schemeClr val="bg2">
                    <a:lumMod val="50000"/>
                  </a:schemeClr>
                </a:solidFill>
              </a:rPr>
              <a:t>Function Table</a:t>
            </a:r>
            <a:r>
              <a:rPr lang="en-US" b="1" dirty="0">
                <a:solidFill>
                  <a:schemeClr val="bg2">
                    <a:lumMod val="50000"/>
                  </a:schemeClr>
                </a:solidFill>
              </a:rPr>
              <a:t> of 74LS244</a:t>
            </a:r>
            <a:r>
              <a:rPr lang="en-US" dirty="0">
                <a:solidFill>
                  <a:schemeClr val="bg2">
                    <a:lumMod val="50000"/>
                  </a:schemeClr>
                </a:solidFill>
              </a:rPr>
              <a:t/>
            </a:r>
            <a:br>
              <a:rPr lang="en-US" dirty="0">
                <a:solidFill>
                  <a:schemeClr val="bg2">
                    <a:lumMod val="50000"/>
                  </a:schemeClr>
                </a:solidFill>
              </a:rPr>
            </a:br>
            <a:endParaRPr lang="ar-IQ" dirty="0">
              <a:solidFill>
                <a:schemeClr val="bg2">
                  <a:lumMod val="50000"/>
                </a:schemeClr>
              </a:solidFill>
            </a:endParaRP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772816"/>
            <a:ext cx="5472608" cy="3367435"/>
          </a:xfrm>
          <a:prstGeom prst="rect">
            <a:avLst/>
          </a:prstGeom>
          <a:noFill/>
          <a:ln>
            <a:noFill/>
          </a:ln>
        </p:spPr>
      </p:pic>
    </p:spTree>
    <p:extLst>
      <p:ext uri="{BB962C8B-B14F-4D97-AF65-F5344CB8AC3E}">
        <p14:creationId xmlns:p14="http://schemas.microsoft.com/office/powerpoint/2010/main" val="2690615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2060"/>
                </a:solidFill>
              </a:rPr>
              <a:t>Absolute Maximum Ratings</a:t>
            </a:r>
            <a:endParaRPr lang="ar-IQ" dirty="0">
              <a:solidFill>
                <a:srgbClr val="002060"/>
              </a:solidFill>
            </a:endParaRPr>
          </a:p>
        </p:txBody>
      </p:sp>
      <p:sp>
        <p:nvSpPr>
          <p:cNvPr id="3" name="Flowchart: Punched Tape 2"/>
          <p:cNvSpPr/>
          <p:nvPr/>
        </p:nvSpPr>
        <p:spPr>
          <a:xfrm>
            <a:off x="1187624" y="1844824"/>
            <a:ext cx="7056784" cy="3384376"/>
          </a:xfrm>
          <a:prstGeom prst="flowChartPunchedTap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dirty="0"/>
              <a:t>are those values beyond which the safety of the device cannot be guaranteed. The device should not be operated at these limits. </a:t>
            </a:r>
            <a:endParaRPr lang="ar-IQ" sz="3200" dirty="0"/>
          </a:p>
        </p:txBody>
      </p:sp>
    </p:spTree>
    <p:extLst>
      <p:ext uri="{BB962C8B-B14F-4D97-AF65-F5344CB8AC3E}">
        <p14:creationId xmlns:p14="http://schemas.microsoft.com/office/powerpoint/2010/main" val="20512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fontScale="90000"/>
          </a:bodyPr>
          <a:lstStyle/>
          <a:p>
            <a:r>
              <a:rPr lang="en-US" b="1" dirty="0">
                <a:solidFill>
                  <a:srgbClr val="FF0000"/>
                </a:solidFill>
              </a:rPr>
              <a:t>74LS245 Octal Bus Transceiver</a:t>
            </a:r>
            <a:r>
              <a:rPr lang="en-US" dirty="0">
                <a:solidFill>
                  <a:srgbClr val="FF0000"/>
                </a:solidFill>
              </a:rPr>
              <a:t/>
            </a:r>
            <a:br>
              <a:rPr lang="en-US" dirty="0">
                <a:solidFill>
                  <a:srgbClr val="FF0000"/>
                </a:solidFill>
              </a:rPr>
            </a:br>
            <a:endParaRPr lang="ar-IQ" dirty="0">
              <a:solidFill>
                <a:srgbClr val="FF0000"/>
              </a:solidFill>
            </a:endParaRPr>
          </a:p>
        </p:txBody>
      </p:sp>
      <p:sp>
        <p:nvSpPr>
          <p:cNvPr id="3" name="Flowchart: Alternate Process 2"/>
          <p:cNvSpPr/>
          <p:nvPr/>
        </p:nvSpPr>
        <p:spPr>
          <a:xfrm>
            <a:off x="1331640" y="1556792"/>
            <a:ext cx="6768752" cy="4392488"/>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en-US" sz="2800" dirty="0"/>
              <a:t>These octal bus transceivers are designed for asynchronous two-way communication between data buses. These devices allow data transmission from the A bus to the B bus or from the B bus to the A bus, depending on the logic level at the direction-control (DIR) input. The output-enable (OE) input can disable the device so that the buses are effectively isolated.</a:t>
            </a:r>
            <a:endParaRPr lang="ar-IQ" sz="2800" dirty="0"/>
          </a:p>
        </p:txBody>
      </p:sp>
    </p:spTree>
    <p:extLst>
      <p:ext uri="{BB962C8B-B14F-4D97-AF65-F5344CB8AC3E}">
        <p14:creationId xmlns:p14="http://schemas.microsoft.com/office/powerpoint/2010/main" val="3432007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Features of </a:t>
            </a:r>
            <a:r>
              <a:rPr lang="en-US" b="1" dirty="0">
                <a:solidFill>
                  <a:srgbClr val="7030A0"/>
                </a:solidFill>
              </a:rPr>
              <a:t>74LS245</a:t>
            </a:r>
            <a:endParaRPr lang="ar-IQ" dirty="0">
              <a:solidFill>
                <a:srgbClr val="7030A0"/>
              </a:solidFill>
            </a:endParaRPr>
          </a:p>
        </p:txBody>
      </p:sp>
      <p:sp>
        <p:nvSpPr>
          <p:cNvPr id="3" name="Flowchart: Alternate Process 2"/>
          <p:cNvSpPr/>
          <p:nvPr/>
        </p:nvSpPr>
        <p:spPr>
          <a:xfrm>
            <a:off x="755576" y="1700808"/>
            <a:ext cx="7632848" cy="4752528"/>
          </a:xfrm>
          <a:prstGeom prst="flowChartAlternateProcess">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sz="2400" b="1" dirty="0">
                <a:solidFill>
                  <a:srgbClr val="7030A0"/>
                </a:solidFill>
              </a:rPr>
              <a:t>3-State Outputs Drive Bus Lines.</a:t>
            </a:r>
          </a:p>
          <a:p>
            <a:pPr algn="l"/>
            <a:r>
              <a:rPr lang="en-US" sz="2400" b="1" dirty="0">
                <a:solidFill>
                  <a:srgbClr val="7030A0"/>
                </a:solidFill>
              </a:rPr>
              <a:t> </a:t>
            </a:r>
          </a:p>
          <a:p>
            <a:pPr algn="l"/>
            <a:r>
              <a:rPr lang="en-US" sz="2400" b="1" dirty="0">
                <a:solidFill>
                  <a:srgbClr val="7030A0"/>
                </a:solidFill>
              </a:rPr>
              <a:t>•  PNP Inputs Reduce DC Loading on Bus Lines.</a:t>
            </a:r>
          </a:p>
          <a:p>
            <a:pPr algn="l"/>
            <a:r>
              <a:rPr lang="en-US" sz="2400" b="1" dirty="0">
                <a:solidFill>
                  <a:srgbClr val="7030A0"/>
                </a:solidFill>
              </a:rPr>
              <a:t> </a:t>
            </a:r>
          </a:p>
          <a:p>
            <a:pPr algn="l"/>
            <a:r>
              <a:rPr lang="en-US" sz="2400" b="1" dirty="0">
                <a:solidFill>
                  <a:srgbClr val="7030A0"/>
                </a:solidFill>
              </a:rPr>
              <a:t>•  Improves Noise rejection.</a:t>
            </a:r>
          </a:p>
          <a:p>
            <a:pPr algn="l"/>
            <a:r>
              <a:rPr lang="en-US" sz="2400" b="1" dirty="0">
                <a:solidFill>
                  <a:srgbClr val="7030A0"/>
                </a:solidFill>
              </a:rPr>
              <a:t> </a:t>
            </a:r>
          </a:p>
          <a:p>
            <a:pPr algn="l"/>
            <a:r>
              <a:rPr lang="en-US" sz="2400" b="1" dirty="0">
                <a:solidFill>
                  <a:srgbClr val="7030A0"/>
                </a:solidFill>
              </a:rPr>
              <a:t>•  2-Way Asynchronous Data Bus Communication.</a:t>
            </a:r>
          </a:p>
          <a:p>
            <a:pPr algn="l"/>
            <a:r>
              <a:rPr lang="en-US" sz="2400" b="1" dirty="0">
                <a:solidFill>
                  <a:srgbClr val="7030A0"/>
                </a:solidFill>
              </a:rPr>
              <a:t> </a:t>
            </a:r>
          </a:p>
          <a:p>
            <a:pPr algn="l"/>
            <a:r>
              <a:rPr lang="en-US" sz="2400" b="1" dirty="0">
                <a:solidFill>
                  <a:srgbClr val="7030A0"/>
                </a:solidFill>
              </a:rPr>
              <a:t>•  Typical IOL (sink current) 24 mA.</a:t>
            </a:r>
          </a:p>
          <a:p>
            <a:pPr algn="l"/>
            <a:r>
              <a:rPr lang="en-US" sz="2400" b="1" dirty="0">
                <a:solidFill>
                  <a:srgbClr val="7030A0"/>
                </a:solidFill>
              </a:rPr>
              <a:t> </a:t>
            </a:r>
          </a:p>
          <a:p>
            <a:pPr algn="l"/>
            <a:r>
              <a:rPr lang="en-US" sz="2400" b="1" dirty="0">
                <a:solidFill>
                  <a:srgbClr val="7030A0"/>
                </a:solidFill>
              </a:rPr>
              <a:t>•  Typical IOH (source current) -15 mA.</a:t>
            </a:r>
          </a:p>
          <a:p>
            <a:r>
              <a:rPr lang="en-US" sz="2400" dirty="0"/>
              <a:t> </a:t>
            </a:r>
          </a:p>
        </p:txBody>
      </p:sp>
    </p:spTree>
    <p:extLst>
      <p:ext uri="{BB962C8B-B14F-4D97-AF65-F5344CB8AC3E}">
        <p14:creationId xmlns:p14="http://schemas.microsoft.com/office/powerpoint/2010/main" val="2564549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r>
              <a:rPr lang="ar-IQ" b="1" dirty="0" smtClean="0"/>
              <a:t>  </a:t>
            </a:r>
            <a:r>
              <a:rPr lang="en-US" b="1" dirty="0" smtClean="0">
                <a:solidFill>
                  <a:schemeClr val="accent5">
                    <a:lumMod val="50000"/>
                  </a:schemeClr>
                </a:solidFill>
              </a:rPr>
              <a:t>Logic </a:t>
            </a:r>
            <a:r>
              <a:rPr lang="en-US" b="1" dirty="0">
                <a:solidFill>
                  <a:schemeClr val="accent5">
                    <a:lumMod val="50000"/>
                  </a:schemeClr>
                </a:solidFill>
              </a:rPr>
              <a:t>and Connection Diagrams</a:t>
            </a:r>
            <a:r>
              <a:rPr lang="en-US" dirty="0">
                <a:solidFill>
                  <a:schemeClr val="accent5">
                    <a:lumMod val="50000"/>
                  </a:schemeClr>
                </a:solidFill>
              </a:rPr>
              <a:t/>
            </a:r>
            <a:br>
              <a:rPr lang="en-US" dirty="0">
                <a:solidFill>
                  <a:schemeClr val="accent5">
                    <a:lumMod val="50000"/>
                  </a:schemeClr>
                </a:solidFill>
              </a:rPr>
            </a:br>
            <a:r>
              <a:rPr lang="en-US" b="1" dirty="0">
                <a:solidFill>
                  <a:schemeClr val="accent5">
                    <a:lumMod val="50000"/>
                  </a:schemeClr>
                </a:solidFill>
              </a:rPr>
              <a:t>74LS245</a:t>
            </a:r>
            <a:endParaRPr lang="ar-IQ" dirty="0">
              <a:solidFill>
                <a:schemeClr val="accent5">
                  <a:lumMod val="50000"/>
                </a:schemeClr>
              </a:solidFill>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141835" y="1700808"/>
            <a:ext cx="4895850" cy="4962525"/>
          </a:xfrm>
          <a:prstGeom prst="rect">
            <a:avLst/>
          </a:prstGeom>
          <a:noFill/>
          <a:ln>
            <a:noFill/>
          </a:ln>
        </p:spPr>
      </p:pic>
    </p:spTree>
    <p:extLst>
      <p:ext uri="{BB962C8B-B14F-4D97-AF65-F5344CB8AC3E}">
        <p14:creationId xmlns:p14="http://schemas.microsoft.com/office/powerpoint/2010/main" val="1634218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229600" cy="1143000"/>
          </a:xfrm>
        </p:spPr>
        <p:txBody>
          <a:bodyPr>
            <a:normAutofit fontScale="90000"/>
          </a:bodyPr>
          <a:lstStyle/>
          <a:p>
            <a:r>
              <a:rPr lang="en-US" b="1" dirty="0">
                <a:solidFill>
                  <a:srgbClr val="FF0000"/>
                </a:solidFill>
              </a:rPr>
              <a:t>74LS373 / 74LS374 3-State Octal D-Type Transparent Latches and </a:t>
            </a:r>
            <a:r>
              <a:rPr lang="en-US" b="1" dirty="0" smtClean="0">
                <a:solidFill>
                  <a:srgbClr val="FF0000"/>
                </a:solidFill>
              </a:rPr>
              <a:t>Edge-</a:t>
            </a:r>
            <a:r>
              <a:rPr lang="en-US" dirty="0">
                <a:solidFill>
                  <a:srgbClr val="FF0000"/>
                </a:solidFill>
              </a:rPr>
              <a:t/>
            </a:r>
            <a:br>
              <a:rPr lang="en-US" dirty="0">
                <a:solidFill>
                  <a:srgbClr val="FF0000"/>
                </a:solidFill>
              </a:rPr>
            </a:br>
            <a:r>
              <a:rPr lang="en-US" b="1" dirty="0">
                <a:solidFill>
                  <a:srgbClr val="FF0000"/>
                </a:solidFill>
              </a:rPr>
              <a:t>Triggered Flip-Flops</a:t>
            </a:r>
            <a:endParaRPr lang="ar-IQ" dirty="0">
              <a:solidFill>
                <a:srgbClr val="FF0000"/>
              </a:solidFill>
            </a:endParaRPr>
          </a:p>
        </p:txBody>
      </p:sp>
      <p:sp>
        <p:nvSpPr>
          <p:cNvPr id="3" name="Rectangle 2"/>
          <p:cNvSpPr/>
          <p:nvPr/>
        </p:nvSpPr>
        <p:spPr>
          <a:xfrm>
            <a:off x="1043608" y="2996952"/>
            <a:ext cx="7200800" cy="244827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0"/>
            <a:r>
              <a:rPr lang="en-US" sz="2400" dirty="0">
                <a:solidFill>
                  <a:srgbClr val="FF0000"/>
                </a:solidFill>
              </a:rPr>
              <a:t>The 74LS37X (3, 4) consists of eight registers (latches, flip flop) with 3-state outputs. The eight latches of the 74LS373 are D-type latches meaning that while the enable (G) is high the Q outputs will follow the data (D) inputs. When the enable is taken low the output will be latched at the level of the data that was set up.</a:t>
            </a:r>
            <a:endParaRPr lang="ar-IQ" sz="2400" dirty="0">
              <a:solidFill>
                <a:srgbClr val="FF0000"/>
              </a:solidFill>
            </a:endParaRPr>
          </a:p>
        </p:txBody>
      </p:sp>
    </p:spTree>
    <p:extLst>
      <p:ext uri="{BB962C8B-B14F-4D97-AF65-F5344CB8AC3E}">
        <p14:creationId xmlns:p14="http://schemas.microsoft.com/office/powerpoint/2010/main" val="415266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04664"/>
            <a:ext cx="8229600" cy="1143000"/>
          </a:xfrm>
        </p:spPr>
        <p:txBody>
          <a:bodyPr>
            <a:normAutofit fontScale="90000"/>
          </a:bodyPr>
          <a:lstStyle/>
          <a:p>
            <a:r>
              <a:rPr lang="en-US" b="1" dirty="0">
                <a:solidFill>
                  <a:srgbClr val="7030A0"/>
                </a:solidFill>
              </a:rPr>
              <a:t>74LS373 / 74LS374 3-State Octal D-Type Transparent Latches and Edge-</a:t>
            </a:r>
            <a:r>
              <a:rPr lang="en-US" dirty="0">
                <a:solidFill>
                  <a:srgbClr val="7030A0"/>
                </a:solidFill>
              </a:rPr>
              <a:t/>
            </a:r>
            <a:br>
              <a:rPr lang="en-US" dirty="0">
                <a:solidFill>
                  <a:srgbClr val="7030A0"/>
                </a:solidFill>
              </a:rPr>
            </a:br>
            <a:r>
              <a:rPr lang="en-US" b="1" dirty="0">
                <a:solidFill>
                  <a:srgbClr val="7030A0"/>
                </a:solidFill>
              </a:rPr>
              <a:t>Triggered Flip-Flops</a:t>
            </a:r>
            <a:endParaRPr lang="ar-IQ" dirty="0">
              <a:solidFill>
                <a:srgbClr val="7030A0"/>
              </a:solidFill>
            </a:endParaRP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2366962" y="1916832"/>
            <a:ext cx="4410075" cy="4677544"/>
          </a:xfrm>
          <a:prstGeom prst="rect">
            <a:avLst/>
          </a:prstGeom>
          <a:noFill/>
          <a:ln>
            <a:noFill/>
          </a:ln>
        </p:spPr>
      </p:pic>
    </p:spTree>
    <p:extLst>
      <p:ext uri="{BB962C8B-B14F-4D97-AF65-F5344CB8AC3E}">
        <p14:creationId xmlns:p14="http://schemas.microsoft.com/office/powerpoint/2010/main" val="441555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Output Interfacing</a:t>
            </a:r>
            <a:endParaRPr lang="ar-IQ" dirty="0"/>
          </a:p>
        </p:txBody>
      </p:sp>
      <p:sp>
        <p:nvSpPr>
          <p:cNvPr id="4" name="Bevel 3"/>
          <p:cNvSpPr/>
          <p:nvPr/>
        </p:nvSpPr>
        <p:spPr>
          <a:xfrm>
            <a:off x="467544" y="1340768"/>
            <a:ext cx="8388424" cy="2304256"/>
          </a:xfrm>
          <a:prstGeom prst="bevel">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0"/>
            <a:r>
              <a:rPr lang="en-US" sz="2400" dirty="0">
                <a:solidFill>
                  <a:srgbClr val="FF0000"/>
                </a:solidFill>
              </a:rPr>
              <a:t>This type of interfacing is used to output the data from data bus to the external devices connected to the controlling system. One of the interfacing components is the D-flip</a:t>
            </a:r>
          </a:p>
          <a:p>
            <a:pPr algn="just" rtl="0"/>
            <a:r>
              <a:rPr lang="en-US" sz="2400" dirty="0">
                <a:solidFill>
                  <a:srgbClr val="FF0000"/>
                </a:solidFill>
              </a:rPr>
              <a:t>flop.</a:t>
            </a:r>
            <a:endParaRPr lang="ar-IQ" sz="2400" dirty="0">
              <a:solidFill>
                <a:srgbClr val="FF0000"/>
              </a:solidFill>
            </a:endParaRPr>
          </a:p>
        </p:txBody>
      </p:sp>
      <p:sp>
        <p:nvSpPr>
          <p:cNvPr id="7" name="Rounded Rectangle 6"/>
          <p:cNvSpPr/>
          <p:nvPr/>
        </p:nvSpPr>
        <p:spPr>
          <a:xfrm>
            <a:off x="467544" y="3861048"/>
            <a:ext cx="8260771" cy="288032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0"/>
            <a:r>
              <a:rPr lang="en-US" sz="2000" b="1" u="dbl" dirty="0" smtClean="0"/>
              <a:t>D-flip flop</a:t>
            </a:r>
            <a:r>
              <a:rPr lang="en-US" sz="2000" dirty="0" smtClean="0"/>
              <a:t> </a:t>
            </a:r>
          </a:p>
          <a:p>
            <a:pPr algn="just" rtl="0"/>
            <a:r>
              <a:rPr lang="en-US" sz="2000" dirty="0" smtClean="0"/>
              <a:t>In electronics, a flip-flop is a circuit that has two stable states and can be used to store state information. The circuit can be made to change state by signals applied to one or more control inputs and will have one or two outputs. Flip-flops are a fundamental building block of digital electronics systems used in computers, communications, and many other types of systems</a:t>
            </a:r>
            <a:r>
              <a:rPr lang="en-US" dirty="0" smtClean="0"/>
              <a:t>.</a:t>
            </a:r>
            <a:endParaRPr lang="en-US" dirty="0"/>
          </a:p>
        </p:txBody>
      </p:sp>
    </p:spTree>
    <p:extLst>
      <p:ext uri="{BB962C8B-B14F-4D97-AF65-F5344CB8AC3E}">
        <p14:creationId xmlns:p14="http://schemas.microsoft.com/office/powerpoint/2010/main" val="3590437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193" y="274638"/>
            <a:ext cx="8934994" cy="1143000"/>
          </a:xfrm>
        </p:spPr>
        <p:txBody>
          <a:bodyPr/>
          <a:lstStyle/>
          <a:p>
            <a:r>
              <a:rPr lang="en-US" b="1" dirty="0">
                <a:solidFill>
                  <a:srgbClr val="FF0000"/>
                </a:solidFill>
              </a:rPr>
              <a:t>Output Interfacing</a:t>
            </a:r>
            <a:endParaRPr lang="ar-IQ" dirty="0"/>
          </a:p>
        </p:txBody>
      </p:sp>
      <p:sp>
        <p:nvSpPr>
          <p:cNvPr id="3" name="Flowchart: Punched Tape 2"/>
          <p:cNvSpPr/>
          <p:nvPr/>
        </p:nvSpPr>
        <p:spPr>
          <a:xfrm>
            <a:off x="395536" y="1340768"/>
            <a:ext cx="8208912" cy="4392488"/>
          </a:xfrm>
          <a:prstGeom prst="flowChartPunchedTap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0"/>
            <a:r>
              <a:rPr lang="en-US" sz="2800" dirty="0"/>
              <a:t>Flip-flops and latches are used as data storage elements. A flip-flop stores a single bit (binary digit) of data; one of its two states represents a "one" and the other represents a "zero".   When used some systems, the output and next state depend not only on its current input, but also on its current state (and hence, previous inputs).</a:t>
            </a:r>
          </a:p>
        </p:txBody>
      </p:sp>
    </p:spTree>
    <p:extLst>
      <p:ext uri="{BB962C8B-B14F-4D97-AF65-F5344CB8AC3E}">
        <p14:creationId xmlns:p14="http://schemas.microsoft.com/office/powerpoint/2010/main" val="1270849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Output Interfacing</a:t>
            </a:r>
            <a:endParaRPr lang="ar-IQ" dirty="0"/>
          </a:p>
        </p:txBody>
      </p:sp>
      <p:sp>
        <p:nvSpPr>
          <p:cNvPr id="3" name="Folded Corner 2"/>
          <p:cNvSpPr/>
          <p:nvPr/>
        </p:nvSpPr>
        <p:spPr>
          <a:xfrm>
            <a:off x="1259632" y="1772816"/>
            <a:ext cx="6552728" cy="3960440"/>
          </a:xfrm>
          <a:prstGeom prst="foldedCorner">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0"/>
            <a:r>
              <a:rPr lang="en-US" sz="2400" dirty="0">
                <a:solidFill>
                  <a:srgbClr val="7030A0"/>
                </a:solidFill>
              </a:rPr>
              <a:t>Buffers and latches are used to construct input and output interfacing devices. The latches such as 74LS374 are used to latch and hold data for input data to the controller and output to the external devices. The other job of the latch is to protect the controller in case of any short might happen to the external devices which might destroy the controller circuitry.</a:t>
            </a:r>
            <a:endParaRPr lang="ar-IQ" sz="2400" dirty="0">
              <a:solidFill>
                <a:srgbClr val="7030A0"/>
              </a:solidFill>
            </a:endParaRPr>
          </a:p>
        </p:txBody>
      </p:sp>
    </p:spTree>
    <p:extLst>
      <p:ext uri="{BB962C8B-B14F-4D97-AF65-F5344CB8AC3E}">
        <p14:creationId xmlns:p14="http://schemas.microsoft.com/office/powerpoint/2010/main" val="3473290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19256" cy="1714202"/>
          </a:xfrm>
        </p:spPr>
        <p:txBody>
          <a:bodyPr>
            <a:noAutofit/>
          </a:bodyPr>
          <a:lstStyle/>
          <a:p>
            <a:r>
              <a:rPr lang="en-US" sz="5400" b="1" dirty="0">
                <a:solidFill>
                  <a:srgbClr val="7030A0"/>
                </a:solidFill>
              </a:rPr>
              <a:t>I/O </a:t>
            </a:r>
            <a:r>
              <a:rPr lang="en-US" sz="5400" b="1" dirty="0" smtClean="0">
                <a:solidFill>
                  <a:srgbClr val="7030A0"/>
                </a:solidFill>
              </a:rPr>
              <a:t>Interfacing</a:t>
            </a:r>
            <a:r>
              <a:rPr lang="en-US" sz="4000" dirty="0">
                <a:solidFill>
                  <a:srgbClr val="7030A0"/>
                </a:solidFill>
              </a:rPr>
              <a:t/>
            </a:r>
            <a:br>
              <a:rPr lang="en-US" sz="4000" dirty="0">
                <a:solidFill>
                  <a:srgbClr val="7030A0"/>
                </a:solidFill>
              </a:rPr>
            </a:br>
            <a:endParaRPr lang="ar-IQ" sz="4000" dirty="0">
              <a:solidFill>
                <a:srgbClr val="7030A0"/>
              </a:solidFill>
            </a:endParaRPr>
          </a:p>
        </p:txBody>
      </p:sp>
      <p:sp>
        <p:nvSpPr>
          <p:cNvPr id="3" name="Folded Corner 2"/>
          <p:cNvSpPr/>
          <p:nvPr/>
        </p:nvSpPr>
        <p:spPr>
          <a:xfrm>
            <a:off x="1285709" y="1700808"/>
            <a:ext cx="6768752" cy="4392488"/>
          </a:xfrm>
          <a:prstGeom prst="foldedCorner">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0"/>
            <a:r>
              <a:rPr lang="en-US" sz="2800" dirty="0">
                <a:solidFill>
                  <a:srgbClr val="7030A0"/>
                </a:solidFill>
              </a:rPr>
              <a:t>Tri-state Buffers are available in integrated circuits form as octal buffer/drivers in both unidirectional and bi-directional forms, with the more common being the </a:t>
            </a:r>
            <a:r>
              <a:rPr lang="en-US" sz="2800" dirty="0" smtClean="0">
                <a:solidFill>
                  <a:srgbClr val="7030A0"/>
                </a:solidFill>
              </a:rPr>
              <a:t>TTL 74240</a:t>
            </a:r>
            <a:r>
              <a:rPr lang="en-US" sz="2800" dirty="0">
                <a:solidFill>
                  <a:srgbClr val="7030A0"/>
                </a:solidFill>
              </a:rPr>
              <a:t>, the TTL 74244 and the TTL 74245.</a:t>
            </a:r>
          </a:p>
        </p:txBody>
      </p:sp>
    </p:spTree>
    <p:extLst>
      <p:ext uri="{BB962C8B-B14F-4D97-AF65-F5344CB8AC3E}">
        <p14:creationId xmlns:p14="http://schemas.microsoft.com/office/powerpoint/2010/main" val="4086116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2218258"/>
          </a:xfrm>
        </p:spPr>
        <p:txBody>
          <a:bodyPr>
            <a:normAutofit fontScale="90000"/>
          </a:bodyPr>
          <a:lstStyle/>
          <a:p>
            <a:r>
              <a:rPr lang="en-US" dirty="0">
                <a:solidFill>
                  <a:schemeClr val="tx2"/>
                </a:solidFill>
              </a:rPr>
              <a:t>The most commonly available Digital Buffer and Tri-state Buffer IC’s include:</a:t>
            </a:r>
            <a:br>
              <a:rPr lang="en-US" dirty="0">
                <a:solidFill>
                  <a:schemeClr val="tx2"/>
                </a:solidFill>
              </a:rPr>
            </a:br>
            <a:endParaRPr lang="ar-IQ" dirty="0">
              <a:solidFill>
                <a:schemeClr val="tx2"/>
              </a:solidFill>
            </a:endParaRPr>
          </a:p>
        </p:txBody>
      </p:sp>
      <p:sp>
        <p:nvSpPr>
          <p:cNvPr id="3" name="Folded Corner 2"/>
          <p:cNvSpPr/>
          <p:nvPr/>
        </p:nvSpPr>
        <p:spPr>
          <a:xfrm>
            <a:off x="1124496" y="2276872"/>
            <a:ext cx="6696744" cy="3096344"/>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ctr" rtl="0">
              <a:buFont typeface="Arial" pitchFamily="34" charset="0"/>
              <a:buChar char="•"/>
            </a:pPr>
            <a:r>
              <a:rPr lang="en-US" sz="3200" dirty="0"/>
              <a:t>74LS07 Hex Non-inverting Buffer</a:t>
            </a:r>
            <a:r>
              <a:rPr lang="en-US" sz="3200" dirty="0" smtClean="0"/>
              <a:t>.</a:t>
            </a:r>
            <a:r>
              <a:rPr lang="en-US" sz="3200" dirty="0"/>
              <a:t> </a:t>
            </a:r>
          </a:p>
          <a:p>
            <a:pPr algn="ctr" rtl="0"/>
            <a:r>
              <a:rPr lang="en-US" sz="3200" dirty="0"/>
              <a:t>•  74LS17 Hex Buffer/Driver</a:t>
            </a:r>
            <a:r>
              <a:rPr lang="en-US" sz="3200" dirty="0" smtClean="0"/>
              <a:t>.</a:t>
            </a:r>
            <a:r>
              <a:rPr lang="en-US" sz="3200" dirty="0"/>
              <a:t> </a:t>
            </a:r>
          </a:p>
          <a:p>
            <a:pPr algn="ctr" rtl="0"/>
            <a:r>
              <a:rPr lang="en-US" sz="3200" dirty="0"/>
              <a:t>•  74LS244 Octal Buffer/Line Driver</a:t>
            </a:r>
            <a:r>
              <a:rPr lang="en-US" sz="3200" dirty="0" smtClean="0"/>
              <a:t>.</a:t>
            </a:r>
            <a:r>
              <a:rPr lang="en-US" sz="3200" dirty="0"/>
              <a:t> </a:t>
            </a:r>
          </a:p>
          <a:p>
            <a:pPr algn="ctr" rtl="0"/>
            <a:r>
              <a:rPr lang="en-US" sz="3200" dirty="0"/>
              <a:t>•  74LS245 Octal Bi-directional Buffer.</a:t>
            </a:r>
          </a:p>
          <a:p>
            <a:pPr algn="ctr"/>
            <a:r>
              <a:rPr lang="en-US" dirty="0"/>
              <a:t> </a:t>
            </a:r>
          </a:p>
        </p:txBody>
      </p:sp>
    </p:spTree>
    <p:extLst>
      <p:ext uri="{BB962C8B-B14F-4D97-AF65-F5344CB8AC3E}">
        <p14:creationId xmlns:p14="http://schemas.microsoft.com/office/powerpoint/2010/main" val="1352777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74LS244 Octal 3-State Buffer/Line Driver/Line Receiver</a:t>
            </a:r>
            <a:endParaRPr lang="ar-IQ" dirty="0">
              <a:solidFill>
                <a:srgbClr val="FF0000"/>
              </a:solidFill>
            </a:endParaRPr>
          </a:p>
        </p:txBody>
      </p:sp>
      <p:sp>
        <p:nvSpPr>
          <p:cNvPr id="3" name="Folded Corner 2"/>
          <p:cNvSpPr/>
          <p:nvPr/>
        </p:nvSpPr>
        <p:spPr>
          <a:xfrm>
            <a:off x="899592" y="1772816"/>
            <a:ext cx="7128792" cy="4176464"/>
          </a:xfrm>
          <a:prstGeom prst="foldedCorner">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0"/>
            <a:r>
              <a:rPr lang="en-US" sz="2400" dirty="0"/>
              <a:t>The 74LS244 buffer/line driver is designed to improve the performance of 3- State buffers/ drivers plus to provide improved noise rejection.</a:t>
            </a:r>
          </a:p>
          <a:p>
            <a:pPr algn="just" rtl="0"/>
            <a:r>
              <a:rPr lang="en-US" sz="2400" dirty="0"/>
              <a:t> </a:t>
            </a:r>
          </a:p>
          <a:p>
            <a:pPr algn="just" rtl="0"/>
            <a:r>
              <a:rPr lang="en-US" sz="2400" dirty="0"/>
              <a:t>In electronics, a driver is an electrical circuit or other electronic component used to control another circuit or component, such as a high-power transistor, liquid crystal display (LCD), and numerous others.</a:t>
            </a:r>
            <a:endParaRPr lang="ar-IQ" sz="2400" dirty="0"/>
          </a:p>
        </p:txBody>
      </p:sp>
    </p:spTree>
    <p:extLst>
      <p:ext uri="{BB962C8B-B14F-4D97-AF65-F5344CB8AC3E}">
        <p14:creationId xmlns:p14="http://schemas.microsoft.com/office/powerpoint/2010/main" val="437332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fontScale="90000"/>
          </a:bodyPr>
          <a:lstStyle/>
          <a:p>
            <a:r>
              <a:rPr lang="en-US" b="1" dirty="0" smtClean="0">
                <a:solidFill>
                  <a:schemeClr val="accent6">
                    <a:lumMod val="75000"/>
                  </a:schemeClr>
                </a:solidFill>
              </a:rPr>
              <a:t>Features of </a:t>
            </a:r>
            <a:r>
              <a:rPr lang="en-US" b="1" dirty="0">
                <a:solidFill>
                  <a:schemeClr val="accent6">
                    <a:lumMod val="75000"/>
                  </a:schemeClr>
                </a:solidFill>
              </a:rPr>
              <a:t>74LS244</a:t>
            </a:r>
            <a:r>
              <a:rPr lang="en-US" dirty="0"/>
              <a:t/>
            </a:r>
            <a:br>
              <a:rPr lang="en-US" dirty="0"/>
            </a:br>
            <a:endParaRPr lang="ar-IQ" dirty="0"/>
          </a:p>
        </p:txBody>
      </p:sp>
      <p:sp>
        <p:nvSpPr>
          <p:cNvPr id="3" name="Round Single Corner Rectangle 2"/>
          <p:cNvSpPr/>
          <p:nvPr/>
        </p:nvSpPr>
        <p:spPr>
          <a:xfrm>
            <a:off x="1259632" y="1700808"/>
            <a:ext cx="6624736" cy="4392488"/>
          </a:xfrm>
          <a:prstGeom prst="round1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itchFamily="34" charset="0"/>
              <a:buChar char="•"/>
            </a:pPr>
            <a:r>
              <a:rPr lang="en-US" sz="2400" dirty="0">
                <a:solidFill>
                  <a:schemeClr val="tx1"/>
                </a:solidFill>
              </a:rPr>
              <a:t>3-State outputs drive bus lines.</a:t>
            </a:r>
          </a:p>
          <a:p>
            <a:pPr algn="l"/>
            <a:r>
              <a:rPr lang="en-US" sz="2400" dirty="0">
                <a:solidFill>
                  <a:schemeClr val="tx1"/>
                </a:solidFill>
              </a:rPr>
              <a:t> </a:t>
            </a:r>
          </a:p>
          <a:p>
            <a:pPr algn="l"/>
            <a:r>
              <a:rPr lang="en-US" sz="2400" dirty="0">
                <a:solidFill>
                  <a:schemeClr val="tx1"/>
                </a:solidFill>
              </a:rPr>
              <a:t>•  PNP inputs reduce DC loading on bus lines.</a:t>
            </a:r>
          </a:p>
          <a:p>
            <a:pPr algn="l"/>
            <a:r>
              <a:rPr lang="en-US" sz="2400" dirty="0">
                <a:solidFill>
                  <a:schemeClr val="tx1"/>
                </a:solidFill>
              </a:rPr>
              <a:t> </a:t>
            </a:r>
          </a:p>
          <a:p>
            <a:pPr algn="l"/>
            <a:r>
              <a:rPr lang="en-US" sz="2400" dirty="0">
                <a:solidFill>
                  <a:schemeClr val="tx1"/>
                </a:solidFill>
              </a:rPr>
              <a:t>•  Improves noise rejection.</a:t>
            </a:r>
          </a:p>
          <a:p>
            <a:pPr algn="l"/>
            <a:r>
              <a:rPr lang="en-US" sz="2400" dirty="0">
                <a:solidFill>
                  <a:schemeClr val="tx1"/>
                </a:solidFill>
              </a:rPr>
              <a:t> </a:t>
            </a:r>
          </a:p>
          <a:p>
            <a:pPr algn="l"/>
            <a:r>
              <a:rPr lang="en-US" sz="2400" dirty="0">
                <a:solidFill>
                  <a:schemeClr val="tx1"/>
                </a:solidFill>
              </a:rPr>
              <a:t>•  Typical IOL (sink current) 24 mA.</a:t>
            </a:r>
          </a:p>
          <a:p>
            <a:pPr algn="l"/>
            <a:r>
              <a:rPr lang="en-US" sz="2400" dirty="0">
                <a:solidFill>
                  <a:schemeClr val="tx1"/>
                </a:solidFill>
              </a:rPr>
              <a:t> </a:t>
            </a:r>
          </a:p>
          <a:p>
            <a:pPr algn="l"/>
            <a:r>
              <a:rPr lang="en-US" sz="2400" dirty="0">
                <a:solidFill>
                  <a:schemeClr val="tx1"/>
                </a:solidFill>
              </a:rPr>
              <a:t>•  Typical IOH (source current) -15 mA.</a:t>
            </a:r>
          </a:p>
          <a:p>
            <a:pPr algn="l"/>
            <a:r>
              <a:rPr lang="en-US" sz="2400" dirty="0">
                <a:solidFill>
                  <a:schemeClr val="tx1"/>
                </a:solidFill>
              </a:rPr>
              <a:t> </a:t>
            </a:r>
          </a:p>
          <a:p>
            <a:pPr algn="l"/>
            <a:r>
              <a:rPr lang="en-US" sz="2400" dirty="0">
                <a:solidFill>
                  <a:schemeClr val="tx1"/>
                </a:solidFill>
              </a:rPr>
              <a:t>•  Typical enable/disable time 18 ns.</a:t>
            </a:r>
          </a:p>
        </p:txBody>
      </p:sp>
    </p:spTree>
    <p:extLst>
      <p:ext uri="{BB962C8B-B14F-4D97-AF65-F5344CB8AC3E}">
        <p14:creationId xmlns:p14="http://schemas.microsoft.com/office/powerpoint/2010/main" val="283211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211" y="548680"/>
            <a:ext cx="8229600" cy="1143000"/>
          </a:xfrm>
        </p:spPr>
        <p:txBody>
          <a:bodyPr>
            <a:normAutofit fontScale="90000"/>
          </a:bodyPr>
          <a:lstStyle/>
          <a:p>
            <a:r>
              <a:rPr lang="en-US" b="1" dirty="0">
                <a:solidFill>
                  <a:schemeClr val="bg2">
                    <a:lumMod val="50000"/>
                  </a:schemeClr>
                </a:solidFill>
              </a:rPr>
              <a:t>Connection </a:t>
            </a:r>
            <a:r>
              <a:rPr lang="en-US" b="1" dirty="0" smtClean="0">
                <a:solidFill>
                  <a:schemeClr val="bg2">
                    <a:lumMod val="50000"/>
                  </a:schemeClr>
                </a:solidFill>
              </a:rPr>
              <a:t>Diagram</a:t>
            </a:r>
            <a:r>
              <a:rPr lang="en-US" b="1" dirty="0">
                <a:solidFill>
                  <a:schemeClr val="bg2">
                    <a:lumMod val="50000"/>
                  </a:schemeClr>
                </a:solidFill>
              </a:rPr>
              <a:t> of 74LS244</a:t>
            </a:r>
            <a:r>
              <a:rPr lang="en-US" dirty="0"/>
              <a:t/>
            </a:r>
            <a:br>
              <a:rPr lang="en-US" dirty="0"/>
            </a:br>
            <a:endParaRPr lang="ar-IQ"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943100"/>
            <a:ext cx="6120679" cy="3430116"/>
          </a:xfrm>
          <a:prstGeom prst="rect">
            <a:avLst/>
          </a:prstGeom>
          <a:noFill/>
          <a:ln>
            <a:noFill/>
          </a:ln>
        </p:spPr>
      </p:pic>
    </p:spTree>
    <p:extLst>
      <p:ext uri="{BB962C8B-B14F-4D97-AF65-F5344CB8AC3E}">
        <p14:creationId xmlns:p14="http://schemas.microsoft.com/office/powerpoint/2010/main" val="323214197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504</Words>
  <Application>Microsoft Office PowerPoint</Application>
  <PresentationFormat>On-screen Show (4:3)</PresentationFormat>
  <Paragraphs>60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سمة Office</vt:lpstr>
      <vt:lpstr>PowerPoint Presentation</vt:lpstr>
      <vt:lpstr>Output Interfacing</vt:lpstr>
      <vt:lpstr>Output Interfacing</vt:lpstr>
      <vt:lpstr>Output Interfacing</vt:lpstr>
      <vt:lpstr>I/O Interfacing </vt:lpstr>
      <vt:lpstr>The most commonly available Digital Buffer and Tri-state Buffer IC’s include: </vt:lpstr>
      <vt:lpstr>74LS244 Octal 3-State Buffer/Line Driver/Line Receiver</vt:lpstr>
      <vt:lpstr>Features of 74LS244 </vt:lpstr>
      <vt:lpstr>Connection Diagram of 74LS244 </vt:lpstr>
      <vt:lpstr>Function Table of 74LS244 </vt:lpstr>
      <vt:lpstr>Absolute Maximum Ratings</vt:lpstr>
      <vt:lpstr>74LS245 Octal Bus Transceiver </vt:lpstr>
      <vt:lpstr>Features of 74LS245</vt:lpstr>
      <vt:lpstr>  Logic and Connection Diagrams 74LS245</vt:lpstr>
      <vt:lpstr>74LS373 / 74LS374 3-State Octal D-Type Transparent Latches and Edge- Triggered Flip-Flops</vt:lpstr>
      <vt:lpstr>74LS373 / 74LS374 3-State Octal D-Type Transparent Latches and Edge- Triggered Flip-Flops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Output Interfacing</dc:title>
  <dc:creator>Computer Tech. Dep.</dc:creator>
  <cp:lastModifiedBy>DR.Ahmed Saker 2o1O</cp:lastModifiedBy>
  <cp:revision>10</cp:revision>
  <dcterms:created xsi:type="dcterms:W3CDTF">2019-04-08T06:21:13Z</dcterms:created>
  <dcterms:modified xsi:type="dcterms:W3CDTF">2019-04-15T18:55:35Z</dcterms:modified>
</cp:coreProperties>
</file>