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3" r:id="rId2"/>
    <p:sldId id="264" r:id="rId3"/>
    <p:sldId id="257" r:id="rId4"/>
    <p:sldId id="258" r:id="rId5"/>
    <p:sldId id="259" r:id="rId6"/>
    <p:sldId id="260" r:id="rId7"/>
    <p:sldId id="261" r:id="rId8"/>
    <p:sldId id="262"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10/08/1440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10/08/1440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10/08/1440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10/08/1440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211323" y="381000"/>
            <a:ext cx="2907277" cy="1365156"/>
          </a:xfrm>
          <a:prstGeom prst="rect">
            <a:avLst/>
          </a:prstGeom>
        </p:spPr>
      </p:pic>
      <p:sp>
        <p:nvSpPr>
          <p:cNvPr id="3" name="Rectangle 2"/>
          <p:cNvSpPr/>
          <p:nvPr/>
        </p:nvSpPr>
        <p:spPr>
          <a:xfrm>
            <a:off x="1524000" y="5475123"/>
            <a:ext cx="2676438" cy="369332"/>
          </a:xfrm>
          <a:prstGeom prst="rect">
            <a:avLst/>
          </a:prstGeom>
        </p:spPr>
        <p:txBody>
          <a:bodyPr wrap="none">
            <a:spAutoFit/>
          </a:bodyPr>
          <a:lstStyle/>
          <a:p>
            <a:pPr lvl="0"/>
            <a:r>
              <a:rPr lang="en-US" b="1" dirty="0">
                <a:solidFill>
                  <a:srgbClr val="614B7C"/>
                </a:solidFill>
              </a:rPr>
              <a:t>Asst. </a:t>
            </a:r>
            <a:r>
              <a:rPr lang="en-US" b="1" dirty="0" err="1">
                <a:solidFill>
                  <a:srgbClr val="614B7C"/>
                </a:solidFill>
              </a:rPr>
              <a:t>Lec</a:t>
            </a:r>
            <a:r>
              <a:rPr lang="en-US" b="1" dirty="0">
                <a:solidFill>
                  <a:srgbClr val="614B7C"/>
                </a:solidFill>
              </a:rPr>
              <a:t>. </a:t>
            </a:r>
            <a:r>
              <a:rPr lang="en-US" b="1" dirty="0" err="1">
                <a:solidFill>
                  <a:srgbClr val="614B7C"/>
                </a:solidFill>
              </a:rPr>
              <a:t>Lubna</a:t>
            </a:r>
            <a:r>
              <a:rPr lang="en-US" b="1" dirty="0">
                <a:solidFill>
                  <a:srgbClr val="614B7C"/>
                </a:solidFill>
              </a:rPr>
              <a:t> A. </a:t>
            </a:r>
            <a:r>
              <a:rPr lang="en-US" b="1" dirty="0" err="1">
                <a:solidFill>
                  <a:srgbClr val="614B7C"/>
                </a:solidFill>
              </a:rPr>
              <a:t>Alnabi</a:t>
            </a:r>
            <a:r>
              <a:rPr lang="en-US" b="1" dirty="0">
                <a:solidFill>
                  <a:srgbClr val="614B7C"/>
                </a:solidFill>
              </a:rPr>
              <a:t>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2440" y="5106641"/>
            <a:ext cx="1020342" cy="1020342"/>
          </a:xfrm>
          <a:prstGeom prst="rect">
            <a:avLst/>
          </a:prstGeom>
        </p:spPr>
      </p:pic>
      <p:sp>
        <p:nvSpPr>
          <p:cNvPr id="5" name="Rectangle 4"/>
          <p:cNvSpPr/>
          <p:nvPr/>
        </p:nvSpPr>
        <p:spPr>
          <a:xfrm>
            <a:off x="1337296" y="3048000"/>
            <a:ext cx="184731" cy="923330"/>
          </a:xfrm>
          <a:prstGeom prst="rect">
            <a:avLst/>
          </a:prstGeom>
        </p:spPr>
        <p:txBody>
          <a:bodyPr wrap="none">
            <a:spAutoFit/>
          </a:bodyPr>
          <a:lstStyle/>
          <a:p>
            <a:endParaRPr lang="ar-IQ"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TextBox 5"/>
          <p:cNvSpPr txBox="1"/>
          <p:nvPr/>
        </p:nvSpPr>
        <p:spPr>
          <a:xfrm>
            <a:off x="302440" y="687202"/>
            <a:ext cx="4438330" cy="1569660"/>
          </a:xfrm>
          <a:prstGeom prst="rect">
            <a:avLst/>
          </a:prstGeom>
          <a:noFill/>
        </p:spPr>
        <p:txBody>
          <a:bodyPr wrap="square" rtlCol="1">
            <a:spAutoFit/>
          </a:bodyPr>
          <a:lstStyle/>
          <a:p>
            <a:pPr algn="l"/>
            <a:r>
              <a:rPr lang="en-US" sz="3200" dirty="0" smtClean="0">
                <a:solidFill>
                  <a:srgbClr val="FF0000"/>
                </a:solidFill>
              </a:rPr>
              <a:t>Third </a:t>
            </a:r>
            <a:r>
              <a:rPr lang="en-US" sz="3200" dirty="0" smtClean="0">
                <a:solidFill>
                  <a:srgbClr val="FF0000"/>
                </a:solidFill>
              </a:rPr>
              <a:t>Class</a:t>
            </a:r>
          </a:p>
          <a:p>
            <a:r>
              <a:rPr lang="en-US" sz="3200" dirty="0" smtClean="0">
                <a:solidFill>
                  <a:srgbClr val="FF0000"/>
                </a:solidFill>
              </a:rPr>
              <a:t>Real Time System Design</a:t>
            </a:r>
            <a:endParaRPr lang="en-US" sz="3200" dirty="0" smtClean="0">
              <a:solidFill>
                <a:srgbClr val="FF0000"/>
              </a:solidFill>
            </a:endParaRPr>
          </a:p>
          <a:p>
            <a:endParaRPr lang="ar-IQ" sz="3200" dirty="0">
              <a:solidFill>
                <a:srgbClr val="FF0000"/>
              </a:solidFill>
            </a:endParaRPr>
          </a:p>
        </p:txBody>
      </p:sp>
      <p:sp>
        <p:nvSpPr>
          <p:cNvPr id="7" name="TextBox 6"/>
          <p:cNvSpPr txBox="1"/>
          <p:nvPr/>
        </p:nvSpPr>
        <p:spPr>
          <a:xfrm>
            <a:off x="1115616" y="3034145"/>
            <a:ext cx="6904069" cy="769441"/>
          </a:xfrm>
          <a:prstGeom prst="rect">
            <a:avLst/>
          </a:prstGeom>
          <a:noFill/>
        </p:spPr>
        <p:txBody>
          <a:bodyPr wrap="none" rtlCol="1">
            <a:spAutoFit/>
          </a:bodyPr>
          <a:lstStyle/>
          <a:p>
            <a:r>
              <a:rPr lang="en-US" sz="4400" b="1" dirty="0">
                <a:solidFill>
                  <a:srgbClr val="FF0000"/>
                </a:solidFill>
              </a:rPr>
              <a:t>Input and Output Interfacing</a:t>
            </a:r>
            <a:endParaRPr lang="ar-IQ" sz="4400" dirty="0"/>
          </a:p>
        </p:txBody>
      </p:sp>
    </p:spTree>
    <p:extLst>
      <p:ext uri="{BB962C8B-B14F-4D97-AF65-F5344CB8AC3E}">
        <p14:creationId xmlns:p14="http://schemas.microsoft.com/office/powerpoint/2010/main" val="2786564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arn(inVertical)">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nodePh="1">
                                  <p:stCondLst>
                                    <p:cond delay="0"/>
                                  </p:stCondLst>
                                  <p:endCondLst>
                                    <p:cond evt="begin" delay="0">
                                      <p:tn val="25"/>
                                    </p:cond>
                                  </p:endCondLst>
                                  <p:childTnLst>
                                    <p:set>
                                      <p:cBhvr>
                                        <p:cTn id="26" dur="1" fill="hold">
                                          <p:stCondLst>
                                            <p:cond delay="0"/>
                                          </p:stCondLst>
                                        </p:cTn>
                                        <p:tgtEl>
                                          <p:spTgt spid="5"/>
                                        </p:tgtEl>
                                        <p:attrNameLst>
                                          <p:attrName>style.visibility</p:attrName>
                                        </p:attrNameLst>
                                      </p:cBhvr>
                                      <p:to>
                                        <p:strVal val="visible"/>
                                      </p:to>
                                    </p:set>
                                    <p:animEffect transition="in" filter="barn(inVertical)">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Input and Output Interfacing</a:t>
            </a:r>
            <a:endParaRPr lang="ar-IQ" dirty="0">
              <a:solidFill>
                <a:srgbClr val="FF0000"/>
              </a:solidFill>
            </a:endParaRPr>
          </a:p>
        </p:txBody>
      </p:sp>
      <p:sp>
        <p:nvSpPr>
          <p:cNvPr id="5" name="TextBox 4"/>
          <p:cNvSpPr txBox="1"/>
          <p:nvPr/>
        </p:nvSpPr>
        <p:spPr>
          <a:xfrm>
            <a:off x="683568" y="1562320"/>
            <a:ext cx="7704856" cy="3662541"/>
          </a:xfrm>
          <a:prstGeom prst="rect">
            <a:avLst/>
          </a:prstGeom>
          <a:solidFill>
            <a:schemeClr val="accent2">
              <a:lumMod val="40000"/>
              <a:lumOff val="60000"/>
            </a:schemeClr>
          </a:solidFill>
        </p:spPr>
        <p:txBody>
          <a:bodyPr wrap="square" rtlCol="1">
            <a:spAutoFit/>
          </a:bodyPr>
          <a:lstStyle/>
          <a:p>
            <a:pPr algn="just" rtl="0"/>
            <a:r>
              <a:rPr lang="en-US" sz="2400" b="1" dirty="0" smtClean="0"/>
              <a:t> </a:t>
            </a:r>
            <a:r>
              <a:rPr lang="en-US" sz="4000" b="1" u="heavy" dirty="0"/>
              <a:t>Input interface:-</a:t>
            </a:r>
            <a:endParaRPr lang="en-US" sz="4000" dirty="0"/>
          </a:p>
          <a:p>
            <a:pPr algn="just" rtl="0"/>
            <a:r>
              <a:rPr lang="en-US" sz="2400" dirty="0"/>
              <a:t> </a:t>
            </a:r>
          </a:p>
          <a:p>
            <a:pPr algn="just" rtl="0"/>
            <a:endParaRPr lang="en-US" sz="2400" dirty="0"/>
          </a:p>
          <a:p>
            <a:pPr algn="just" rtl="0"/>
            <a:r>
              <a:rPr lang="en-US" sz="2400" dirty="0"/>
              <a:t>The sources of binary information (0, 1) are usually the output of logic gates. It could also be provided by some other circuits such as switches. One of the input interface devices is the three states gate which is usually used to input data from devices to</a:t>
            </a:r>
          </a:p>
          <a:p>
            <a:pPr algn="just" rtl="0"/>
            <a:r>
              <a:rPr lang="en-US" sz="2400" dirty="0"/>
              <a:t>controlling system</a:t>
            </a:r>
            <a:r>
              <a:rPr lang="en-US" dirty="0" smtClean="0"/>
              <a:t>.</a:t>
            </a:r>
            <a:endParaRPr lang="en-US" dirty="0"/>
          </a:p>
        </p:txBody>
      </p:sp>
    </p:spTree>
    <p:extLst>
      <p:ext uri="{BB962C8B-B14F-4D97-AF65-F5344CB8AC3E}">
        <p14:creationId xmlns:p14="http://schemas.microsoft.com/office/powerpoint/2010/main" val="154356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dbl" dirty="0">
                <a:solidFill>
                  <a:srgbClr val="FF0000"/>
                </a:solidFill>
              </a:rPr>
              <a:t>Tri-state buffer</a:t>
            </a:r>
            <a:r>
              <a:rPr lang="en-US" dirty="0">
                <a:solidFill>
                  <a:srgbClr val="FF0000"/>
                </a:solidFill>
              </a:rPr>
              <a:t/>
            </a:r>
            <a:br>
              <a:rPr lang="en-US" dirty="0">
                <a:solidFill>
                  <a:srgbClr val="FF0000"/>
                </a:solidFill>
              </a:rPr>
            </a:br>
            <a:endParaRPr lang="ar-IQ" dirty="0">
              <a:solidFill>
                <a:srgbClr val="FF0000"/>
              </a:solidFill>
            </a:endParaRPr>
          </a:p>
        </p:txBody>
      </p:sp>
      <p:sp>
        <p:nvSpPr>
          <p:cNvPr id="4" name="Rounded Rectangle 3"/>
          <p:cNvSpPr/>
          <p:nvPr/>
        </p:nvSpPr>
        <p:spPr>
          <a:xfrm>
            <a:off x="683568" y="980728"/>
            <a:ext cx="7801814" cy="230425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rtl="0"/>
            <a:r>
              <a:rPr lang="en-US" sz="2400" dirty="0">
                <a:solidFill>
                  <a:schemeClr val="tx2">
                    <a:lumMod val="50000"/>
                  </a:schemeClr>
                </a:solidFill>
              </a:rPr>
              <a:t>logic gates process 0's and 1's. 0's and 1's are really electric current at certain voltages. If there isn't enough current, it's hard to measure the voltage.</a:t>
            </a:r>
          </a:p>
          <a:p>
            <a:pPr algn="just"/>
            <a:r>
              <a:rPr lang="en-US" sz="2400" dirty="0">
                <a:solidFill>
                  <a:schemeClr val="tx2">
                    <a:lumMod val="50000"/>
                  </a:schemeClr>
                </a:solidFill>
              </a:rPr>
              <a:t> </a:t>
            </a:r>
          </a:p>
          <a:p>
            <a:pPr algn="just" rtl="0"/>
            <a:r>
              <a:rPr lang="en-US" sz="2400" dirty="0">
                <a:solidFill>
                  <a:schemeClr val="tx2">
                    <a:lumMod val="50000"/>
                  </a:schemeClr>
                </a:solidFill>
              </a:rPr>
              <a:t>The current can decrease if the fan out is large. Here's an exampl</a:t>
            </a:r>
            <a:r>
              <a:rPr lang="en-US" dirty="0">
                <a:solidFill>
                  <a:schemeClr val="tx2">
                    <a:lumMod val="50000"/>
                  </a:schemeClr>
                </a:solidFill>
              </a:rPr>
              <a:t>e</a:t>
            </a:r>
            <a:endParaRPr lang="ar-IQ" dirty="0">
              <a:solidFill>
                <a:schemeClr val="tx2">
                  <a:lumMod val="50000"/>
                </a:schemeClr>
              </a:solidFill>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957784" y="4005064"/>
            <a:ext cx="2371725" cy="1733550"/>
          </a:xfrm>
          <a:prstGeom prst="rect">
            <a:avLst/>
          </a:prstGeom>
          <a:noFill/>
          <a:ln>
            <a:noFill/>
          </a:ln>
        </p:spPr>
      </p:pic>
      <p:sp>
        <p:nvSpPr>
          <p:cNvPr id="6" name="Rounded Rectangle 5"/>
          <p:cNvSpPr/>
          <p:nvPr/>
        </p:nvSpPr>
        <p:spPr>
          <a:xfrm>
            <a:off x="3491880" y="3644145"/>
            <a:ext cx="5260234" cy="2809191"/>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rtl="0"/>
            <a:r>
              <a:rPr lang="en-US" dirty="0">
                <a:solidFill>
                  <a:srgbClr val="FF0000"/>
                </a:solidFill>
              </a:rPr>
              <a:t>The "fan out" </a:t>
            </a:r>
            <a:r>
              <a:rPr lang="en-US" sz="2000" dirty="0">
                <a:solidFill>
                  <a:srgbClr val="FF0000"/>
                </a:solidFill>
              </a:rPr>
              <a:t>is the number of devices that an output is attached to. Thus, the AND gate above is attached to the inputs of four other devices. It has a fan out of 4. If the current coming out of the AND gate is I, then assuming each of the four devices gets equal current, then each device </a:t>
            </a:r>
            <a:r>
              <a:rPr lang="en-US" dirty="0">
                <a:solidFill>
                  <a:srgbClr val="FF0000"/>
                </a:solidFill>
              </a:rPr>
              <a:t>gets I / 4 of the current.</a:t>
            </a:r>
          </a:p>
        </p:txBody>
      </p:sp>
    </p:spTree>
    <p:extLst>
      <p:ext uri="{BB962C8B-B14F-4D97-AF65-F5344CB8AC3E}">
        <p14:creationId xmlns:p14="http://schemas.microsoft.com/office/powerpoint/2010/main" val="1209038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dbl" dirty="0">
                <a:solidFill>
                  <a:srgbClr val="FF0000"/>
                </a:solidFill>
              </a:rPr>
              <a:t>Tri-state buffer</a:t>
            </a:r>
            <a:endParaRPr lang="ar-IQ" dirty="0"/>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683568" y="1988840"/>
            <a:ext cx="3713956" cy="4035127"/>
          </a:xfrm>
          <a:prstGeom prst="rect">
            <a:avLst/>
          </a:prstGeom>
          <a:noFill/>
          <a:ln>
            <a:noFill/>
          </a:ln>
        </p:spPr>
      </p:pic>
      <p:sp>
        <p:nvSpPr>
          <p:cNvPr id="5" name="Oval 4"/>
          <p:cNvSpPr/>
          <p:nvPr/>
        </p:nvSpPr>
        <p:spPr>
          <a:xfrm>
            <a:off x="4718563" y="1484784"/>
            <a:ext cx="3672408" cy="4752528"/>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a:solidFill>
                  <a:srgbClr val="FF0000"/>
                </a:solidFill>
              </a:rPr>
              <a:t>if we put in a buffer</a:t>
            </a:r>
            <a:r>
              <a:rPr lang="en-US" dirty="0"/>
              <a:t>:</a:t>
            </a:r>
            <a:endParaRPr lang="en-US" dirty="0">
              <a:solidFill>
                <a:srgbClr val="FF0000"/>
              </a:solidFill>
            </a:endParaRPr>
          </a:p>
          <a:p>
            <a:pPr algn="ctr"/>
            <a:r>
              <a:rPr lang="en-US" sz="2000" dirty="0">
                <a:solidFill>
                  <a:srgbClr val="FF0000"/>
                </a:solidFill>
              </a:rPr>
              <a:t>Then the current can be "boosted" back to the original strength. Thus, a buffer (like all logic gates) is an active device. It requires additional inputs to power the gate, and provide it voltage and current.</a:t>
            </a:r>
          </a:p>
          <a:p>
            <a:pPr algn="just"/>
            <a:endParaRPr lang="ar-IQ" sz="2000" dirty="0"/>
          </a:p>
        </p:txBody>
      </p:sp>
    </p:spTree>
    <p:extLst>
      <p:ext uri="{BB962C8B-B14F-4D97-AF65-F5344CB8AC3E}">
        <p14:creationId xmlns:p14="http://schemas.microsoft.com/office/powerpoint/2010/main" val="3606568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dbl" dirty="0">
                <a:solidFill>
                  <a:srgbClr val="FF0000"/>
                </a:solidFill>
              </a:rPr>
              <a:t>Tri-state buffer</a:t>
            </a:r>
            <a:endParaRPr lang="ar-IQ" dirty="0"/>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1979712" y="1340768"/>
            <a:ext cx="4981575" cy="1647825"/>
          </a:xfrm>
          <a:prstGeom prst="rect">
            <a:avLst/>
          </a:prstGeom>
          <a:noFill/>
          <a:ln>
            <a:noFill/>
          </a:ln>
        </p:spPr>
      </p:pic>
      <p:sp>
        <p:nvSpPr>
          <p:cNvPr id="5" name="Rounded Rectangle 4"/>
          <p:cNvSpPr/>
          <p:nvPr/>
        </p:nvSpPr>
        <p:spPr>
          <a:xfrm>
            <a:off x="971600" y="3537012"/>
            <a:ext cx="7416824" cy="22682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rtl="0"/>
            <a:r>
              <a:rPr lang="en-US" sz="2400" dirty="0"/>
              <a:t>A tri-state buffer has two inputs: a data input x and a control input c. The control input acts like a valve. When the control input is active, the output is the input. That is, it behaves just like a normal buffer. The "valve" is open.</a:t>
            </a:r>
          </a:p>
        </p:txBody>
      </p:sp>
    </p:spTree>
    <p:extLst>
      <p:ext uri="{BB962C8B-B14F-4D97-AF65-F5344CB8AC3E}">
        <p14:creationId xmlns:p14="http://schemas.microsoft.com/office/powerpoint/2010/main" val="2837926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dbl" dirty="0">
                <a:solidFill>
                  <a:srgbClr val="FF0000"/>
                </a:solidFill>
              </a:rPr>
              <a:t>Tri-state buffer</a:t>
            </a:r>
            <a:endParaRPr lang="ar-IQ" dirty="0"/>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682733"/>
            <a:ext cx="2951956" cy="2280072"/>
          </a:xfrm>
          <a:prstGeom prst="rect">
            <a:avLst/>
          </a:prstGeom>
          <a:noFill/>
          <a:ln>
            <a:noFill/>
          </a:ln>
        </p:spPr>
      </p:pic>
      <p:sp>
        <p:nvSpPr>
          <p:cNvPr id="4" name="Left Arrow Callout 3"/>
          <p:cNvSpPr/>
          <p:nvPr/>
        </p:nvSpPr>
        <p:spPr>
          <a:xfrm>
            <a:off x="4860032" y="2132856"/>
            <a:ext cx="3600400" cy="3312368"/>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3600" dirty="0" smtClean="0"/>
              <a:t>an </a:t>
            </a:r>
            <a:r>
              <a:rPr lang="en-US" sz="3600" dirty="0"/>
              <a:t>active-high tri-state buffer</a:t>
            </a:r>
            <a:endParaRPr lang="ar-IQ" sz="3600" dirty="0"/>
          </a:p>
        </p:txBody>
      </p:sp>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1815120" y="4221088"/>
            <a:ext cx="1408931" cy="1608931"/>
          </a:xfrm>
          <a:prstGeom prst="rect">
            <a:avLst/>
          </a:prstGeom>
          <a:noFill/>
          <a:ln>
            <a:noFill/>
          </a:ln>
        </p:spPr>
      </p:pic>
    </p:spTree>
    <p:extLst>
      <p:ext uri="{BB962C8B-B14F-4D97-AF65-F5344CB8AC3E}">
        <p14:creationId xmlns:p14="http://schemas.microsoft.com/office/powerpoint/2010/main" val="3154101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dbl" dirty="0">
                <a:solidFill>
                  <a:srgbClr val="FF0000"/>
                </a:solidFill>
              </a:rPr>
              <a:t>Tri-state buffer</a:t>
            </a:r>
            <a:endParaRPr lang="ar-IQ" dirty="0"/>
          </a:p>
        </p:txBody>
      </p:sp>
      <p:sp>
        <p:nvSpPr>
          <p:cNvPr id="3" name="Title 1"/>
          <p:cNvSpPr txBox="1">
            <a:spLocks/>
          </p:cNvSpPr>
          <p:nvPr/>
        </p:nvSpPr>
        <p:spPr>
          <a:xfrm>
            <a:off x="457200" y="274638"/>
            <a:ext cx="8229600" cy="1143000"/>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endParaRPr lang="ar-IQ" dirty="0"/>
          </a:p>
        </p:txBody>
      </p:sp>
      <p:sp>
        <p:nvSpPr>
          <p:cNvPr id="5" name="Left Arrow Callout 4"/>
          <p:cNvSpPr/>
          <p:nvPr/>
        </p:nvSpPr>
        <p:spPr>
          <a:xfrm>
            <a:off x="4860032" y="2132856"/>
            <a:ext cx="3600400" cy="3312368"/>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3600" dirty="0" smtClean="0"/>
              <a:t>an active-low </a:t>
            </a:r>
            <a:r>
              <a:rPr lang="en-US" sz="3600" dirty="0"/>
              <a:t>tri-state buffer</a:t>
            </a:r>
            <a:endParaRPr lang="ar-IQ" sz="3600"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1403648" y="2165767"/>
            <a:ext cx="2808312" cy="2415361"/>
          </a:xfrm>
          <a:prstGeom prst="rect">
            <a:avLst/>
          </a:prstGeom>
          <a:noFill/>
          <a:ln>
            <a:noFill/>
          </a:ln>
        </p:spPr>
      </p:pic>
    </p:spTree>
    <p:extLst>
      <p:ext uri="{BB962C8B-B14F-4D97-AF65-F5344CB8AC3E}">
        <p14:creationId xmlns:p14="http://schemas.microsoft.com/office/powerpoint/2010/main" val="1385374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r>
              <a:rPr lang="en-US" b="1" dirty="0">
                <a:solidFill>
                  <a:srgbClr val="FF0000"/>
                </a:solidFill>
              </a:rPr>
              <a:t>Multi-bit Tri-State Buffers</a:t>
            </a:r>
            <a:r>
              <a:rPr lang="en-US" dirty="0">
                <a:solidFill>
                  <a:srgbClr val="FF0000"/>
                </a:solidFill>
              </a:rPr>
              <a:t/>
            </a:r>
            <a:br>
              <a:rPr lang="en-US" dirty="0">
                <a:solidFill>
                  <a:srgbClr val="FF0000"/>
                </a:solidFill>
              </a:rPr>
            </a:br>
            <a:endParaRPr lang="ar-IQ" dirty="0">
              <a:solidFill>
                <a:srgbClr val="FF0000"/>
              </a:solidFill>
            </a:endParaRPr>
          </a:p>
        </p:txBody>
      </p:sp>
      <p:sp>
        <p:nvSpPr>
          <p:cNvPr id="3" name="Rounded Rectangle 2"/>
          <p:cNvSpPr/>
          <p:nvPr/>
        </p:nvSpPr>
        <p:spPr>
          <a:xfrm>
            <a:off x="755576" y="1340768"/>
            <a:ext cx="7920880" cy="2376264"/>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rtl="0"/>
            <a:r>
              <a:rPr lang="en-US" sz="2400" dirty="0">
                <a:solidFill>
                  <a:schemeClr val="accent2">
                    <a:lumMod val="50000"/>
                  </a:schemeClr>
                </a:solidFill>
              </a:rPr>
              <a:t>In this case, we have 32 wires coming into the tri-state buffer. We have 32 wires coming out of the tri-state buffer. There's still only 1 control bit.</a:t>
            </a:r>
          </a:p>
          <a:p>
            <a:pPr algn="just" rtl="0"/>
            <a:r>
              <a:rPr lang="en-US" sz="2400" dirty="0">
                <a:solidFill>
                  <a:schemeClr val="accent2">
                    <a:lumMod val="50000"/>
                  </a:schemeClr>
                </a:solidFill>
              </a:rPr>
              <a:t> </a:t>
            </a:r>
          </a:p>
          <a:p>
            <a:pPr algn="just" rtl="0"/>
            <a:r>
              <a:rPr lang="en-US" sz="2400" dirty="0">
                <a:solidFill>
                  <a:schemeClr val="accent2">
                    <a:lumMod val="50000"/>
                  </a:schemeClr>
                </a:solidFill>
              </a:rPr>
              <a:t>This can easily be implemented using 32 tri-state buffers taking one bit as input and one bit as output.</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3287266" y="4195761"/>
            <a:ext cx="2857500" cy="1533525"/>
          </a:xfrm>
          <a:prstGeom prst="rect">
            <a:avLst/>
          </a:prstGeom>
          <a:noFill/>
          <a:ln>
            <a:noFill/>
          </a:ln>
        </p:spPr>
      </p:pic>
    </p:spTree>
    <p:extLst>
      <p:ext uri="{BB962C8B-B14F-4D97-AF65-F5344CB8AC3E}">
        <p14:creationId xmlns:p14="http://schemas.microsoft.com/office/powerpoint/2010/main" val="2887704868"/>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293</Words>
  <Application>Microsoft Office PowerPoint</Application>
  <PresentationFormat>On-screen Show (4:3)</PresentationFormat>
  <Paragraphs>28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سمة Office</vt:lpstr>
      <vt:lpstr>PowerPoint Presentation</vt:lpstr>
      <vt:lpstr>Input and Output Interfacing</vt:lpstr>
      <vt:lpstr>Tri-state buffer </vt:lpstr>
      <vt:lpstr>Tri-state buffer</vt:lpstr>
      <vt:lpstr>Tri-state buffer</vt:lpstr>
      <vt:lpstr>Tri-state buffer</vt:lpstr>
      <vt:lpstr>Tri-state buffer</vt:lpstr>
      <vt:lpstr>Multi-bit Tri-State Buffers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Input and Output Interfacing</dc:title>
  <dc:creator>Computer Tech. Dep.</dc:creator>
  <cp:lastModifiedBy>DR.Ahmed Saker 2o1O</cp:lastModifiedBy>
  <cp:revision>7</cp:revision>
  <dcterms:created xsi:type="dcterms:W3CDTF">2019-04-08T05:46:35Z</dcterms:created>
  <dcterms:modified xsi:type="dcterms:W3CDTF">2019-04-15T18:54:19Z</dcterms:modified>
</cp:coreProperties>
</file>