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66"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4/15/2019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6211323" y="381000"/>
            <a:ext cx="2907277" cy="1365156"/>
          </a:xfrm>
          <a:prstGeom prst="rect">
            <a:avLst/>
          </a:prstGeom>
        </p:spPr>
      </p:pic>
      <p:sp>
        <p:nvSpPr>
          <p:cNvPr id="3" name="Rectangle 2"/>
          <p:cNvSpPr/>
          <p:nvPr/>
        </p:nvSpPr>
        <p:spPr>
          <a:xfrm>
            <a:off x="1524000" y="5475123"/>
            <a:ext cx="2676438" cy="369332"/>
          </a:xfrm>
          <a:prstGeom prst="rect">
            <a:avLst/>
          </a:prstGeom>
        </p:spPr>
        <p:txBody>
          <a:bodyPr wrap="none">
            <a:spAutoFit/>
          </a:bodyPr>
          <a:lstStyle/>
          <a:p>
            <a:pPr lvl="0"/>
            <a:r>
              <a:rPr lang="en-US" b="1" dirty="0">
                <a:solidFill>
                  <a:srgbClr val="614B7C"/>
                </a:solidFill>
              </a:rPr>
              <a:t>Asst. </a:t>
            </a:r>
            <a:r>
              <a:rPr lang="en-US" b="1" dirty="0" err="1">
                <a:solidFill>
                  <a:srgbClr val="614B7C"/>
                </a:solidFill>
              </a:rPr>
              <a:t>Lec</a:t>
            </a:r>
            <a:r>
              <a:rPr lang="en-US" b="1" dirty="0">
                <a:solidFill>
                  <a:srgbClr val="614B7C"/>
                </a:solidFill>
              </a:rPr>
              <a:t>. </a:t>
            </a:r>
            <a:r>
              <a:rPr lang="en-US" b="1" dirty="0" err="1">
                <a:solidFill>
                  <a:srgbClr val="614B7C"/>
                </a:solidFill>
              </a:rPr>
              <a:t>Lubna</a:t>
            </a:r>
            <a:r>
              <a:rPr lang="en-US" b="1" dirty="0">
                <a:solidFill>
                  <a:srgbClr val="614B7C"/>
                </a:solidFill>
              </a:rPr>
              <a:t> A. </a:t>
            </a:r>
            <a:r>
              <a:rPr lang="en-US" b="1" dirty="0" err="1">
                <a:solidFill>
                  <a:srgbClr val="614B7C"/>
                </a:solidFill>
              </a:rPr>
              <a:t>Alnabi</a:t>
            </a:r>
            <a:r>
              <a:rPr lang="en-US" b="1" dirty="0">
                <a:solidFill>
                  <a:srgbClr val="614B7C"/>
                </a:solidFill>
              </a:rPr>
              <a:t> </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2440" y="5106641"/>
            <a:ext cx="1020342" cy="1020342"/>
          </a:xfrm>
          <a:prstGeom prst="rect">
            <a:avLst/>
          </a:prstGeom>
        </p:spPr>
      </p:pic>
      <p:sp>
        <p:nvSpPr>
          <p:cNvPr id="5" name="Rectangle 4"/>
          <p:cNvSpPr/>
          <p:nvPr/>
        </p:nvSpPr>
        <p:spPr>
          <a:xfrm>
            <a:off x="1337296" y="3048000"/>
            <a:ext cx="184731" cy="923330"/>
          </a:xfrm>
          <a:prstGeom prst="rect">
            <a:avLst/>
          </a:prstGeom>
        </p:spPr>
        <p:txBody>
          <a:bodyPr wrap="none">
            <a:spAutoFit/>
          </a:bodyPr>
          <a:lstStyle/>
          <a:p>
            <a:endParaRPr lang="ar-IQ"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6" name="TextBox 5"/>
          <p:cNvSpPr txBox="1"/>
          <p:nvPr/>
        </p:nvSpPr>
        <p:spPr>
          <a:xfrm>
            <a:off x="302440" y="687202"/>
            <a:ext cx="4438330" cy="1569660"/>
          </a:xfrm>
          <a:prstGeom prst="rect">
            <a:avLst/>
          </a:prstGeom>
          <a:noFill/>
        </p:spPr>
        <p:txBody>
          <a:bodyPr wrap="square" rtlCol="1">
            <a:spAutoFit/>
          </a:bodyPr>
          <a:lstStyle/>
          <a:p>
            <a:pPr algn="l"/>
            <a:r>
              <a:rPr lang="en-US" sz="3200" dirty="0" smtClean="0">
                <a:solidFill>
                  <a:srgbClr val="FF0000"/>
                </a:solidFill>
              </a:rPr>
              <a:t>Third Class</a:t>
            </a:r>
          </a:p>
          <a:p>
            <a:r>
              <a:rPr lang="en-US" sz="3200" dirty="0" smtClean="0">
                <a:solidFill>
                  <a:srgbClr val="FF0000"/>
                </a:solidFill>
              </a:rPr>
              <a:t>Real Time System Design</a:t>
            </a:r>
          </a:p>
          <a:p>
            <a:endParaRPr lang="ar-IQ" sz="3200" dirty="0">
              <a:solidFill>
                <a:srgbClr val="FF0000"/>
              </a:solidFill>
            </a:endParaRPr>
          </a:p>
        </p:txBody>
      </p:sp>
      <p:sp>
        <p:nvSpPr>
          <p:cNvPr id="7" name="TextBox 6"/>
          <p:cNvSpPr txBox="1"/>
          <p:nvPr/>
        </p:nvSpPr>
        <p:spPr>
          <a:xfrm>
            <a:off x="737879" y="2603949"/>
            <a:ext cx="8005781" cy="1446550"/>
          </a:xfrm>
          <a:prstGeom prst="rect">
            <a:avLst/>
          </a:prstGeom>
          <a:noFill/>
        </p:spPr>
        <p:txBody>
          <a:bodyPr wrap="none" rtlCol="1">
            <a:spAutoFit/>
          </a:bodyPr>
          <a:lstStyle/>
          <a:p>
            <a:pPr algn="ctr"/>
            <a:r>
              <a:rPr lang="en-US" sz="4400" b="1" dirty="0" smtClean="0">
                <a:solidFill>
                  <a:srgbClr val="7030A0"/>
                </a:solidFill>
              </a:rPr>
              <a:t> </a:t>
            </a:r>
            <a:r>
              <a:rPr lang="en-US" sz="4400" b="1" dirty="0">
                <a:solidFill>
                  <a:srgbClr val="7030A0"/>
                </a:solidFill>
              </a:rPr>
              <a:t>Direct Memory Access </a:t>
            </a:r>
            <a:r>
              <a:rPr lang="en-US" sz="4400" b="1" dirty="0" smtClean="0">
                <a:solidFill>
                  <a:srgbClr val="7030A0"/>
                </a:solidFill>
              </a:rPr>
              <a:t>Controller</a:t>
            </a:r>
          </a:p>
          <a:p>
            <a:pPr algn="ctr"/>
            <a:r>
              <a:rPr lang="en-US" sz="4400" b="1" dirty="0" smtClean="0">
                <a:solidFill>
                  <a:srgbClr val="7030A0"/>
                </a:solidFill>
              </a:rPr>
              <a:t> </a:t>
            </a:r>
            <a:r>
              <a:rPr lang="en-US" sz="4400" b="1" dirty="0">
                <a:solidFill>
                  <a:srgbClr val="7030A0"/>
                </a:solidFill>
              </a:rPr>
              <a:t>for Controlled I/O</a:t>
            </a:r>
            <a:endParaRPr lang="ar-IQ" sz="4400" dirty="0">
              <a:solidFill>
                <a:srgbClr val="7030A0"/>
              </a:solidFill>
            </a:endParaRPr>
          </a:p>
        </p:txBody>
      </p:sp>
    </p:spTree>
    <p:extLst>
      <p:ext uri="{BB962C8B-B14F-4D97-AF65-F5344CB8AC3E}">
        <p14:creationId xmlns:p14="http://schemas.microsoft.com/office/powerpoint/2010/main" val="350805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arn(inVertic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barn(inVertical)">
                                      <p:cBhvr>
                                        <p:cTn id="22" dur="500"/>
                                        <p:tgtEl>
                                          <p:spTgt spid="3"/>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nodePh="1">
                                  <p:stCondLst>
                                    <p:cond delay="0"/>
                                  </p:stCondLst>
                                  <p:endCondLst>
                                    <p:cond evt="begin" delay="0">
                                      <p:tn val="25"/>
                                    </p:cond>
                                  </p:endCondLst>
                                  <p:childTnLst>
                                    <p:set>
                                      <p:cBhvr>
                                        <p:cTn id="26" dur="1" fill="hold">
                                          <p:stCondLst>
                                            <p:cond delay="0"/>
                                          </p:stCondLst>
                                        </p:cTn>
                                        <p:tgtEl>
                                          <p:spTgt spid="5"/>
                                        </p:tgtEl>
                                        <p:attrNameLst>
                                          <p:attrName>style.visibility</p:attrName>
                                        </p:attrNameLst>
                                      </p:cBhvr>
                                      <p:to>
                                        <p:strVal val="visible"/>
                                      </p:to>
                                    </p:set>
                                    <p:animEffect transition="in" filter="barn(inVertical)">
                                      <p:cBhvr>
                                        <p:cTn id="2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60000"/>
              <a:lumOff val="40000"/>
            </a:schemeClr>
          </a:solidFill>
        </p:spPr>
        <p:txBody>
          <a:bodyPr>
            <a:normAutofit fontScale="90000"/>
          </a:bodyPr>
          <a:lstStyle/>
          <a:p>
            <a:r>
              <a:rPr lang="en-US" b="1" dirty="0"/>
              <a:t>Direct Memory Access Controller for Controlled I/O</a:t>
            </a:r>
            <a:endParaRPr lang="ar-IQ" dirty="0"/>
          </a:p>
        </p:txBody>
      </p:sp>
      <p:sp>
        <p:nvSpPr>
          <p:cNvPr id="3" name="Folded Corner 2"/>
          <p:cNvSpPr/>
          <p:nvPr/>
        </p:nvSpPr>
        <p:spPr>
          <a:xfrm>
            <a:off x="914400" y="2209800"/>
            <a:ext cx="6629400" cy="4572000"/>
          </a:xfrm>
          <a:prstGeom prst="foldedCorner">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en-US" dirty="0"/>
              <a:t>• The direct memory access (DMA) I/O technique provides direct access to the memory while the microprocessor is temporarily disabled.</a:t>
            </a:r>
          </a:p>
          <a:p>
            <a:r>
              <a:rPr lang="en-US" dirty="0"/>
              <a:t>• To transfer large blocks of data at high speed between an external device and the main memory without continuous intervention by the processor. This approach is called Direct Memory Access (DMA).</a:t>
            </a:r>
          </a:p>
          <a:p>
            <a:r>
              <a:rPr lang="en-US" dirty="0"/>
              <a:t>• I/O devices are connected to system bus via a special interference circuit known as “DMA Controller</a:t>
            </a:r>
            <a:r>
              <a:rPr lang="en-US" dirty="0" smtClean="0"/>
              <a:t>”.</a:t>
            </a:r>
            <a:endParaRPr lang="en-US" dirty="0"/>
          </a:p>
        </p:txBody>
      </p:sp>
    </p:spTree>
    <p:extLst>
      <p:ext uri="{BB962C8B-B14F-4D97-AF65-F5344CB8AC3E}">
        <p14:creationId xmlns:p14="http://schemas.microsoft.com/office/powerpoint/2010/main" val="782415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60000"/>
              <a:lumOff val="40000"/>
            </a:schemeClr>
          </a:solidFill>
        </p:spPr>
        <p:txBody>
          <a:bodyPr>
            <a:normAutofit fontScale="90000"/>
          </a:bodyPr>
          <a:lstStyle/>
          <a:p>
            <a:r>
              <a:rPr lang="en-US" b="1" dirty="0"/>
              <a:t>Direct Memory Access Controller for Controlled I/O</a:t>
            </a:r>
            <a:endParaRPr lang="ar-IQ" dirty="0"/>
          </a:p>
        </p:txBody>
      </p:sp>
      <p:sp>
        <p:nvSpPr>
          <p:cNvPr id="3" name="Folded Corner 2"/>
          <p:cNvSpPr/>
          <p:nvPr/>
        </p:nvSpPr>
        <p:spPr>
          <a:xfrm>
            <a:off x="914400" y="2209800"/>
            <a:ext cx="6629400" cy="4572000"/>
          </a:xfrm>
          <a:prstGeom prst="foldedCorner">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en-US" dirty="0"/>
              <a:t>• The direct memory access (DMA) I/O technique provides direct </a:t>
            </a:r>
            <a:r>
              <a:rPr lang="en-US" dirty="0" smtClean="0"/>
              <a:t>• </a:t>
            </a:r>
            <a:r>
              <a:rPr lang="en-US" dirty="0"/>
              <a:t>In DMA, both CPU and DMA controller have access to main memory via a shared system bus having data, address and control lines.</a:t>
            </a:r>
          </a:p>
          <a:p>
            <a:r>
              <a:rPr lang="en-US" dirty="0"/>
              <a:t>• A DMA controller temporarily borrows the address bus, data bus, and control bus from the microprocessor and transfers the data bytes directly between an I/O port and memory locations (During DMA transfer, the CPU is idle and no control of the memory buses).</a:t>
            </a:r>
          </a:p>
          <a:p>
            <a:r>
              <a:rPr lang="en-US" dirty="0"/>
              <a:t>• The DMA </a:t>
            </a:r>
            <a:r>
              <a:rPr lang="en-US" dirty="0" smtClean="0"/>
              <a:t>transfer </a:t>
            </a:r>
            <a:r>
              <a:rPr lang="en-US" dirty="0"/>
              <a:t>is also used to do high-speed memory-to memory transfers.</a:t>
            </a:r>
            <a:endParaRPr lang="ar-IQ" dirty="0"/>
          </a:p>
        </p:txBody>
      </p:sp>
    </p:spTree>
    <p:extLst>
      <p:ext uri="{BB962C8B-B14F-4D97-AF65-F5344CB8AC3E}">
        <p14:creationId xmlns:p14="http://schemas.microsoft.com/office/powerpoint/2010/main" val="22148892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8085 signals for DMA:-</a:t>
            </a:r>
            <a:endParaRPr lang="ar-IQ" dirty="0"/>
          </a:p>
        </p:txBody>
      </p:sp>
      <p:sp>
        <p:nvSpPr>
          <p:cNvPr id="4" name="Rectangle 3"/>
          <p:cNvSpPr/>
          <p:nvPr/>
        </p:nvSpPr>
        <p:spPr>
          <a:xfrm>
            <a:off x="838200" y="1450768"/>
            <a:ext cx="7239000" cy="4893647"/>
          </a:xfrm>
          <a:prstGeom prst="rect">
            <a:avLst/>
          </a:prstGeom>
        </p:spPr>
        <p:style>
          <a:lnRef idx="0">
            <a:schemeClr val="accent4"/>
          </a:lnRef>
          <a:fillRef idx="3">
            <a:schemeClr val="accent4"/>
          </a:fillRef>
          <a:effectRef idx="3">
            <a:schemeClr val="accent4"/>
          </a:effectRef>
          <a:fontRef idx="minor">
            <a:schemeClr val="lt1"/>
          </a:fontRef>
        </p:style>
        <p:txBody>
          <a:bodyPr wrap="square">
            <a:spAutoFit/>
          </a:bodyPr>
          <a:lstStyle/>
          <a:p>
            <a:r>
              <a:rPr lang="en-US" sz="2400" dirty="0"/>
              <a:t>Two control signals are used to request and acknowledge a direct memory access (DMA) transfer in the microprocessor-based system.</a:t>
            </a:r>
          </a:p>
          <a:p>
            <a:r>
              <a:rPr lang="en-US" sz="2400" dirty="0"/>
              <a:t>• The HOLD signal as an input (to the processor) is used to request a DMA action.</a:t>
            </a:r>
          </a:p>
          <a:p>
            <a:r>
              <a:rPr lang="en-US" sz="2400" dirty="0"/>
              <a:t>• The HLDA signal as an output that acknowledges the DMA action.</a:t>
            </a:r>
          </a:p>
          <a:p>
            <a:r>
              <a:rPr lang="en-US" sz="2400" dirty="0"/>
              <a:t>When the processor recognizes the hold, it stops its execution and enters hold cycles. HOLD input has higher priority than INTR. The only microprocessor pin that has a higher priority than a HOLD is the RESET pin. HLDA becomes active to indicate that the processor has placed its buses at high-impedance state.</a:t>
            </a:r>
            <a:endParaRPr lang="ar-IQ" sz="2400" dirty="0"/>
          </a:p>
        </p:txBody>
      </p:sp>
    </p:spTree>
    <p:extLst>
      <p:ext uri="{BB962C8B-B14F-4D97-AF65-F5344CB8AC3E}">
        <p14:creationId xmlns:p14="http://schemas.microsoft.com/office/powerpoint/2010/main" val="10865551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Basic DMA Definitions:</a:t>
            </a:r>
            <a:endParaRPr lang="ar-IQ" dirty="0"/>
          </a:p>
        </p:txBody>
      </p:sp>
      <p:sp>
        <p:nvSpPr>
          <p:cNvPr id="3" name="Round Diagonal Corner Rectangle 2"/>
          <p:cNvSpPr/>
          <p:nvPr/>
        </p:nvSpPr>
        <p:spPr>
          <a:xfrm>
            <a:off x="1600200" y="1752600"/>
            <a:ext cx="6019800" cy="4343400"/>
          </a:xfrm>
          <a:prstGeom prst="round2DiagRect">
            <a:avLst/>
          </a:prstGeom>
        </p:spPr>
        <p:style>
          <a:lnRef idx="1">
            <a:schemeClr val="accent4"/>
          </a:lnRef>
          <a:fillRef idx="2">
            <a:schemeClr val="accent4"/>
          </a:fillRef>
          <a:effectRef idx="1">
            <a:schemeClr val="accent4"/>
          </a:effectRef>
          <a:fontRef idx="minor">
            <a:schemeClr val="dk1"/>
          </a:fontRef>
        </p:style>
        <p:txBody>
          <a:bodyPr rtlCol="1" anchor="ctr"/>
          <a:lstStyle/>
          <a:p>
            <a:r>
              <a:rPr lang="en-US" dirty="0"/>
              <a:t>Direct memory accesses normally occur between an I/O device and memory without the use of the microprocessor.</a:t>
            </a:r>
          </a:p>
          <a:p>
            <a:r>
              <a:rPr lang="en-US" dirty="0"/>
              <a:t>• A DMA read transfers data from the memory to the I/O device.</a:t>
            </a:r>
          </a:p>
          <a:p>
            <a:r>
              <a:rPr lang="en-US" dirty="0"/>
              <a:t>• A DMA write transfers data from an I/O device to memory.</a:t>
            </a:r>
          </a:p>
          <a:p>
            <a:r>
              <a:rPr lang="en-US" dirty="0"/>
              <a:t>The Memory &amp; the I/O are controlled simultaneously. The DMA controller provides memory with its address, and the controller signal selects the I/O device during the transfer.</a:t>
            </a:r>
          </a:p>
          <a:p>
            <a:r>
              <a:rPr lang="en-US" dirty="0"/>
              <a:t>Data transfer speed is determined by speed of the memory device or a DMA controller. In many cases, the DMA controller slows the speed of the system when transfers occur.</a:t>
            </a:r>
            <a:endParaRPr lang="ar-IQ" dirty="0"/>
          </a:p>
        </p:txBody>
      </p:sp>
    </p:spTree>
    <p:extLst>
      <p:ext uri="{BB962C8B-B14F-4D97-AF65-F5344CB8AC3E}">
        <p14:creationId xmlns:p14="http://schemas.microsoft.com/office/powerpoint/2010/main" val="28444813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DMA controller:</a:t>
            </a:r>
            <a:endParaRPr lang="ar-IQ" dirty="0"/>
          </a:p>
        </p:txBody>
      </p:sp>
      <p:sp>
        <p:nvSpPr>
          <p:cNvPr id="3" name="Oval 2"/>
          <p:cNvSpPr/>
          <p:nvPr/>
        </p:nvSpPr>
        <p:spPr>
          <a:xfrm>
            <a:off x="1295400" y="1295400"/>
            <a:ext cx="6629400" cy="4953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en-US" dirty="0"/>
              <a:t>A DMA controller implements direct memory access in a computer system. It connects directly to the I/O device at one end and to the system buses at the other end.</a:t>
            </a:r>
          </a:p>
          <a:p>
            <a:r>
              <a:rPr lang="en-US" dirty="0"/>
              <a:t>DMA controller is part of the I/O interface. Its Performs the functions that would normally be carried out by the processor when access main memory. For each word transferred, it provides the memory address and all the bus signals that control data transfer.</a:t>
            </a:r>
            <a:endParaRPr lang="ar-IQ" dirty="0"/>
          </a:p>
        </p:txBody>
      </p:sp>
    </p:spTree>
    <p:extLst>
      <p:ext uri="{BB962C8B-B14F-4D97-AF65-F5344CB8AC3E}">
        <p14:creationId xmlns:p14="http://schemas.microsoft.com/office/powerpoint/2010/main" val="801708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DMA Data Transfer:-</a:t>
            </a:r>
            <a:endParaRPr lang="ar-IQ" dirty="0"/>
          </a:p>
        </p:txBody>
      </p:sp>
      <p:sp>
        <p:nvSpPr>
          <p:cNvPr id="3" name="Round Single Corner Rectangle 2"/>
          <p:cNvSpPr/>
          <p:nvPr/>
        </p:nvSpPr>
        <p:spPr>
          <a:xfrm>
            <a:off x="1143000" y="1524000"/>
            <a:ext cx="6858000" cy="4419600"/>
          </a:xfrm>
          <a:prstGeom prst="round1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en-US" dirty="0"/>
              <a:t>Steps of data transfer technique directly between memory and I/O device:</a:t>
            </a:r>
          </a:p>
          <a:p>
            <a:r>
              <a:rPr lang="en-US" dirty="0"/>
              <a:t>• I/O device asserts DMA Request signal.</a:t>
            </a:r>
          </a:p>
          <a:p>
            <a:r>
              <a:rPr lang="en-US" dirty="0"/>
              <a:t>• DMA controller sends HOLD signal to CPU</a:t>
            </a:r>
          </a:p>
          <a:p>
            <a:r>
              <a:rPr lang="en-US" dirty="0"/>
              <a:t>• CPU sends HLDA back to DMA controller</a:t>
            </a:r>
          </a:p>
          <a:p>
            <a:r>
              <a:rPr lang="en-US" dirty="0"/>
              <a:t>• DMA controller sends DMA acknowledgment back to I/O.</a:t>
            </a:r>
          </a:p>
          <a:p>
            <a:r>
              <a:rPr lang="en-US" dirty="0"/>
              <a:t>• DMA controller starts data transfer.</a:t>
            </a:r>
          </a:p>
          <a:p>
            <a:r>
              <a:rPr lang="en-US" dirty="0"/>
              <a:t>• When Data transfer process is over, DMA controller sets HOLD=0</a:t>
            </a:r>
          </a:p>
          <a:p>
            <a:r>
              <a:rPr lang="en-US" dirty="0"/>
              <a:t>• Processor regains control of system bus.</a:t>
            </a:r>
            <a:endParaRPr lang="ar-IQ" dirty="0"/>
          </a:p>
        </p:txBody>
      </p:sp>
    </p:spTree>
    <p:extLst>
      <p:ext uri="{BB962C8B-B14F-4D97-AF65-F5344CB8AC3E}">
        <p14:creationId xmlns:p14="http://schemas.microsoft.com/office/powerpoint/2010/main" val="40604257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914400"/>
            <a:ext cx="6007663" cy="4514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983443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685800"/>
            <a:ext cx="5305425" cy="42197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883523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604</Words>
  <Application>Microsoft Office PowerPoint</Application>
  <PresentationFormat>On-screen Show (4:3)</PresentationFormat>
  <Paragraphs>36</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Times New Roman</vt:lpstr>
      <vt:lpstr>Office Theme</vt:lpstr>
      <vt:lpstr>PowerPoint Presentation</vt:lpstr>
      <vt:lpstr>Direct Memory Access Controller for Controlled I/O</vt:lpstr>
      <vt:lpstr>Direct Memory Access Controller for Controlled I/O</vt:lpstr>
      <vt:lpstr>8085 signals for DMA:-</vt:lpstr>
      <vt:lpstr>Basic DMA Definitions:</vt:lpstr>
      <vt:lpstr>DMA controller:</vt:lpstr>
      <vt:lpstr>DMA Data Transfer:-</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Direct Memory Access Controller for Controlled I/O</dc:title>
  <dc:creator>usar</dc:creator>
  <cp:lastModifiedBy>DR.Ahmed Saker 2o1O</cp:lastModifiedBy>
  <cp:revision>3</cp:revision>
  <dcterms:created xsi:type="dcterms:W3CDTF">2006-08-16T00:00:00Z</dcterms:created>
  <dcterms:modified xsi:type="dcterms:W3CDTF">2019-04-15T19:00:40Z</dcterms:modified>
</cp:coreProperties>
</file>