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25338" y="6719950"/>
            <a:ext cx="1924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600831" y="994912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1054" y="1130548"/>
            <a:ext cx="1667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𝑆</a:t>
            </a:r>
            <a:r>
              <a:rPr dirty="0" baseline="-16666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𝑘𝑇</a:t>
            </a:r>
            <a:r>
              <a:rPr dirty="0" baseline="-16666" sz="1500" spc="44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baseline="5952" sz="2100" spc="44">
                <a:latin typeface="Cambria Math"/>
                <a:cs typeface="Cambria Math"/>
              </a:rPr>
              <a:t>√</a:t>
            </a:r>
            <a:r>
              <a:rPr dirty="0" baseline="-37698" sz="2100" spc="44">
                <a:latin typeface="Cambria Math"/>
                <a:cs typeface="Cambria Math"/>
              </a:rPr>
              <a:t>2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13532" y="1271259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 h="0">
                <a:moveTo>
                  <a:pt x="0" y="0"/>
                </a:moveTo>
                <a:lnTo>
                  <a:pt x="11460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13532" y="951219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 h="0">
                <a:moveTo>
                  <a:pt x="0" y="0"/>
                </a:moveTo>
                <a:lnTo>
                  <a:pt x="11460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274694" y="1130548"/>
            <a:ext cx="299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8941" y="790147"/>
            <a:ext cx="572135" cy="81978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238760">
              <a:lnSpc>
                <a:spcPct val="100000"/>
              </a:lnSpc>
              <a:spcBef>
                <a:spcPts val="710"/>
              </a:spcBef>
            </a:pPr>
            <a:r>
              <a:rPr dirty="0" sz="1000" spc="60">
                <a:latin typeface="Cambria Math"/>
                <a:cs typeface="Cambria Math"/>
              </a:rPr>
              <a:t>𝑘𝑇</a:t>
            </a:r>
            <a:r>
              <a:rPr dirty="0" baseline="-13888" sz="1200" spc="89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  <a:p>
            <a:pPr marL="248285">
              <a:lnSpc>
                <a:spcPct val="100000"/>
              </a:lnSpc>
              <a:spcBef>
                <a:spcPts val="875"/>
              </a:spcBef>
            </a:pP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685"/>
              </a:spcBef>
            </a:pPr>
            <a:r>
              <a:rPr dirty="0" sz="1000" spc="25">
                <a:latin typeface="Cambria Math"/>
                <a:cs typeface="Cambria Math"/>
              </a:rPr>
              <a:t>(𝑘−1)𝑇</a:t>
            </a:r>
            <a:r>
              <a:rPr dirty="0" baseline="-13888" sz="1200" spc="37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4689" y="2066666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6233" y="1956938"/>
            <a:ext cx="161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0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11869" y="1842257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19489" y="209714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24584" y="211899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24584" y="179856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268715" y="1978274"/>
            <a:ext cx="1211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855" algn="l"/>
              </a:tabLst>
            </a:pP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𝑘</a:t>
            </a:r>
            <a:r>
              <a:rPr dirty="0" sz="1400">
                <a:latin typeface="Cambria Math"/>
                <a:cs typeface="Cambria Math"/>
              </a:rPr>
              <a:t>𝑇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84551" y="2139818"/>
            <a:ext cx="9144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155">
                <a:latin typeface="Cambria Math"/>
                <a:cs typeface="Cambria Math"/>
              </a:rPr>
              <a:t>𝑏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29382" y="1935602"/>
            <a:ext cx="506095" cy="3314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8100" marR="30480">
              <a:lnSpc>
                <a:spcPct val="101000"/>
              </a:lnSpc>
              <a:spcBef>
                <a:spcPts val="85"/>
              </a:spcBef>
            </a:pPr>
            <a:r>
              <a:rPr dirty="0" sz="1000" spc="60">
                <a:latin typeface="Cambria Math"/>
                <a:cs typeface="Cambria Math"/>
              </a:rPr>
              <a:t>𝑘𝑇</a:t>
            </a:r>
            <a:r>
              <a:rPr dirty="0" baseline="-13888" sz="1200" spc="89">
                <a:latin typeface="Cambria Math"/>
                <a:cs typeface="Cambria Math"/>
              </a:rPr>
              <a:t>𝑏  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120">
                <a:latin typeface="Cambria Math"/>
                <a:cs typeface="Cambria Math"/>
              </a:rPr>
              <a:t>𝑘</a:t>
            </a: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baseline="2777" sz="1500">
                <a:latin typeface="Cambria Math"/>
                <a:cs typeface="Cambria Math"/>
              </a:rPr>
              <a:t>)</a:t>
            </a:r>
            <a:r>
              <a:rPr dirty="0" sz="1000" spc="25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58159" y="2066666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12566" y="1978274"/>
            <a:ext cx="732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𝑘𝑇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19965" y="1956938"/>
            <a:ext cx="161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0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55601" y="1842257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63221" y="209714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68284" y="211899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68284" y="179856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013073" y="1978274"/>
            <a:ext cx="1437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-22">
                <a:latin typeface="Cambria Math"/>
                <a:cs typeface="Cambria Math"/>
              </a:rPr>
              <a:t>{</a:t>
            </a:r>
            <a:r>
              <a:rPr dirty="0" sz="1400" spc="-15">
                <a:latin typeface="Cambria Math"/>
                <a:cs typeface="Cambria Math"/>
              </a:rPr>
              <a:t>𝑘𝑇</a:t>
            </a:r>
            <a:r>
              <a:rPr dirty="0" baseline="-16666" sz="1500" spc="-2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𝑘 −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1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}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18072" y="2632071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30768" y="290843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30768" y="258839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876300" y="2767707"/>
            <a:ext cx="8740775" cy="7823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8923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𝑆</a:t>
            </a:r>
            <a:r>
              <a:rPr dirty="0" baseline="-16666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0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𝑘𝑇</a:t>
            </a:r>
            <a:r>
              <a:rPr dirty="0" baseline="-16666" sz="1500" spc="44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baseline="5952" sz="2100" spc="44">
                <a:latin typeface="Cambria Math"/>
                <a:cs typeface="Cambria Math"/>
              </a:rPr>
              <a:t>√</a:t>
            </a:r>
            <a:r>
              <a:rPr dirty="0" baseline="-37698" sz="2100" spc="44">
                <a:latin typeface="Cambria Math"/>
                <a:cs typeface="Cambria Math"/>
              </a:rPr>
              <a:t>2</a:t>
            </a:r>
            <a:r>
              <a:rPr dirty="0" baseline="-37698" sz="2100" spc="179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𝑇</a:t>
            </a:r>
            <a:r>
              <a:rPr dirty="0" baseline="-16666" sz="1500" spc="-75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This equation shows that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receiver depending upon the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generate the output of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𝑆</a:t>
            </a:r>
            <a:r>
              <a:rPr dirty="0" baseline="-16666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30609" y="3749425"/>
            <a:ext cx="8652510" cy="977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2- </a:t>
            </a:r>
            <a:r>
              <a:rPr dirty="0" sz="1400" spc="-5" b="1">
                <a:latin typeface="Times New Roman"/>
                <a:cs typeface="Times New Roman"/>
              </a:rPr>
              <a:t>Binary Frequency Shift Keying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(BFSK):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In BFSK </a:t>
            </a:r>
            <a:r>
              <a:rPr dirty="0" sz="1400" spc="-5">
                <a:latin typeface="Times New Roman"/>
                <a:cs typeface="Times New Roman"/>
              </a:rPr>
              <a:t>the frequency </a:t>
            </a:r>
            <a:r>
              <a:rPr dirty="0" sz="1400">
                <a:latin typeface="Times New Roman"/>
                <a:cs typeface="Times New Roman"/>
              </a:rPr>
              <a:t>of the carrier </a:t>
            </a:r>
            <a:r>
              <a:rPr dirty="0" sz="1400" spc="-5">
                <a:latin typeface="Times New Roman"/>
                <a:cs typeface="Times New Roman"/>
              </a:rPr>
              <a:t>is shifted according </a:t>
            </a:r>
            <a:r>
              <a:rPr dirty="0" sz="1400">
                <a:latin typeface="Times New Roman"/>
                <a:cs typeface="Times New Roman"/>
              </a:rPr>
              <a:t>to the binary </a:t>
            </a:r>
            <a:r>
              <a:rPr dirty="0" sz="1400" spc="-5">
                <a:latin typeface="Times New Roman"/>
                <a:cs typeface="Times New Roman"/>
              </a:rPr>
              <a:t>symbol. Let there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frequency shift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Ω.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write 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789036" y="4990850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83273" y="4958339"/>
            <a:ext cx="936625" cy="603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𝑖𝑓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1;</a:t>
            </a:r>
            <a:endParaRPr sz="1400">
              <a:latin typeface="Cambria Math"/>
              <a:cs typeface="Cambria Math"/>
            </a:endParaRPr>
          </a:p>
          <a:p>
            <a:pPr marL="24765">
              <a:lnSpc>
                <a:spcPct val="100000"/>
              </a:lnSpc>
              <a:spcBef>
                <a:spcPts val="1185"/>
              </a:spcBef>
            </a:pPr>
            <a:r>
              <a:rPr dirty="0" sz="1400" spc="-5">
                <a:latin typeface="Cambria Math"/>
                <a:cs typeface="Cambria Math"/>
              </a:rPr>
              <a:t>𝑖𝑓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0;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775319" y="5355085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979538" y="4965959"/>
            <a:ext cx="2309495" cy="603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30">
                <a:latin typeface="Cambria Math"/>
                <a:cs typeface="Cambria Math"/>
              </a:rPr>
              <a:t>𝑠</a:t>
            </a:r>
            <a:r>
              <a:rPr dirty="0" baseline="-13888" sz="1500" spc="30">
                <a:latin typeface="Cambria Math"/>
                <a:cs typeface="Cambria Math"/>
              </a:rPr>
              <a:t>𝐻</a:t>
            </a:r>
            <a:r>
              <a:rPr dirty="0" baseline="3968" sz="2100" spc="30">
                <a:latin typeface="Cambria Math"/>
                <a:cs typeface="Cambria Math"/>
              </a:rPr>
              <a:t>(</a:t>
            </a:r>
            <a:r>
              <a:rPr dirty="0" baseline="1984" sz="2100" spc="30">
                <a:latin typeface="Cambria Math"/>
                <a:cs typeface="Cambria Math"/>
              </a:rPr>
              <a:t>𝑡</a:t>
            </a:r>
            <a:r>
              <a:rPr dirty="0" baseline="3968" sz="2100" spc="30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35">
                <a:latin typeface="Cambria Math"/>
                <a:cs typeface="Cambria Math"/>
              </a:rPr>
              <a:t>√</a:t>
            </a:r>
            <a:r>
              <a:rPr dirty="0" baseline="1984" sz="2100" spc="-52">
                <a:latin typeface="Cambria Math"/>
                <a:cs typeface="Cambria Math"/>
              </a:rPr>
              <a:t>2𝑃</a:t>
            </a:r>
            <a:r>
              <a:rPr dirty="0" baseline="-13888" sz="1500" spc="-52">
                <a:latin typeface="Cambria Math"/>
                <a:cs typeface="Cambria Math"/>
              </a:rPr>
              <a:t>𝑠  </a:t>
            </a:r>
            <a:r>
              <a:rPr dirty="0" baseline="1984" sz="2100" spc="-37">
                <a:latin typeface="Cambria Math"/>
                <a:cs typeface="Cambria Math"/>
              </a:rPr>
              <a:t>cos</a:t>
            </a:r>
            <a:r>
              <a:rPr dirty="0" baseline="3968" sz="2100" spc="-37">
                <a:latin typeface="Cambria Math"/>
                <a:cs typeface="Cambria Math"/>
              </a:rPr>
              <a:t>(</a:t>
            </a:r>
            <a:r>
              <a:rPr dirty="0" baseline="1984" sz="2100" spc="-37">
                <a:latin typeface="Cambria Math"/>
                <a:cs typeface="Cambria Math"/>
              </a:rPr>
              <a:t>2𝜋𝑓</a:t>
            </a:r>
            <a:r>
              <a:rPr dirty="0" baseline="-13888" sz="1500" spc="-37">
                <a:latin typeface="Cambria Math"/>
                <a:cs typeface="Cambria Math"/>
              </a:rPr>
              <a:t>0  </a:t>
            </a:r>
            <a:r>
              <a:rPr dirty="0" baseline="1984" sz="2100">
                <a:latin typeface="Cambria Math"/>
                <a:cs typeface="Cambria Math"/>
              </a:rPr>
              <a:t>+ </a:t>
            </a:r>
            <a:r>
              <a:rPr dirty="0" baseline="1984" sz="2100" spc="-7">
                <a:latin typeface="Cambria Math"/>
                <a:cs typeface="Cambria Math"/>
              </a:rPr>
              <a:t>Ω</a:t>
            </a:r>
            <a:r>
              <a:rPr dirty="0" baseline="3968" sz="2100" spc="-7">
                <a:latin typeface="Cambria Math"/>
                <a:cs typeface="Cambria Math"/>
              </a:rPr>
              <a:t>)</a:t>
            </a:r>
            <a:r>
              <a:rPr dirty="0" baseline="3968" sz="2100" spc="-14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𝑡</a:t>
            </a:r>
            <a:endParaRPr baseline="1984" sz="2100">
              <a:latin typeface="Cambria Math"/>
              <a:cs typeface="Cambria Math"/>
            </a:endParaRPr>
          </a:p>
          <a:p>
            <a:pPr marL="51435">
              <a:lnSpc>
                <a:spcPct val="100000"/>
              </a:lnSpc>
              <a:spcBef>
                <a:spcPts val="1185"/>
              </a:spcBef>
            </a:pPr>
            <a:r>
              <a:rPr dirty="0" baseline="1984" sz="2100" spc="30">
                <a:latin typeface="Cambria Math"/>
                <a:cs typeface="Cambria Math"/>
              </a:rPr>
              <a:t>𝑠</a:t>
            </a:r>
            <a:r>
              <a:rPr dirty="0" baseline="-13888" sz="1500" spc="30">
                <a:latin typeface="Cambria Math"/>
                <a:cs typeface="Cambria Math"/>
              </a:rPr>
              <a:t>𝐿</a:t>
            </a:r>
            <a:r>
              <a:rPr dirty="0" baseline="3968" sz="2100" spc="30">
                <a:latin typeface="Cambria Math"/>
                <a:cs typeface="Cambria Math"/>
              </a:rPr>
              <a:t>(</a:t>
            </a:r>
            <a:r>
              <a:rPr dirty="0" baseline="1984" sz="2100" spc="30">
                <a:latin typeface="Cambria Math"/>
                <a:cs typeface="Cambria Math"/>
              </a:rPr>
              <a:t>𝑡</a:t>
            </a:r>
            <a:r>
              <a:rPr dirty="0" baseline="3968" sz="2100" spc="30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35">
                <a:latin typeface="Cambria Math"/>
                <a:cs typeface="Cambria Math"/>
              </a:rPr>
              <a:t>√</a:t>
            </a:r>
            <a:r>
              <a:rPr dirty="0" baseline="1984" sz="2100" spc="-52">
                <a:latin typeface="Cambria Math"/>
                <a:cs typeface="Cambria Math"/>
              </a:rPr>
              <a:t>2𝑃</a:t>
            </a:r>
            <a:r>
              <a:rPr dirty="0" baseline="-13888" sz="1500" spc="-52">
                <a:latin typeface="Cambria Math"/>
                <a:cs typeface="Cambria Math"/>
              </a:rPr>
              <a:t>𝑠  </a:t>
            </a:r>
            <a:r>
              <a:rPr dirty="0" baseline="1984" sz="2100" spc="-37">
                <a:latin typeface="Cambria Math"/>
                <a:cs typeface="Cambria Math"/>
              </a:rPr>
              <a:t>cos</a:t>
            </a:r>
            <a:r>
              <a:rPr dirty="0" baseline="3968" sz="2100" spc="-37">
                <a:latin typeface="Cambria Math"/>
                <a:cs typeface="Cambria Math"/>
              </a:rPr>
              <a:t>(</a:t>
            </a:r>
            <a:r>
              <a:rPr dirty="0" baseline="1984" sz="2100" spc="-37">
                <a:latin typeface="Cambria Math"/>
                <a:cs typeface="Cambria Math"/>
              </a:rPr>
              <a:t>2𝜋𝑓</a:t>
            </a:r>
            <a:r>
              <a:rPr dirty="0" baseline="-13888" sz="1500" spc="-37">
                <a:latin typeface="Cambria Math"/>
                <a:cs typeface="Cambria Math"/>
              </a:rPr>
              <a:t>0  </a:t>
            </a:r>
            <a:r>
              <a:rPr dirty="0" baseline="1984" sz="2100">
                <a:latin typeface="Cambria Math"/>
                <a:cs typeface="Cambria Math"/>
              </a:rPr>
              <a:t>− </a:t>
            </a:r>
            <a:r>
              <a:rPr dirty="0" baseline="1984" sz="2100" spc="-7">
                <a:latin typeface="Cambria Math"/>
                <a:cs typeface="Cambria Math"/>
              </a:rPr>
              <a:t>Ω</a:t>
            </a:r>
            <a:r>
              <a:rPr dirty="0" baseline="3968" sz="2100" spc="-7">
                <a:latin typeface="Cambria Math"/>
                <a:cs typeface="Cambria Math"/>
              </a:rPr>
              <a:t>)</a:t>
            </a:r>
            <a:r>
              <a:rPr dirty="0" baseline="3968" sz="2100" spc="-1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𝑡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090800" y="6277355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889000" y="5772148"/>
            <a:ext cx="6047105" cy="720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combine above equations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3531235">
              <a:lnSpc>
                <a:spcPct val="100000"/>
              </a:lnSpc>
            </a:pPr>
            <a:r>
              <a:rPr dirty="0" baseline="1984" sz="2100" spc="15">
                <a:latin typeface="Cambria Math"/>
                <a:cs typeface="Cambria Math"/>
              </a:rPr>
              <a:t>𝑠</a:t>
            </a:r>
            <a:r>
              <a:rPr dirty="0" baseline="3968" sz="2100" spc="15">
                <a:latin typeface="Cambria Math"/>
                <a:cs typeface="Cambria Math"/>
              </a:rPr>
              <a:t>(</a:t>
            </a:r>
            <a:r>
              <a:rPr dirty="0" baseline="1984" sz="2100" spc="15">
                <a:latin typeface="Cambria Math"/>
                <a:cs typeface="Cambria Math"/>
              </a:rPr>
              <a:t>𝑡</a:t>
            </a:r>
            <a:r>
              <a:rPr dirty="0" baseline="3968" sz="2100" spc="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35">
                <a:latin typeface="Cambria Math"/>
                <a:cs typeface="Cambria Math"/>
              </a:rPr>
              <a:t>√</a:t>
            </a:r>
            <a:r>
              <a:rPr dirty="0" baseline="1984" sz="2100" spc="-52">
                <a:latin typeface="Cambria Math"/>
                <a:cs typeface="Cambria Math"/>
              </a:rPr>
              <a:t>2𝑃</a:t>
            </a:r>
            <a:r>
              <a:rPr dirty="0" baseline="-13888" sz="1500" spc="-52">
                <a:latin typeface="Cambria Math"/>
                <a:cs typeface="Cambria Math"/>
              </a:rPr>
              <a:t>𝑠 </a:t>
            </a:r>
            <a:r>
              <a:rPr dirty="0" baseline="1984" sz="2100" spc="-37">
                <a:latin typeface="Cambria Math"/>
                <a:cs typeface="Cambria Math"/>
              </a:rPr>
              <a:t>cos</a:t>
            </a:r>
            <a:r>
              <a:rPr dirty="0" baseline="3968" sz="2100" spc="-37">
                <a:latin typeface="Cambria Math"/>
                <a:cs typeface="Cambria Math"/>
              </a:rPr>
              <a:t>(</a:t>
            </a:r>
            <a:r>
              <a:rPr dirty="0" baseline="1984" sz="2100" spc="-37">
                <a:latin typeface="Cambria Math"/>
                <a:cs typeface="Cambria Math"/>
              </a:rPr>
              <a:t>2𝜋𝑓</a:t>
            </a:r>
            <a:r>
              <a:rPr dirty="0" baseline="-13888" sz="1500" spc="-37">
                <a:latin typeface="Cambria Math"/>
                <a:cs typeface="Cambria Math"/>
              </a:rPr>
              <a:t>0 </a:t>
            </a:r>
            <a:r>
              <a:rPr dirty="0" baseline="1984" sz="2100">
                <a:latin typeface="Cambria Math"/>
                <a:cs typeface="Cambria Math"/>
              </a:rPr>
              <a:t>+ </a:t>
            </a:r>
            <a:r>
              <a:rPr dirty="0" baseline="1984" sz="2100" spc="15">
                <a:latin typeface="Cambria Math"/>
                <a:cs typeface="Cambria Math"/>
              </a:rPr>
              <a:t>𝑑(𝑡)Ω</a:t>
            </a:r>
            <a:r>
              <a:rPr dirty="0" baseline="3968" sz="2100" spc="15">
                <a:latin typeface="Cambria Math"/>
                <a:cs typeface="Cambria Math"/>
              </a:rPr>
              <a:t>)</a:t>
            </a:r>
            <a:r>
              <a:rPr dirty="0" baseline="3968" sz="2100" spc="-89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𝑡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63595" y="424682"/>
            <a:ext cx="8992235" cy="203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42297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508000" marR="68580">
              <a:lnSpc>
                <a:spcPct val="144300"/>
              </a:lnSpc>
            </a:pPr>
            <a:r>
              <a:rPr dirty="0" sz="1400" spc="-5">
                <a:latin typeface="Times New Roman"/>
                <a:cs typeface="Times New Roman"/>
              </a:rPr>
              <a:t>Thus when symbol </a:t>
            </a:r>
            <a:r>
              <a:rPr dirty="0" sz="1400">
                <a:latin typeface="Times New Roman"/>
                <a:cs typeface="Times New Roman"/>
              </a:rPr>
              <a:t>"1" </a:t>
            </a:r>
            <a:r>
              <a:rPr dirty="0" sz="1400" spc="-5">
                <a:latin typeface="Times New Roman"/>
                <a:cs typeface="Times New Roman"/>
              </a:rPr>
              <a:t>is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transmitted,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carrier frequency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0 </a:t>
            </a:r>
            <a:r>
              <a:rPr dirty="0" sz="1400">
                <a:latin typeface="Cambria Math"/>
                <a:cs typeface="Cambria Math"/>
              </a:rPr>
              <a:t>+ (Ω/2𝜋)</a:t>
            </a:r>
            <a:r>
              <a:rPr dirty="0" sz="1400">
                <a:latin typeface="Times New Roman"/>
                <a:cs typeface="Times New Roman"/>
              </a:rPr>
              <a:t>, and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0 </a:t>
            </a:r>
            <a:r>
              <a:rPr dirty="0" sz="1400">
                <a:latin typeface="Cambria Math"/>
                <a:cs typeface="Cambria Math"/>
              </a:rPr>
              <a:t>− (Ω/2𝜋)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symbol  </a:t>
            </a:r>
            <a:r>
              <a:rPr dirty="0" sz="1400">
                <a:latin typeface="Times New Roman"/>
                <a:cs typeface="Times New Roman"/>
              </a:rPr>
              <a:t>"0".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2-1 </a:t>
            </a:r>
            <a:r>
              <a:rPr dirty="0" sz="1400" spc="-5" b="1">
                <a:latin typeface="Times New Roman"/>
                <a:cs typeface="Times New Roman"/>
              </a:rPr>
              <a:t>BFSK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generation:</a:t>
            </a:r>
            <a:endParaRPr sz="1400">
              <a:latin typeface="Times New Roman"/>
              <a:cs typeface="Times New Roman"/>
            </a:endParaRPr>
          </a:p>
          <a:p>
            <a:pPr marL="50800" marR="71755">
              <a:lnSpc>
                <a:spcPct val="112100"/>
              </a:lnSpc>
              <a:spcBef>
                <a:spcPts val="965"/>
              </a:spcBef>
            </a:pPr>
            <a:r>
              <a:rPr dirty="0" sz="1400">
                <a:latin typeface="Times New Roman"/>
                <a:cs typeface="Times New Roman"/>
              </a:rPr>
              <a:t>Fig. 7 shows </a:t>
            </a:r>
            <a:r>
              <a:rPr dirty="0" sz="1400" spc="-5">
                <a:latin typeface="Times New Roman"/>
                <a:cs typeface="Times New Roman"/>
              </a:rPr>
              <a:t>the block diagram </a:t>
            </a:r>
            <a:r>
              <a:rPr dirty="0" sz="1400">
                <a:latin typeface="Times New Roman"/>
                <a:cs typeface="Times New Roman"/>
              </a:rPr>
              <a:t>of BFSK generator, </a:t>
            </a:r>
            <a:r>
              <a:rPr dirty="0" sz="1400" spc="-5">
                <a:latin typeface="Times New Roman"/>
                <a:cs typeface="Times New Roman"/>
              </a:rPr>
              <a:t>the input sequence </a:t>
            </a:r>
            <a:r>
              <a:rPr dirty="0" sz="1400" spc="15">
                <a:latin typeface="Cambria Math"/>
                <a:cs typeface="Cambria Math"/>
              </a:rPr>
              <a:t>𝑏(𝑡)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5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Cambria Math"/>
                <a:cs typeface="Cambria Math"/>
              </a:rPr>
              <a:t>𝑃</a:t>
            </a:r>
            <a:r>
              <a:rPr dirty="0" baseline="-16666" sz="1500" spc="-7">
                <a:latin typeface="Cambria Math"/>
                <a:cs typeface="Cambria Math"/>
              </a:rPr>
              <a:t>𝐻</a:t>
            </a:r>
            <a:r>
              <a:rPr dirty="0" sz="1400" spc="-5">
                <a:latin typeface="Cambria Math"/>
                <a:cs typeface="Cambria Math"/>
              </a:rPr>
              <a:t>(𝑡)</a:t>
            </a:r>
            <a:r>
              <a:rPr dirty="0" sz="1400" spc="-5">
                <a:latin typeface="Times New Roman"/>
                <a:cs typeface="Times New Roman"/>
              </a:rPr>
              <a:t>, but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inverter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added to  </a:t>
            </a:r>
            <a:r>
              <a:rPr dirty="0" sz="1400">
                <a:latin typeface="Times New Roman"/>
                <a:cs typeface="Times New Roman"/>
              </a:rPr>
              <a:t>get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𝑃</a:t>
            </a:r>
            <a:r>
              <a:rPr dirty="0" baseline="-16666" sz="1500" spc="-15">
                <a:latin typeface="Cambria Math"/>
                <a:cs typeface="Cambria Math"/>
              </a:rPr>
              <a:t>𝐿</a:t>
            </a:r>
            <a:r>
              <a:rPr dirty="0" sz="1400" spc="-10">
                <a:latin typeface="Cambria Math"/>
                <a:cs typeface="Cambria Math"/>
              </a:rPr>
              <a:t>(𝑡)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96728" y="5605022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33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63591" y="5173228"/>
            <a:ext cx="8925560" cy="8921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4191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114999"/>
              </a:lnSpc>
            </a:pPr>
            <a:r>
              <a:rPr dirty="0" baseline="1984" sz="2100" spc="-7">
                <a:latin typeface="Times New Roman"/>
                <a:cs typeface="Times New Roman"/>
              </a:rPr>
              <a:t>Each </a:t>
            </a:r>
            <a:r>
              <a:rPr dirty="0" baseline="1984" sz="2100">
                <a:latin typeface="Times New Roman"/>
                <a:cs typeface="Times New Roman"/>
              </a:rPr>
              <a:t>of </a:t>
            </a:r>
            <a:r>
              <a:rPr dirty="0" baseline="1984" sz="2100" spc="-15">
                <a:latin typeface="Cambria Math"/>
                <a:cs typeface="Cambria Math"/>
              </a:rPr>
              <a:t>𝑃</a:t>
            </a:r>
            <a:r>
              <a:rPr dirty="0" baseline="-11111" sz="1500" spc="-15">
                <a:latin typeface="Cambria Math"/>
                <a:cs typeface="Cambria Math"/>
              </a:rPr>
              <a:t>𝐻</a:t>
            </a:r>
            <a:r>
              <a:rPr dirty="0" baseline="1984" sz="2100" spc="-15">
                <a:latin typeface="Cambria Math"/>
                <a:cs typeface="Cambria Math"/>
              </a:rPr>
              <a:t>(𝑡) </a:t>
            </a:r>
            <a:r>
              <a:rPr dirty="0" baseline="1984" sz="2100" spc="-7">
                <a:latin typeface="Times New Roman"/>
                <a:cs typeface="Times New Roman"/>
              </a:rPr>
              <a:t>and </a:t>
            </a:r>
            <a:r>
              <a:rPr dirty="0" baseline="1984" sz="2100" spc="-15">
                <a:latin typeface="Cambria Math"/>
                <a:cs typeface="Cambria Math"/>
              </a:rPr>
              <a:t>𝑃</a:t>
            </a:r>
            <a:r>
              <a:rPr dirty="0" baseline="-11111" sz="1500" spc="-15">
                <a:latin typeface="Cambria Math"/>
                <a:cs typeface="Cambria Math"/>
              </a:rPr>
              <a:t>𝐿</a:t>
            </a:r>
            <a:r>
              <a:rPr dirty="0" baseline="1984" sz="2100" spc="-15">
                <a:latin typeface="Cambria Math"/>
                <a:cs typeface="Cambria Math"/>
              </a:rPr>
              <a:t>(𝑡) </a:t>
            </a:r>
            <a:r>
              <a:rPr dirty="0" baseline="1984" sz="2100">
                <a:latin typeface="Times New Roman"/>
                <a:cs typeface="Times New Roman"/>
              </a:rPr>
              <a:t>are </a:t>
            </a:r>
            <a:r>
              <a:rPr dirty="0" baseline="1984" sz="2100" spc="-7">
                <a:latin typeface="Times New Roman"/>
                <a:cs typeface="Times New Roman"/>
              </a:rPr>
              <a:t>unipolar signals. </a:t>
            </a:r>
            <a:r>
              <a:rPr dirty="0" baseline="1984" sz="2100">
                <a:latin typeface="Times New Roman"/>
                <a:cs typeface="Times New Roman"/>
              </a:rPr>
              <a:t>If </a:t>
            </a:r>
            <a:r>
              <a:rPr dirty="0" baseline="1984" sz="2100" spc="-7">
                <a:latin typeface="Times New Roman"/>
                <a:cs typeface="Times New Roman"/>
              </a:rPr>
              <a:t>the input to level shifter is </a:t>
            </a:r>
            <a:r>
              <a:rPr dirty="0" baseline="1984" sz="2100">
                <a:latin typeface="Times New Roman"/>
                <a:cs typeface="Times New Roman"/>
              </a:rPr>
              <a:t>"1" </a:t>
            </a:r>
            <a:r>
              <a:rPr dirty="0" baseline="1984" sz="2100" spc="-7">
                <a:latin typeface="Times New Roman"/>
                <a:cs typeface="Times New Roman"/>
              </a:rPr>
              <a:t>then its output is </a:t>
            </a:r>
            <a:r>
              <a:rPr dirty="0" sz="1400" spc="-15">
                <a:latin typeface="Cambria Math"/>
                <a:cs typeface="Cambria Math"/>
              </a:rPr>
              <a:t>√</a:t>
            </a:r>
            <a:r>
              <a:rPr dirty="0" baseline="1984" sz="2100" spc="-22">
                <a:latin typeface="Cambria Math"/>
                <a:cs typeface="Cambria Math"/>
              </a:rPr>
              <a:t>𝑃</a:t>
            </a:r>
            <a:r>
              <a:rPr dirty="0" baseline="-11111" sz="1500" spc="-22">
                <a:latin typeface="Cambria Math"/>
                <a:cs typeface="Cambria Math"/>
              </a:rPr>
              <a:t>𝑠</a:t>
            </a:r>
            <a:r>
              <a:rPr dirty="0" baseline="1984" sz="2100" spc="-22">
                <a:latin typeface="Cambria Math"/>
                <a:cs typeface="Cambria Math"/>
              </a:rPr>
              <a:t>𝑇</a:t>
            </a:r>
            <a:r>
              <a:rPr dirty="0" baseline="-11111" sz="1500" spc="-22">
                <a:latin typeface="Cambria Math"/>
                <a:cs typeface="Cambria Math"/>
              </a:rPr>
              <a:t>𝑏</a:t>
            </a:r>
            <a:r>
              <a:rPr dirty="0" baseline="1984" sz="2100" spc="-22">
                <a:latin typeface="Times New Roman"/>
                <a:cs typeface="Times New Roman"/>
              </a:rPr>
              <a:t>, </a:t>
            </a:r>
            <a:r>
              <a:rPr dirty="0" baseline="1984" sz="2100">
                <a:latin typeface="Times New Roman"/>
                <a:cs typeface="Times New Roman"/>
              </a:rPr>
              <a:t>and </a:t>
            </a:r>
            <a:r>
              <a:rPr dirty="0" baseline="1984" sz="2100" spc="-7">
                <a:latin typeface="Times New Roman"/>
                <a:cs typeface="Times New Roman"/>
              </a:rPr>
              <a:t>zero </a:t>
            </a:r>
            <a:r>
              <a:rPr dirty="0" baseline="1984" sz="2100">
                <a:latin typeface="Times New Roman"/>
                <a:cs typeface="Times New Roman"/>
              </a:rPr>
              <a:t>if </a:t>
            </a:r>
            <a:r>
              <a:rPr dirty="0" baseline="1984" sz="2100" spc="-7">
                <a:latin typeface="Times New Roman"/>
                <a:cs typeface="Times New Roman"/>
              </a:rPr>
              <a:t>the input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"0".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50488" y="2615308"/>
            <a:ext cx="5382524" cy="2428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63600" y="424682"/>
            <a:ext cx="8964295" cy="1167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88900">
              <a:lnSpc>
                <a:spcPct val="100000"/>
              </a:lnSpc>
              <a:spcBef>
                <a:spcPts val="100"/>
              </a:spcBef>
              <a:tabLst>
                <a:tab pos="42297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After level shifter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product modulators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two carriers </a:t>
            </a:r>
            <a:r>
              <a:rPr dirty="0" sz="1400" spc="15">
                <a:latin typeface="Cambria Math"/>
                <a:cs typeface="Cambria Math"/>
              </a:rPr>
              <a:t>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20">
                <a:latin typeface="Cambria Math"/>
                <a:cs typeface="Cambria Math"/>
              </a:rPr>
              <a:t>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orthogonal with each other.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 spc="-10">
                <a:latin typeface="Times New Roman"/>
                <a:cs typeface="Times New Roman"/>
              </a:rPr>
              <a:t>bit  </a:t>
            </a:r>
            <a:r>
              <a:rPr dirty="0" sz="1400" spc="-5">
                <a:latin typeface="Times New Roman"/>
                <a:cs typeface="Times New Roman"/>
              </a:rPr>
              <a:t>period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 spc="-10">
                <a:latin typeface="Times New Roman"/>
                <a:cs typeface="Times New Roman"/>
              </a:rPr>
              <a:t>signal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 spc="15">
                <a:latin typeface="Cambria Math"/>
                <a:cs typeface="Cambria Math"/>
              </a:rPr>
              <a:t>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20">
                <a:latin typeface="Cambria Math"/>
                <a:cs typeface="Cambria Math"/>
              </a:rPr>
              <a:t>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have integral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cycles. Not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both multiplier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 possible because </a:t>
            </a:r>
            <a:r>
              <a:rPr dirty="0" sz="1400" spc="15">
                <a:latin typeface="Cambria Math"/>
                <a:cs typeface="Cambria Math"/>
              </a:rPr>
              <a:t>∅</a:t>
            </a:r>
            <a:r>
              <a:rPr dirty="0" baseline="-16666" sz="1500" spc="22">
                <a:latin typeface="Cambria Math"/>
                <a:cs typeface="Cambria Math"/>
              </a:rPr>
              <a:t>1</a:t>
            </a:r>
            <a:r>
              <a:rPr dirty="0" sz="1400" spc="15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20">
                <a:latin typeface="Cambria Math"/>
                <a:cs typeface="Cambria Math"/>
              </a:rPr>
              <a:t>∅</a:t>
            </a: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1400" spc="20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complementary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each other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Fog.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87424" y="5056382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80475" y="5056382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44140" y="5835146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50900" y="3537594"/>
            <a:ext cx="6592570" cy="2504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39966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819"/>
              </a:spcBef>
            </a:pPr>
            <a:r>
              <a:rPr dirty="0" sz="1400" b="1">
                <a:latin typeface="Times New Roman"/>
                <a:cs typeface="Times New Roman"/>
              </a:rPr>
              <a:t>2-2 </a:t>
            </a:r>
            <a:r>
              <a:rPr dirty="0" sz="1400" spc="-5" b="1">
                <a:latin typeface="Times New Roman"/>
                <a:cs typeface="Times New Roman"/>
              </a:rPr>
              <a:t>The </a:t>
            </a:r>
            <a:r>
              <a:rPr dirty="0" sz="1400" b="1">
                <a:latin typeface="Times New Roman"/>
                <a:cs typeface="Times New Roman"/>
              </a:rPr>
              <a:t>spectrum </a:t>
            </a:r>
            <a:r>
              <a:rPr dirty="0" sz="1400" spc="-5" b="1">
                <a:latin typeface="Times New Roman"/>
                <a:cs typeface="Times New Roman"/>
              </a:rPr>
              <a:t>and bandwidth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" b="1">
                <a:latin typeface="Times New Roman"/>
                <a:cs typeface="Times New Roman"/>
              </a:rPr>
              <a:t> BFSK:</a:t>
            </a:r>
            <a:endParaRPr sz="14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The output </a:t>
            </a:r>
            <a:r>
              <a:rPr dirty="0" sz="1400">
                <a:latin typeface="Times New Roman"/>
                <a:cs typeface="Times New Roman"/>
              </a:rPr>
              <a:t>of BFSK </a:t>
            </a:r>
            <a:r>
              <a:rPr dirty="0" sz="1400" spc="-5">
                <a:latin typeface="Times New Roman"/>
                <a:cs typeface="Times New Roman"/>
              </a:rPr>
              <a:t>generator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write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2400300">
              <a:lnSpc>
                <a:spcPct val="100000"/>
              </a:lnSpc>
            </a:pP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10">
                <a:latin typeface="Cambria Math"/>
                <a:cs typeface="Cambria Math"/>
              </a:rPr>
              <a:t>√</a:t>
            </a:r>
            <a:r>
              <a:rPr dirty="0" baseline="1984" sz="2100" spc="-15">
                <a:latin typeface="Cambria Math"/>
                <a:cs typeface="Cambria Math"/>
              </a:rPr>
              <a:t>2𝑃</a:t>
            </a:r>
            <a:r>
              <a:rPr dirty="0" baseline="-13888" sz="1500" spc="-15">
                <a:latin typeface="Cambria Math"/>
                <a:cs typeface="Cambria Math"/>
              </a:rPr>
              <a:t>𝑠</a:t>
            </a:r>
            <a:r>
              <a:rPr dirty="0" baseline="1984" sz="2100" spc="-15">
                <a:latin typeface="Cambria Math"/>
                <a:cs typeface="Cambria Math"/>
              </a:rPr>
              <a:t>𝑃</a:t>
            </a:r>
            <a:r>
              <a:rPr dirty="0" baseline="-13888" sz="1500" spc="-15">
                <a:latin typeface="Cambria Math"/>
                <a:cs typeface="Cambria Math"/>
              </a:rPr>
              <a:t>𝐻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 spc="-15">
                <a:latin typeface="Cambria Math"/>
                <a:cs typeface="Cambria Math"/>
              </a:rPr>
              <a:t>cos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𝐻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+ </a:t>
            </a:r>
            <a:r>
              <a:rPr dirty="0" sz="1400" spc="-35">
                <a:latin typeface="Cambria Math"/>
                <a:cs typeface="Cambria Math"/>
              </a:rPr>
              <a:t>√</a:t>
            </a:r>
            <a:r>
              <a:rPr dirty="0" baseline="1984" sz="2100" spc="-52">
                <a:latin typeface="Cambria Math"/>
                <a:cs typeface="Cambria Math"/>
              </a:rPr>
              <a:t>2𝑃</a:t>
            </a:r>
            <a:r>
              <a:rPr dirty="0" baseline="-13888" sz="1500" spc="-52">
                <a:latin typeface="Cambria Math"/>
                <a:cs typeface="Cambria Math"/>
              </a:rPr>
              <a:t>𝑠</a:t>
            </a:r>
            <a:r>
              <a:rPr dirty="0" baseline="1984" sz="2100" spc="-52">
                <a:latin typeface="Cambria Math"/>
                <a:cs typeface="Cambria Math"/>
              </a:rPr>
              <a:t>𝑃</a:t>
            </a:r>
            <a:r>
              <a:rPr dirty="0" baseline="-13888" sz="1500" spc="-52">
                <a:latin typeface="Cambria Math"/>
                <a:cs typeface="Cambria Math"/>
              </a:rPr>
              <a:t>𝐿 </a:t>
            </a:r>
            <a:r>
              <a:rPr dirty="0" baseline="3968" sz="2100" spc="15">
                <a:latin typeface="Cambria Math"/>
                <a:cs typeface="Cambria Math"/>
              </a:rPr>
              <a:t>(</a:t>
            </a:r>
            <a:r>
              <a:rPr dirty="0" baseline="1984" sz="2100" spc="15">
                <a:latin typeface="Cambria Math"/>
                <a:cs typeface="Cambria Math"/>
              </a:rPr>
              <a:t>𝑡</a:t>
            </a:r>
            <a:r>
              <a:rPr dirty="0" baseline="3968" sz="2100" spc="15">
                <a:latin typeface="Cambria Math"/>
                <a:cs typeface="Cambria Math"/>
              </a:rPr>
              <a:t>)</a:t>
            </a:r>
            <a:r>
              <a:rPr dirty="0" baseline="3968" sz="2100" spc="-352">
                <a:latin typeface="Cambria Math"/>
                <a:cs typeface="Cambria Math"/>
              </a:rPr>
              <a:t> </a:t>
            </a:r>
            <a:r>
              <a:rPr dirty="0" baseline="1984" sz="2100" spc="-37">
                <a:latin typeface="Cambria Math"/>
                <a:cs typeface="Cambria Math"/>
              </a:rPr>
              <a:t>cos</a:t>
            </a:r>
            <a:r>
              <a:rPr dirty="0" baseline="3968" sz="2100" spc="-37">
                <a:latin typeface="Cambria Math"/>
                <a:cs typeface="Cambria Math"/>
              </a:rPr>
              <a:t>(</a:t>
            </a:r>
            <a:r>
              <a:rPr dirty="0" baseline="1984" sz="2100" spc="-37">
                <a:latin typeface="Cambria Math"/>
                <a:cs typeface="Cambria Math"/>
              </a:rPr>
              <a:t>2𝜋𝑓</a:t>
            </a:r>
            <a:r>
              <a:rPr dirty="0" baseline="-13888" sz="1500" spc="-37">
                <a:latin typeface="Cambria Math"/>
                <a:cs typeface="Cambria Math"/>
              </a:rPr>
              <a:t>𝐿 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</a:t>
            </a:r>
            <a:endParaRPr baseline="3968" sz="210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1250"/>
              </a:spcBef>
            </a:pPr>
            <a:r>
              <a:rPr dirty="0" sz="1400" spc="-5">
                <a:latin typeface="Times New Roman"/>
                <a:cs typeface="Times New Roman"/>
              </a:rPr>
              <a:t>The above equation is the </a:t>
            </a:r>
            <a:r>
              <a:rPr dirty="0" sz="1400">
                <a:latin typeface="Times New Roman"/>
                <a:cs typeface="Times New Roman"/>
              </a:rPr>
              <a:t>BFSK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2400935">
              <a:lnSpc>
                <a:spcPct val="100000"/>
              </a:lnSpc>
            </a:pP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baseline="-16666" sz="1500" spc="30">
                <a:latin typeface="Cambria Math"/>
                <a:cs typeface="Cambria Math"/>
              </a:rPr>
              <a:t>𝐵𝑃𝑆𝐾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√2𝑃𝑏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cos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2𝜋𝑓</a:t>
            </a:r>
            <a:r>
              <a:rPr dirty="0" baseline="-16666" sz="1500" spc="-15">
                <a:latin typeface="Cambria Math"/>
                <a:cs typeface="Cambria Math"/>
              </a:rPr>
              <a:t>0</a:t>
            </a:r>
            <a:r>
              <a:rPr dirty="0" sz="1400" spc="-10">
                <a:latin typeface="Cambria Math"/>
                <a:cs typeface="Cambria Math"/>
              </a:rPr>
              <a:t>𝑡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50438" y="1746510"/>
            <a:ext cx="6186159" cy="1661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63600" y="424682"/>
            <a:ext cx="8684895" cy="925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42297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110700"/>
              </a:lnSpc>
            </a:pPr>
            <a:r>
              <a:rPr dirty="0" sz="1400" spc="-5">
                <a:latin typeface="Times New Roman"/>
                <a:cs typeface="Times New Roman"/>
              </a:rPr>
              <a:t>The equation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BPSK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similar to </a:t>
            </a:r>
            <a:r>
              <a:rPr dirty="0" sz="1400">
                <a:latin typeface="Times New Roman"/>
                <a:cs typeface="Times New Roman"/>
              </a:rPr>
              <a:t>BFSK but </a:t>
            </a:r>
            <a:r>
              <a:rPr dirty="0" sz="1400" spc="15">
                <a:latin typeface="Cambria Math"/>
                <a:cs typeface="Cambria Math"/>
              </a:rPr>
              <a:t>𝑏(𝑡)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bipolar signal while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coefficient </a:t>
            </a:r>
            <a:r>
              <a:rPr dirty="0" sz="1400" spc="-5">
                <a:latin typeface="Cambria Math"/>
                <a:cs typeface="Cambria Math"/>
              </a:rPr>
              <a:t>𝑃</a:t>
            </a:r>
            <a:r>
              <a:rPr dirty="0" baseline="-16666" sz="1500" spc="-7">
                <a:latin typeface="Cambria Math"/>
                <a:cs typeface="Cambria Math"/>
              </a:rPr>
              <a:t>𝐻</a:t>
            </a:r>
            <a:r>
              <a:rPr dirty="0" sz="1400" spc="-5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Cambria Math"/>
                <a:cs typeface="Cambria Math"/>
              </a:rPr>
              <a:t>𝑃</a:t>
            </a:r>
            <a:r>
              <a:rPr dirty="0" baseline="-16666" sz="1500" spc="-7">
                <a:latin typeface="Cambria Math"/>
                <a:cs typeface="Cambria Math"/>
              </a:rPr>
              <a:t>𝐿</a:t>
            </a:r>
            <a:r>
              <a:rPr dirty="0" sz="1400" spc="-5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unipolar.  Therefore </a:t>
            </a: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00" spc="-5">
                <a:latin typeface="Times New Roman"/>
                <a:cs typeface="Times New Roman"/>
              </a:rPr>
              <a:t>convert those coefficients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bipolar </a:t>
            </a:r>
            <a:r>
              <a:rPr dirty="0" sz="1400">
                <a:latin typeface="Times New Roman"/>
                <a:cs typeface="Times New Roman"/>
              </a:rPr>
              <a:t>form as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43200" y="172998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230511" y="1453637"/>
            <a:ext cx="4356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321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0511" y="1708145"/>
            <a:ext cx="4356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3215" algn="l"/>
              </a:tabLst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4096" y="172998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761105" y="1680713"/>
            <a:ext cx="1206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𝐻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5489" y="1574033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′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8963" y="1589273"/>
            <a:ext cx="1611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852805" algn="l"/>
                <a:tab pos="1153160" algn="l"/>
              </a:tabLst>
            </a:pPr>
            <a:r>
              <a:rPr dirty="0" sz="1400" spc="-5">
                <a:latin typeface="Cambria Math"/>
                <a:cs typeface="Cambria Math"/>
              </a:rPr>
              <a:t>𝑃</a:t>
            </a:r>
            <a:r>
              <a:rPr dirty="0" baseline="-16666" sz="1500" spc="-7">
                <a:latin typeface="Cambria Math"/>
                <a:cs typeface="Cambria Math"/>
              </a:rPr>
              <a:t>𝐻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𝑡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+	𝑃  </a:t>
            </a:r>
            <a:r>
              <a:rPr dirty="0" sz="1400" spc="10">
                <a:latin typeface="Cambria Math"/>
                <a:cs typeface="Cambria Math"/>
              </a:rPr>
              <a:t>(𝑡)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1700" y="2031614"/>
            <a:ext cx="332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43200" y="252285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30491" y="2246498"/>
            <a:ext cx="4356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321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30491" y="2501007"/>
            <a:ext cx="4356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3215" algn="l"/>
              </a:tabLst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54096" y="252285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761105" y="2473575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85489" y="2366894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′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67551" y="2382134"/>
            <a:ext cx="15455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814069" algn="l"/>
                <a:tab pos="1114425" algn="l"/>
              </a:tabLst>
            </a:pPr>
            <a:r>
              <a:rPr dirty="0" sz="1400" spc="-5">
                <a:latin typeface="Cambria Math"/>
                <a:cs typeface="Cambria Math"/>
              </a:rPr>
              <a:t>𝑃</a:t>
            </a:r>
            <a:r>
              <a:rPr dirty="0" baseline="-16666" sz="1500" spc="-7">
                <a:latin typeface="Cambria Math"/>
                <a:cs typeface="Cambria Math"/>
              </a:rPr>
              <a:t>𝐿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𝑡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+	𝑃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(𝑡)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3600" y="2827143"/>
            <a:ext cx="7503795" cy="2692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195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Here </a:t>
            </a:r>
            <a:r>
              <a:rPr dirty="0" sz="1400" spc="65">
                <a:latin typeface="Cambria Math"/>
                <a:cs typeface="Cambria Math"/>
              </a:rPr>
              <a:t>𝑃</a:t>
            </a:r>
            <a:r>
              <a:rPr dirty="0" baseline="30555" sz="1500" spc="97">
                <a:latin typeface="Cambria Math"/>
                <a:cs typeface="Cambria Math"/>
              </a:rPr>
              <a:t>′ </a:t>
            </a:r>
            <a:r>
              <a:rPr dirty="0" sz="1400" spc="10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50">
                <a:latin typeface="Cambria Math"/>
                <a:cs typeface="Cambria Math"/>
              </a:rPr>
              <a:t>𝑃</a:t>
            </a:r>
            <a:r>
              <a:rPr dirty="0" baseline="30555" sz="1500" spc="75">
                <a:latin typeface="Cambria Math"/>
                <a:cs typeface="Cambria Math"/>
              </a:rPr>
              <a:t>′</a:t>
            </a:r>
            <a:r>
              <a:rPr dirty="0" sz="1400" spc="50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bipolar </a:t>
            </a:r>
            <a:r>
              <a:rPr dirty="0" sz="1400">
                <a:latin typeface="Times New Roman"/>
                <a:cs typeface="Times New Roman"/>
              </a:rPr>
              <a:t>(i.e. </a:t>
            </a:r>
            <a:r>
              <a:rPr dirty="0" sz="1400">
                <a:latin typeface="Cambria Math"/>
                <a:cs typeface="Cambria Math"/>
              </a:rPr>
              <a:t>+1 </a:t>
            </a:r>
            <a:r>
              <a:rPr dirty="0" sz="1400" spc="-5">
                <a:latin typeface="Cambria Math"/>
                <a:cs typeface="Cambria Math"/>
              </a:rPr>
              <a:t>𝑜𝑟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5">
                <a:latin typeface="Cambria Math"/>
                <a:cs typeface="Cambria Math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). Substitute those value in </a:t>
            </a:r>
            <a:r>
              <a:rPr dirty="0" sz="1400">
                <a:latin typeface="Times New Roman"/>
                <a:cs typeface="Times New Roman"/>
              </a:rPr>
              <a:t>BFSK </a:t>
            </a:r>
            <a:r>
              <a:rPr dirty="0" sz="1400" spc="-5">
                <a:latin typeface="Times New Roman"/>
                <a:cs typeface="Times New Roman"/>
              </a:rPr>
              <a:t>equation, we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532130">
              <a:lnSpc>
                <a:spcPts val="715"/>
              </a:lnSpc>
              <a:tabLst>
                <a:tab pos="1297305" algn="l"/>
              </a:tabLst>
            </a:pPr>
            <a:r>
              <a:rPr dirty="0" sz="1000" spc="20">
                <a:latin typeface="Cambria Math"/>
                <a:cs typeface="Cambria Math"/>
              </a:rPr>
              <a:t>𝐻	</a:t>
            </a:r>
            <a:r>
              <a:rPr dirty="0" sz="1000" spc="1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46474" y="3636649"/>
            <a:ext cx="869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>
                <a:latin typeface="Cambria Math"/>
                <a:cs typeface="Cambria Math"/>
              </a:rPr>
              <a:t>𝑠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83524" y="358075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67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700272" y="3555877"/>
            <a:ext cx="10401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40">
                <a:latin typeface="Cambria Math"/>
                <a:cs typeface="Cambria Math"/>
              </a:rPr>
              <a:t>√</a:t>
            </a:r>
            <a:r>
              <a:rPr dirty="0" baseline="1984" sz="2100" spc="60">
                <a:latin typeface="Cambria Math"/>
                <a:cs typeface="Cambria Math"/>
              </a:rPr>
              <a:t>2𝑃</a:t>
            </a:r>
            <a:r>
              <a:rPr dirty="0" baseline="1984" sz="2100" spc="382">
                <a:latin typeface="Cambria Math"/>
                <a:cs typeface="Cambria Math"/>
              </a:rPr>
              <a:t> </a:t>
            </a:r>
            <a:r>
              <a:rPr dirty="0" baseline="1984" sz="2100" spc="60">
                <a:latin typeface="Cambria Math"/>
                <a:cs typeface="Cambria Math"/>
              </a:rPr>
              <a:t>[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26820" y="368896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714117" y="3412613"/>
            <a:ext cx="433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194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14117" y="3667121"/>
            <a:ext cx="433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1945" algn="l"/>
              </a:tabLst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036192" y="368896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851278" y="3548250"/>
            <a:ext cx="436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2420" algn="l"/>
              </a:tabLst>
            </a:pP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42946" y="3639689"/>
            <a:ext cx="1206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𝐻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67330" y="3533009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′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70123" y="3636641"/>
            <a:ext cx="8597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5495" algn="l"/>
              </a:tabLst>
            </a:pPr>
            <a:r>
              <a:rPr dirty="0" sz="1000" spc="25">
                <a:latin typeface="Cambria Math"/>
                <a:cs typeface="Cambria Math"/>
              </a:rPr>
              <a:t>𝐻</a:t>
            </a:r>
            <a:r>
              <a:rPr dirty="0" sz="1000" spc="25">
                <a:latin typeface="Cambria Math"/>
                <a:cs typeface="Cambria Math"/>
              </a:rPr>
              <a:t>	</a:t>
            </a:r>
            <a:r>
              <a:rPr dirty="0" sz="1000" spc="40">
                <a:latin typeface="Cambria Math"/>
                <a:cs typeface="Cambria Math"/>
              </a:rPr>
              <a:t>𝑠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80475" y="358075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349626" y="3555869"/>
            <a:ext cx="18872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22">
                <a:latin typeface="Cambria Math"/>
                <a:cs typeface="Cambria Math"/>
              </a:rPr>
              <a:t>(𝑡)] </a:t>
            </a:r>
            <a:r>
              <a:rPr dirty="0" baseline="1984" sz="2100">
                <a:latin typeface="Cambria Math"/>
                <a:cs typeface="Cambria Math"/>
              </a:rPr>
              <a:t>cos</a:t>
            </a:r>
            <a:r>
              <a:rPr dirty="0" baseline="3968" sz="2100">
                <a:latin typeface="Cambria Math"/>
                <a:cs typeface="Cambria Math"/>
              </a:rPr>
              <a:t>(</a:t>
            </a:r>
            <a:r>
              <a:rPr dirty="0" baseline="1984" sz="2100">
                <a:latin typeface="Cambria Math"/>
                <a:cs typeface="Cambria Math"/>
              </a:rPr>
              <a:t>2𝜋𝑓 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+ </a:t>
            </a:r>
            <a:r>
              <a:rPr dirty="0" sz="1400" spc="40">
                <a:latin typeface="Cambria Math"/>
                <a:cs typeface="Cambria Math"/>
              </a:rPr>
              <a:t>√</a:t>
            </a:r>
            <a:r>
              <a:rPr dirty="0" baseline="1984" sz="2100" spc="60">
                <a:latin typeface="Cambria Math"/>
                <a:cs typeface="Cambria Math"/>
              </a:rPr>
              <a:t>2𝑃 [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223375" y="368896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210686" y="3412613"/>
            <a:ext cx="433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194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10686" y="3667121"/>
            <a:ext cx="433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1945" algn="l"/>
              </a:tabLst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532747" y="368896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347846" y="3548250"/>
            <a:ext cx="436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2420" algn="l"/>
              </a:tabLst>
            </a:pP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39514" y="3639689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63898" y="3533009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′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39259" y="3636641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20286" y="3549774"/>
            <a:ext cx="11741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(𝑡)] 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2𝜋𝑓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89888" y="4471794"/>
            <a:ext cx="351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5714" sz="2100" spc="-52">
                <a:latin typeface="Cambria Math"/>
                <a:cs typeface="Cambria Math"/>
              </a:rPr>
              <a:t>√</a:t>
            </a:r>
            <a:r>
              <a:rPr dirty="0" sz="1400" spc="-35">
                <a:latin typeface="Cambria Math"/>
                <a:cs typeface="Cambria Math"/>
              </a:rPr>
              <a:t>𝑃</a:t>
            </a:r>
            <a:r>
              <a:rPr dirty="0" baseline="-16666" sz="1500" spc="-52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565142" y="474815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63617" y="442810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856358" y="4471794"/>
            <a:ext cx="213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30">
                <a:latin typeface="Cambria Math"/>
                <a:cs typeface="Cambria Math"/>
              </a:rPr>
              <a:t>𝑃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894460" y="474815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94460" y="442810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233931" y="4607811"/>
            <a:ext cx="28524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6095" algn="l"/>
                <a:tab pos="1837055" algn="l"/>
              </a:tabLst>
            </a:pPr>
            <a:r>
              <a:rPr dirty="0" sz="1400">
                <a:latin typeface="Cambria Math"/>
                <a:cs typeface="Cambria Math"/>
              </a:rPr>
              <a:t>=	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2𝜋𝑓 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-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	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2𝜋𝑓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5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46122" y="4586475"/>
            <a:ext cx="1515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65885" algn="l"/>
              </a:tabLst>
            </a:pPr>
            <a:r>
              <a:rPr dirty="0" sz="1400" spc="150">
                <a:latin typeface="Cambria Math"/>
                <a:cs typeface="Cambria Math"/>
              </a:rPr>
              <a:t>√</a:t>
            </a:r>
            <a:r>
              <a:rPr dirty="0" sz="1400" spc="150">
                <a:latin typeface="Cambria Math"/>
                <a:cs typeface="Cambria Math"/>
              </a:rPr>
              <a:t>	</a:t>
            </a:r>
            <a:r>
              <a:rPr dirty="0" sz="1400" spc="150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09671" y="4471794"/>
            <a:ext cx="213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30">
                <a:latin typeface="Cambria Math"/>
                <a:cs typeface="Cambria Math"/>
              </a:rPr>
              <a:t>𝑃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247772" y="474815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247772" y="442810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5527679" y="4592190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′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29688" y="4699251"/>
            <a:ext cx="32245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41755" algn="l"/>
                <a:tab pos="2185670" algn="l"/>
                <a:tab pos="3115945" algn="l"/>
              </a:tabLst>
            </a:pPr>
            <a:r>
              <a:rPr dirty="0" sz="1000" spc="25">
                <a:latin typeface="Cambria Math"/>
                <a:cs typeface="Cambria Math"/>
              </a:rPr>
              <a:t>𝐻</a:t>
            </a:r>
            <a:r>
              <a:rPr dirty="0" sz="1000" spc="25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𝐿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5">
                <a:latin typeface="Cambria Math"/>
                <a:cs typeface="Cambria Math"/>
              </a:rPr>
              <a:t>𝐻</a:t>
            </a:r>
            <a:r>
              <a:rPr dirty="0" sz="1000" spc="25">
                <a:latin typeface="Cambria Math"/>
                <a:cs typeface="Cambria Math"/>
              </a:rPr>
              <a:t>	</a:t>
            </a:r>
            <a:r>
              <a:rPr dirty="0" sz="1000" spc="25">
                <a:latin typeface="Cambria Math"/>
                <a:cs typeface="Cambria Math"/>
              </a:rPr>
              <a:t>𝐻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11855" y="4607811"/>
            <a:ext cx="147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 </a:t>
            </a:r>
            <a:r>
              <a:rPr dirty="0" sz="1400" spc="5">
                <a:latin typeface="Cambria Math"/>
                <a:cs typeface="Cambria Math"/>
              </a:rPr>
              <a:t>(𝑡)cos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2𝜋𝑓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-4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99542" y="4586475"/>
            <a:ext cx="161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0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009778" y="4471794"/>
            <a:ext cx="213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30">
                <a:latin typeface="Cambria Math"/>
                <a:cs typeface="Cambria Math"/>
              </a:rPr>
              <a:t>𝑃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575308" y="4726683"/>
            <a:ext cx="4606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41755" algn="l"/>
                <a:tab pos="2694940" algn="l"/>
                <a:tab pos="4495165" algn="l"/>
              </a:tabLst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047860" y="474815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047860" y="442810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7327779" y="4592190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95">
                <a:latin typeface="Cambria Math"/>
                <a:cs typeface="Cambria Math"/>
              </a:rPr>
              <a:t>′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303394" y="4699251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15035" algn="l"/>
              </a:tabLst>
            </a:pPr>
            <a:r>
              <a:rPr dirty="0" sz="1000" spc="20">
                <a:latin typeface="Cambria Math"/>
                <a:cs typeface="Cambria Math"/>
              </a:rPr>
              <a:t>𝐿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11955" y="4607811"/>
            <a:ext cx="1249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 (𝑡)cos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2𝜋𝑓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76300" y="5128105"/>
            <a:ext cx="8601075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10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above equation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first two </a:t>
            </a:r>
            <a:r>
              <a:rPr dirty="0" sz="1400" spc="-10">
                <a:latin typeface="Times New Roman"/>
                <a:cs typeface="Times New Roman"/>
              </a:rPr>
              <a:t>terms </a:t>
            </a:r>
            <a:r>
              <a:rPr dirty="0" sz="1400" spc="-5">
                <a:latin typeface="Times New Roman"/>
                <a:cs typeface="Times New Roman"/>
              </a:rPr>
              <a:t>represent two frequencies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𝐻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5">
                <a:latin typeface="Cambria Math"/>
                <a:cs typeface="Cambria Math"/>
              </a:rPr>
              <a:t>𝑓</a:t>
            </a:r>
            <a:r>
              <a:rPr dirty="0" baseline="-16666" sz="1500" spc="-157">
                <a:latin typeface="Cambria Math"/>
                <a:cs typeface="Cambria Math"/>
              </a:rPr>
              <a:t>𝐿 </a:t>
            </a:r>
            <a:r>
              <a:rPr dirty="0" sz="1400" spc="-5">
                <a:latin typeface="Times New Roman"/>
                <a:cs typeface="Times New Roman"/>
              </a:rPr>
              <a:t>with constant amplitude while the </a:t>
            </a:r>
            <a:r>
              <a:rPr dirty="0" sz="1400">
                <a:latin typeface="Times New Roman"/>
                <a:cs typeface="Times New Roman"/>
              </a:rPr>
              <a:t>last </a:t>
            </a:r>
            <a:r>
              <a:rPr dirty="0" sz="1400" spc="-5">
                <a:latin typeface="Times New Roman"/>
                <a:cs typeface="Times New Roman"/>
              </a:rPr>
              <a:t>two  terms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similar 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BPSK.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16823" y="613867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16823" y="581838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362455" y="5997950"/>
            <a:ext cx="29489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𝑆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5952" sz="2100" spc="225">
                <a:latin typeface="Cambria Math"/>
                <a:cs typeface="Cambria Math"/>
              </a:rPr>
              <a:t>√ </a:t>
            </a:r>
            <a:r>
              <a:rPr dirty="0" baseline="-37698" sz="2100">
                <a:latin typeface="Cambria Math"/>
                <a:cs typeface="Cambria Math"/>
              </a:rPr>
              <a:t>2 </a:t>
            </a:r>
            <a:r>
              <a:rPr dirty="0" baseline="1984" sz="2100" spc="15">
                <a:latin typeface="Cambria Math"/>
                <a:cs typeface="Cambria Math"/>
              </a:rPr>
              <a:t>{</a:t>
            </a:r>
            <a:r>
              <a:rPr dirty="0" sz="1400" spc="10">
                <a:latin typeface="Cambria Math"/>
                <a:cs typeface="Cambria Math"/>
              </a:rPr>
              <a:t>𝛿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𝑓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𝐻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0">
                <a:latin typeface="Cambria Math"/>
                <a:cs typeface="Cambria Math"/>
              </a:rPr>
              <a:t>𝛿(𝑓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35">
                <a:latin typeface="Cambria Math"/>
                <a:cs typeface="Cambria Math"/>
              </a:rPr>
              <a:t>𝑓</a:t>
            </a:r>
            <a:r>
              <a:rPr dirty="0" baseline="-16666" sz="1500" spc="-52">
                <a:latin typeface="Cambria Math"/>
                <a:cs typeface="Cambria Math"/>
              </a:rPr>
              <a:t>𝐿</a:t>
            </a:r>
            <a:r>
              <a:rPr dirty="0" sz="1400" spc="-35">
                <a:latin typeface="Cambria Math"/>
                <a:cs typeface="Cambria Math"/>
              </a:rPr>
              <a:t>)</a:t>
            </a:r>
            <a:r>
              <a:rPr dirty="0" baseline="1984" sz="2100" spc="-52">
                <a:latin typeface="Cambria Math"/>
                <a:cs typeface="Cambria Math"/>
              </a:rPr>
              <a:t>}</a:t>
            </a:r>
            <a:r>
              <a:rPr dirty="0" baseline="1984" sz="21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311780" y="6138672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729600" y="6138672"/>
            <a:ext cx="832485" cy="0"/>
          </a:xfrm>
          <a:custGeom>
            <a:avLst/>
            <a:gdLst/>
            <a:ahLst/>
            <a:cxnLst/>
            <a:rect l="l" t="t" r="r" b="b"/>
            <a:pathLst>
              <a:path w="832484" h="0">
                <a:moveTo>
                  <a:pt x="0" y="0"/>
                </a:moveTo>
                <a:lnTo>
                  <a:pt x="8321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921368" y="6138672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338944" y="6138672"/>
            <a:ext cx="807085" cy="0"/>
          </a:xfrm>
          <a:custGeom>
            <a:avLst/>
            <a:gdLst/>
            <a:ahLst/>
            <a:cxnLst/>
            <a:rect l="l" t="t" r="r" b="b"/>
            <a:pathLst>
              <a:path w="807084" h="0">
                <a:moveTo>
                  <a:pt x="0" y="0"/>
                </a:moveTo>
                <a:lnTo>
                  <a:pt x="8064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370707" y="6116827"/>
            <a:ext cx="2893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91465" algn="l"/>
                <a:tab pos="1659889" algn="l"/>
                <a:tab pos="1899285" algn="l"/>
              </a:tabLst>
            </a:pPr>
            <a:r>
              <a:rPr dirty="0" sz="1400">
                <a:latin typeface="Cambria Math"/>
                <a:cs typeface="Cambria Math"/>
              </a:rPr>
              <a:t>2	</a:t>
            </a:r>
            <a:r>
              <a:rPr dirty="0" baseline="35714" sz="2100" spc="60">
                <a:latin typeface="Cambria Math"/>
                <a:cs typeface="Cambria Math"/>
              </a:rPr>
              <a:t>[   </a:t>
            </a:r>
            <a:r>
              <a:rPr dirty="0" sz="1400" spc="-20">
                <a:latin typeface="Cambria Math"/>
                <a:cs typeface="Cambria Math"/>
              </a:rPr>
              <a:t>(𝜋𝑓</a:t>
            </a:r>
            <a:r>
              <a:rPr dirty="0" baseline="-16666" sz="1500" spc="-30">
                <a:latin typeface="Cambria Math"/>
                <a:cs typeface="Cambria Math"/>
              </a:rPr>
              <a:t>𝐻</a:t>
            </a:r>
            <a:r>
              <a:rPr dirty="0" sz="1400" spc="-20">
                <a:latin typeface="Cambria Math"/>
                <a:cs typeface="Cambria Math"/>
              </a:rPr>
              <a:t>𝑇</a:t>
            </a:r>
            <a:r>
              <a:rPr dirty="0" baseline="-16666" sz="1500" spc="-30">
                <a:latin typeface="Cambria Math"/>
                <a:cs typeface="Cambria Math"/>
              </a:rPr>
              <a:t>𝑏</a:t>
            </a:r>
            <a:r>
              <a:rPr dirty="0" sz="1400" spc="-20">
                <a:latin typeface="Cambria Math"/>
                <a:cs typeface="Cambria Math"/>
              </a:rPr>
              <a:t>) 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35714" sz="2100" spc="60">
                <a:latin typeface="Cambria Math"/>
                <a:cs typeface="Cambria Math"/>
              </a:rPr>
              <a:t>] </a:t>
            </a:r>
            <a:r>
              <a:rPr dirty="0" baseline="35714" sz="2100" spc="434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+	</a:t>
            </a:r>
            <a:r>
              <a:rPr dirty="0" sz="1400">
                <a:latin typeface="Cambria Math"/>
                <a:cs typeface="Cambria Math"/>
              </a:rPr>
              <a:t>2	</a:t>
            </a:r>
            <a:r>
              <a:rPr dirty="0" baseline="35714" sz="2100" spc="60">
                <a:latin typeface="Cambria Math"/>
                <a:cs typeface="Cambria Math"/>
              </a:rPr>
              <a:t>[ </a:t>
            </a:r>
            <a:r>
              <a:rPr dirty="0" sz="1400" spc="-20">
                <a:latin typeface="Cambria Math"/>
                <a:cs typeface="Cambria Math"/>
              </a:rPr>
              <a:t>(𝜋𝑓</a:t>
            </a:r>
            <a:r>
              <a:rPr dirty="0" baseline="-16666" sz="1500" spc="-30">
                <a:latin typeface="Cambria Math"/>
                <a:cs typeface="Cambria Math"/>
              </a:rPr>
              <a:t>𝐿</a:t>
            </a:r>
            <a:r>
              <a:rPr dirty="0" sz="1400" spc="-20">
                <a:latin typeface="Cambria Math"/>
                <a:cs typeface="Cambria Math"/>
              </a:rPr>
              <a:t>𝑇</a:t>
            </a:r>
            <a:r>
              <a:rPr dirty="0" baseline="-16666" sz="1500" spc="-30">
                <a:latin typeface="Cambria Math"/>
                <a:cs typeface="Cambria Math"/>
              </a:rPr>
              <a:t>𝑏</a:t>
            </a:r>
            <a:r>
              <a:rPr dirty="0" sz="1400" spc="-20">
                <a:latin typeface="Cambria Math"/>
                <a:cs typeface="Cambria Math"/>
              </a:rPr>
              <a:t>)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35714" sz="2100" spc="60">
                <a:latin typeface="Cambria Math"/>
                <a:cs typeface="Cambria Math"/>
              </a:rPr>
              <a:t>]</a:t>
            </a:r>
            <a:endParaRPr baseline="35714" sz="21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78" name="object 78"/>
          <p:cNvSpPr txBox="1"/>
          <p:nvPr/>
        </p:nvSpPr>
        <p:spPr>
          <a:xfrm>
            <a:off x="3053336" y="5862064"/>
            <a:ext cx="5283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2258060" algn="l"/>
                <a:tab pos="3867785" algn="l"/>
              </a:tabLst>
            </a:pPr>
            <a:r>
              <a:rPr dirty="0" sz="1400" spc="-130">
                <a:latin typeface="Cambria Math"/>
                <a:cs typeface="Cambria Math"/>
              </a:rPr>
              <a:t>𝑃</a:t>
            </a:r>
            <a:r>
              <a:rPr dirty="0" baseline="-16666" sz="1500" spc="-195">
                <a:latin typeface="Cambria Math"/>
                <a:cs typeface="Cambria Math"/>
              </a:rPr>
              <a:t>𝑠	</a:t>
            </a:r>
            <a:r>
              <a:rPr dirty="0" sz="1400" spc="-70">
                <a:latin typeface="Cambria Math"/>
                <a:cs typeface="Cambria Math"/>
              </a:rPr>
              <a:t>𝑃</a:t>
            </a:r>
            <a:r>
              <a:rPr dirty="0" baseline="-16666" sz="1500" spc="-104">
                <a:latin typeface="Cambria Math"/>
                <a:cs typeface="Cambria Math"/>
              </a:rPr>
              <a:t>𝑠</a:t>
            </a:r>
            <a:r>
              <a:rPr dirty="0" sz="1400" spc="-70">
                <a:latin typeface="Cambria Math"/>
                <a:cs typeface="Cambria Math"/>
              </a:rPr>
              <a:t>𝑇</a:t>
            </a:r>
            <a:r>
              <a:rPr dirty="0" baseline="-16666" sz="1500" spc="-104">
                <a:latin typeface="Cambria Math"/>
                <a:cs typeface="Cambria Math"/>
              </a:rPr>
              <a:t>𝑏      </a:t>
            </a:r>
            <a:r>
              <a:rPr dirty="0" sz="1400" spc="-30">
                <a:latin typeface="Cambria Math"/>
                <a:cs typeface="Cambria Math"/>
              </a:rPr>
              <a:t>sin(𝜋𝑓</a:t>
            </a:r>
            <a:r>
              <a:rPr dirty="0" baseline="-16666" sz="1500" spc="-44">
                <a:latin typeface="Cambria Math"/>
                <a:cs typeface="Cambria Math"/>
              </a:rPr>
              <a:t>𝐻</a:t>
            </a:r>
            <a:r>
              <a:rPr dirty="0" baseline="-16666" sz="1500" spc="-262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baseline="36111" sz="1500" spc="30">
                <a:latin typeface="Cambria Math"/>
                <a:cs typeface="Cambria Math"/>
              </a:rPr>
              <a:t>2	</a:t>
            </a:r>
            <a:r>
              <a:rPr dirty="0" sz="1400" spc="-70">
                <a:latin typeface="Cambria Math"/>
                <a:cs typeface="Cambria Math"/>
              </a:rPr>
              <a:t>𝑃</a:t>
            </a:r>
            <a:r>
              <a:rPr dirty="0" baseline="-16666" sz="1500" spc="-104">
                <a:latin typeface="Cambria Math"/>
                <a:cs typeface="Cambria Math"/>
              </a:rPr>
              <a:t>𝑠</a:t>
            </a:r>
            <a:r>
              <a:rPr dirty="0" sz="1400" spc="-70">
                <a:latin typeface="Cambria Math"/>
                <a:cs typeface="Cambria Math"/>
              </a:rPr>
              <a:t>𝑇</a:t>
            </a:r>
            <a:r>
              <a:rPr dirty="0" baseline="-16666" sz="1500" spc="-104">
                <a:latin typeface="Cambria Math"/>
                <a:cs typeface="Cambria Math"/>
              </a:rPr>
              <a:t>𝑏 </a:t>
            </a:r>
            <a:r>
              <a:rPr dirty="0" sz="1400" spc="-30">
                <a:latin typeface="Cambria Math"/>
                <a:cs typeface="Cambria Math"/>
              </a:rPr>
              <a:t>sin(𝜋𝑓</a:t>
            </a:r>
            <a:r>
              <a:rPr dirty="0" baseline="-16666" sz="1500" spc="-44">
                <a:latin typeface="Cambria Math"/>
                <a:cs typeface="Cambria Math"/>
              </a:rPr>
              <a:t>𝐿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36111" sz="1500" spc="30">
                <a:latin typeface="Cambria Math"/>
                <a:cs typeface="Cambria Math"/>
              </a:rPr>
              <a:t>2</a:t>
            </a:r>
            <a:endParaRPr baseline="36111" sz="15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300" y="424682"/>
            <a:ext cx="6054725" cy="68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42170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Fig.9 shows the power spectral density </a:t>
            </a:r>
            <a:r>
              <a:rPr dirty="0" sz="1400">
                <a:latin typeface="Times New Roman"/>
                <a:cs typeface="Times New Roman"/>
              </a:rPr>
              <a:t>of BFSK signal </a:t>
            </a:r>
            <a:r>
              <a:rPr dirty="0" sz="1400" spc="-5">
                <a:latin typeface="Times New Roman"/>
                <a:cs typeface="Times New Roman"/>
              </a:rPr>
              <a:t>given by </a:t>
            </a:r>
            <a:r>
              <a:rPr dirty="0" sz="1400">
                <a:latin typeface="Times New Roman"/>
                <a:cs typeface="Times New Roman"/>
              </a:rPr>
              <a:t>above</a:t>
            </a:r>
            <a:r>
              <a:rPr dirty="0" sz="1400" spc="-5">
                <a:latin typeface="Times New Roman"/>
                <a:cs typeface="Times New Roman"/>
              </a:rPr>
              <a:t> equation: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6287" y="3949074"/>
            <a:ext cx="5121275" cy="974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382016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00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clear that the width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lobe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5">
                <a:latin typeface="Cambria Math"/>
                <a:cs typeface="Cambria Math"/>
              </a:rPr>
              <a:t>2𝑓</a:t>
            </a:r>
            <a:r>
              <a:rPr dirty="0" baseline="-16666" sz="1500" spc="-82">
                <a:latin typeface="Cambria Math"/>
                <a:cs typeface="Cambria Math"/>
              </a:rPr>
              <a:t>𝑏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the total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bandwidth:</a:t>
            </a:r>
            <a:endParaRPr sz="1400">
              <a:latin typeface="Times New Roman"/>
              <a:cs typeface="Times New Roman"/>
            </a:endParaRPr>
          </a:p>
          <a:p>
            <a:pPr algn="ctr" marL="3808729">
              <a:lnSpc>
                <a:spcPct val="100000"/>
              </a:lnSpc>
              <a:spcBef>
                <a:spcPts val="1225"/>
              </a:spcBef>
            </a:pPr>
            <a:r>
              <a:rPr dirty="0" sz="1400">
                <a:latin typeface="Cambria Math"/>
                <a:cs typeface="Cambria Math"/>
              </a:rPr>
              <a:t>𝐵𝑊 = </a:t>
            </a:r>
            <a:r>
              <a:rPr dirty="0" sz="1400" spc="-55">
                <a:latin typeface="Cambria Math"/>
                <a:cs typeface="Cambria Math"/>
              </a:rPr>
              <a:t>2𝑓</a:t>
            </a:r>
            <a:r>
              <a:rPr dirty="0" baseline="-16666" sz="1500" spc="-82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2𝑓</a:t>
            </a:r>
            <a:r>
              <a:rPr dirty="0" baseline="-16666" sz="1500" spc="-82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2948" y="5048260"/>
            <a:ext cx="1746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5806" y="5415545"/>
            <a:ext cx="495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29003" y="5048260"/>
            <a:ext cx="2392680" cy="607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686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𝐵𝑊 =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4𝑓</a:t>
            </a:r>
            <a:r>
              <a:rPr dirty="0" baseline="-16666" sz="1500" spc="-82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210"/>
              </a:spcBef>
            </a:pPr>
            <a:r>
              <a:rPr dirty="0" sz="1400" spc="10">
                <a:latin typeface="Cambria Math"/>
                <a:cs typeface="Cambria Math"/>
              </a:rPr>
              <a:t>𝐵𝑊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𝐵𝐹𝑆𝐾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2 ×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𝐵𝑊(𝐵𝑃𝑆𝐾)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34309" y="1262490"/>
            <a:ext cx="5222747" cy="255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63600" y="874516"/>
            <a:ext cx="8967470" cy="13004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2-3 </a:t>
            </a:r>
            <a:r>
              <a:rPr dirty="0" sz="1400" spc="-5" b="1">
                <a:latin typeface="Times New Roman"/>
                <a:cs typeface="Times New Roman"/>
              </a:rPr>
              <a:t>BFSK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detection: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The block diagram </a:t>
            </a:r>
            <a:r>
              <a:rPr dirty="0" sz="1400">
                <a:latin typeface="Times New Roman"/>
                <a:cs typeface="Times New Roman"/>
              </a:rPr>
              <a:t>of BFSK </a:t>
            </a:r>
            <a:r>
              <a:rPr dirty="0" sz="1400" spc="-5">
                <a:latin typeface="Times New Roman"/>
                <a:cs typeface="Times New Roman"/>
              </a:rPr>
              <a:t>receiver is consist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bandpass filters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with center frequency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𝐻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other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 spc="-105">
                <a:latin typeface="Cambria Math"/>
                <a:cs typeface="Cambria Math"/>
              </a:rPr>
              <a:t>𝑓</a:t>
            </a:r>
            <a:r>
              <a:rPr dirty="0" baseline="-16666" sz="1500" spc="-157">
                <a:latin typeface="Cambria Math"/>
                <a:cs typeface="Cambria Math"/>
              </a:rPr>
              <a:t>𝐿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endParaRPr sz="1400">
              <a:latin typeface="Times New Roman"/>
              <a:cs typeface="Times New Roman"/>
            </a:endParaRPr>
          </a:p>
          <a:p>
            <a:pPr marL="50800" marR="53975" indent="-635">
              <a:lnSpc>
                <a:spcPct val="146600"/>
              </a:lnSpc>
              <a:spcBef>
                <a:spcPts val="5"/>
              </a:spcBef>
            </a:pP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𝐻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105">
                <a:latin typeface="Cambria Math"/>
                <a:cs typeface="Cambria Math"/>
              </a:rPr>
              <a:t>𝑓</a:t>
            </a:r>
            <a:r>
              <a:rPr dirty="0" baseline="-16666" sz="1500" spc="-157">
                <a:latin typeface="Cambria Math"/>
                <a:cs typeface="Cambria Math"/>
              </a:rPr>
              <a:t>𝐿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0">
                <a:latin typeface="Cambria Math"/>
                <a:cs typeface="Cambria Math"/>
              </a:rPr>
              <a:t>2𝑓</a:t>
            </a:r>
            <a:r>
              <a:rPr dirty="0" baseline="-16666" sz="1500" spc="-30">
                <a:latin typeface="Cambria Math"/>
                <a:cs typeface="Cambria Math"/>
              </a:rPr>
              <a:t>𝑏</a:t>
            </a:r>
            <a:r>
              <a:rPr dirty="0" sz="1400" spc="-2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do not overlap.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filters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applied to envelop detectors. The outputs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detectors are  compared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comparator, which introduced bit sequence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𝑏(𝑡)</a:t>
            </a:r>
            <a:r>
              <a:rPr dirty="0" sz="1400" spc="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5448" y="5680721"/>
            <a:ext cx="623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98537" y="2399151"/>
            <a:ext cx="8694938" cy="3151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51176" y="2137287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24356" y="249999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24316" y="249999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21892" y="3487796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62772" y="3487796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89000" y="874516"/>
            <a:ext cx="8488045" cy="3451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2-4 </a:t>
            </a:r>
            <a:r>
              <a:rPr dirty="0" sz="1400" spc="-5" b="1">
                <a:latin typeface="Times New Roman"/>
                <a:cs typeface="Times New Roman"/>
              </a:rPr>
              <a:t>Advantages and disadvantages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BFSK:</a:t>
            </a:r>
            <a:endParaRPr sz="1400">
              <a:latin typeface="Times New Roman"/>
              <a:cs typeface="Times New Roman"/>
            </a:endParaRPr>
          </a:p>
          <a:p>
            <a:pPr marL="254000" marR="1595755" indent="-229235">
              <a:lnSpc>
                <a:spcPts val="2860"/>
              </a:lnSpc>
              <a:spcBef>
                <a:spcPts val="250"/>
              </a:spcBef>
            </a:pPr>
            <a:r>
              <a:rPr dirty="0" sz="1400" spc="-5">
                <a:latin typeface="Times New Roman"/>
                <a:cs typeface="Times New Roman"/>
              </a:rPr>
              <a:t>Even though the generation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BFSK </a:t>
            </a:r>
            <a:r>
              <a:rPr dirty="0" sz="1400">
                <a:latin typeface="Times New Roman"/>
                <a:cs typeface="Times New Roman"/>
              </a:rPr>
              <a:t>is easier, </a:t>
            </a:r>
            <a:r>
              <a:rPr dirty="0" sz="1400" spc="-5">
                <a:latin typeface="Times New Roman"/>
                <a:cs typeface="Times New Roman"/>
              </a:rPr>
              <a:t>it has many disadvantages compared with BPSK:  </a:t>
            </a:r>
            <a:r>
              <a:rPr dirty="0" sz="1400">
                <a:latin typeface="Times New Roman"/>
                <a:cs typeface="Times New Roman"/>
              </a:rPr>
              <a:t>a- </a:t>
            </a:r>
            <a:r>
              <a:rPr dirty="0" sz="1400" spc="-5">
                <a:latin typeface="Times New Roman"/>
                <a:cs typeface="Times New Roman"/>
              </a:rPr>
              <a:t>The bandwidth is almost double bandwidth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BPSK.</a:t>
            </a:r>
            <a:endParaRPr sz="1400">
              <a:latin typeface="Times New Roman"/>
              <a:cs typeface="Times New Roman"/>
            </a:endParaRPr>
          </a:p>
          <a:p>
            <a:pPr marL="254000">
              <a:lnSpc>
                <a:spcPts val="1550"/>
              </a:lnSpc>
            </a:pPr>
            <a:r>
              <a:rPr dirty="0" sz="1400">
                <a:latin typeface="Times New Roman"/>
                <a:cs typeface="Times New Roman"/>
              </a:rPr>
              <a:t>b- If </a:t>
            </a:r>
            <a:r>
              <a:rPr dirty="0" sz="1400" spc="-5">
                <a:latin typeface="Times New Roman"/>
                <a:cs typeface="Times New Roman"/>
              </a:rPr>
              <a:t>we expand the equation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BFSK:</a:t>
            </a:r>
            <a:endParaRPr sz="1400">
              <a:latin typeface="Times New Roman"/>
              <a:cs typeface="Times New Roman"/>
            </a:endParaRPr>
          </a:p>
          <a:p>
            <a:pPr marL="3491229">
              <a:lnSpc>
                <a:spcPct val="100000"/>
              </a:lnSpc>
              <a:spcBef>
                <a:spcPts val="545"/>
              </a:spcBef>
            </a:pP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35">
                <a:latin typeface="Cambria Math"/>
                <a:cs typeface="Cambria Math"/>
              </a:rPr>
              <a:t>√</a:t>
            </a:r>
            <a:r>
              <a:rPr dirty="0" baseline="1984" sz="2100" spc="-52">
                <a:latin typeface="Cambria Math"/>
                <a:cs typeface="Cambria Math"/>
              </a:rPr>
              <a:t>2𝑃</a:t>
            </a:r>
            <a:r>
              <a:rPr dirty="0" baseline="-13888" sz="1500" spc="-52">
                <a:latin typeface="Cambria Math"/>
                <a:cs typeface="Cambria Math"/>
              </a:rPr>
              <a:t>𝑠 </a:t>
            </a:r>
            <a:r>
              <a:rPr dirty="0" baseline="1984" sz="2100" spc="-37">
                <a:latin typeface="Cambria Math"/>
                <a:cs typeface="Cambria Math"/>
              </a:rPr>
              <a:t>cos</a:t>
            </a:r>
            <a:r>
              <a:rPr dirty="0" baseline="3968" sz="2100" spc="-37">
                <a:latin typeface="Cambria Math"/>
                <a:cs typeface="Cambria Math"/>
              </a:rPr>
              <a:t>(</a:t>
            </a:r>
            <a:r>
              <a:rPr dirty="0" baseline="1984" sz="2100" spc="-37">
                <a:latin typeface="Cambria Math"/>
                <a:cs typeface="Cambria Math"/>
              </a:rPr>
              <a:t>2𝜋𝑓</a:t>
            </a:r>
            <a:r>
              <a:rPr dirty="0" baseline="-13888" sz="1500" spc="-37">
                <a:latin typeface="Cambria Math"/>
                <a:cs typeface="Cambria Math"/>
              </a:rPr>
              <a:t>0 </a:t>
            </a:r>
            <a:r>
              <a:rPr dirty="0" baseline="1984" sz="2100">
                <a:latin typeface="Cambria Math"/>
                <a:cs typeface="Cambria Math"/>
              </a:rPr>
              <a:t>+ </a:t>
            </a:r>
            <a:r>
              <a:rPr dirty="0" baseline="1984" sz="2100" spc="15">
                <a:latin typeface="Cambria Math"/>
                <a:cs typeface="Cambria Math"/>
              </a:rPr>
              <a:t>𝑑</a:t>
            </a:r>
            <a:r>
              <a:rPr dirty="0" baseline="3968" sz="2100" spc="15">
                <a:latin typeface="Cambria Math"/>
                <a:cs typeface="Cambria Math"/>
              </a:rPr>
              <a:t>(</a:t>
            </a:r>
            <a:r>
              <a:rPr dirty="0" baseline="1984" sz="2100" spc="15">
                <a:latin typeface="Cambria Math"/>
                <a:cs typeface="Cambria Math"/>
              </a:rPr>
              <a:t>𝑡</a:t>
            </a:r>
            <a:r>
              <a:rPr dirty="0" baseline="3968" sz="2100" spc="15">
                <a:latin typeface="Cambria Math"/>
                <a:cs typeface="Cambria Math"/>
              </a:rPr>
              <a:t>)</a:t>
            </a:r>
            <a:r>
              <a:rPr dirty="0" baseline="1984" sz="2100" spc="15">
                <a:latin typeface="Cambria Math"/>
                <a:cs typeface="Cambria Math"/>
              </a:rPr>
              <a:t>Ω</a:t>
            </a:r>
            <a:r>
              <a:rPr dirty="0" baseline="3968" sz="2100" spc="15">
                <a:latin typeface="Cambria Math"/>
                <a:cs typeface="Cambria Math"/>
              </a:rPr>
              <a:t>)</a:t>
            </a:r>
            <a:r>
              <a:rPr dirty="0" baseline="3968" sz="2100" spc="-9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𝑡</a:t>
            </a:r>
            <a:endParaRPr baseline="1984" sz="2100">
              <a:latin typeface="Cambria Math"/>
              <a:cs typeface="Cambria Math"/>
            </a:endParaRPr>
          </a:p>
          <a:p>
            <a:pPr algn="ctr" marL="883919">
              <a:lnSpc>
                <a:spcPct val="100000"/>
              </a:lnSpc>
              <a:spcBef>
                <a:spcPts val="1175"/>
              </a:spcBef>
            </a:pPr>
            <a:r>
              <a:rPr dirty="0" baseline="1984" sz="2100" spc="22">
                <a:latin typeface="Cambria Math"/>
                <a:cs typeface="Cambria Math"/>
              </a:rPr>
              <a:t>𝑠(𝑡)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2𝑃</a:t>
            </a:r>
            <a:r>
              <a:rPr dirty="0" baseline="-13888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𝑐𝑜𝑠</a:t>
            </a:r>
            <a:r>
              <a:rPr dirty="0" baseline="3968" sz="2100">
                <a:latin typeface="Cambria Math"/>
                <a:cs typeface="Cambria Math"/>
              </a:rPr>
              <a:t>{</a:t>
            </a:r>
            <a:r>
              <a:rPr dirty="0" baseline="1984" sz="2100">
                <a:latin typeface="Cambria Math"/>
                <a:cs typeface="Cambria Math"/>
              </a:rPr>
              <a:t>𝑑</a:t>
            </a:r>
            <a:r>
              <a:rPr dirty="0" baseline="3968" sz="2100">
                <a:latin typeface="Cambria Math"/>
                <a:cs typeface="Cambria Math"/>
              </a:rPr>
              <a:t>(</a:t>
            </a:r>
            <a:r>
              <a:rPr dirty="0" baseline="1984" sz="2100">
                <a:latin typeface="Cambria Math"/>
                <a:cs typeface="Cambria Math"/>
              </a:rPr>
              <a:t>𝑡</a:t>
            </a:r>
            <a:r>
              <a:rPr dirty="0" baseline="3968" sz="2100">
                <a:latin typeface="Cambria Math"/>
                <a:cs typeface="Cambria Math"/>
              </a:rPr>
              <a:t>)</a:t>
            </a:r>
            <a:r>
              <a:rPr dirty="0" baseline="1984" sz="2100">
                <a:latin typeface="Cambria Math"/>
                <a:cs typeface="Cambria Math"/>
              </a:rPr>
              <a:t>Ω</a:t>
            </a:r>
            <a:r>
              <a:rPr dirty="0" baseline="3968" sz="2100">
                <a:latin typeface="Cambria Math"/>
                <a:cs typeface="Cambria Math"/>
              </a:rPr>
              <a:t>} </a:t>
            </a:r>
            <a:r>
              <a:rPr dirty="0" baseline="1984" sz="2100" spc="-15">
                <a:latin typeface="Cambria Math"/>
                <a:cs typeface="Cambria Math"/>
              </a:rPr>
              <a:t>cos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−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2𝑃</a:t>
            </a:r>
            <a:r>
              <a:rPr dirty="0" baseline="-13888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𝑠𝑖𝑛</a:t>
            </a:r>
            <a:r>
              <a:rPr dirty="0" baseline="3968" sz="2100">
                <a:latin typeface="Cambria Math"/>
                <a:cs typeface="Cambria Math"/>
              </a:rPr>
              <a:t>{</a:t>
            </a:r>
            <a:r>
              <a:rPr dirty="0" baseline="1984" sz="2100">
                <a:latin typeface="Cambria Math"/>
                <a:cs typeface="Cambria Math"/>
              </a:rPr>
              <a:t>𝑑</a:t>
            </a:r>
            <a:r>
              <a:rPr dirty="0" baseline="3968" sz="2100">
                <a:latin typeface="Cambria Math"/>
                <a:cs typeface="Cambria Math"/>
              </a:rPr>
              <a:t>(</a:t>
            </a:r>
            <a:r>
              <a:rPr dirty="0" baseline="1984" sz="2100">
                <a:latin typeface="Cambria Math"/>
                <a:cs typeface="Cambria Math"/>
              </a:rPr>
              <a:t>𝑡</a:t>
            </a:r>
            <a:r>
              <a:rPr dirty="0" baseline="3968" sz="2100">
                <a:latin typeface="Cambria Math"/>
                <a:cs typeface="Cambria Math"/>
              </a:rPr>
              <a:t>)</a:t>
            </a:r>
            <a:r>
              <a:rPr dirty="0" baseline="1984" sz="2100">
                <a:latin typeface="Cambria Math"/>
                <a:cs typeface="Cambria Math"/>
              </a:rPr>
              <a:t>Ω</a:t>
            </a:r>
            <a:r>
              <a:rPr dirty="0" baseline="3968" sz="2100">
                <a:latin typeface="Cambria Math"/>
                <a:cs typeface="Cambria Math"/>
              </a:rPr>
              <a:t>}</a:t>
            </a:r>
            <a:r>
              <a:rPr dirty="0" baseline="3968" sz="2100" spc="-52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sin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</a:t>
            </a:r>
            <a:endParaRPr baseline="3968" sz="2100">
              <a:latin typeface="Cambria Math"/>
              <a:cs typeface="Cambria Math"/>
            </a:endParaRPr>
          </a:p>
          <a:p>
            <a:pPr marL="482600">
              <a:lnSpc>
                <a:spcPct val="100000"/>
              </a:lnSpc>
              <a:spcBef>
                <a:spcPts val="840"/>
              </a:spcBef>
              <a:tabLst>
                <a:tab pos="2469515" algn="l"/>
                <a:tab pos="3053715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20">
                <a:latin typeface="Cambria Math"/>
                <a:cs typeface="Cambria Math"/>
              </a:rPr>
              <a:t>𝑑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±1	</a:t>
            </a:r>
            <a:r>
              <a:rPr dirty="0" sz="1400">
                <a:latin typeface="Cambria Math"/>
                <a:cs typeface="Cambria Math"/>
              </a:rPr>
              <a:t>∴	𝑐𝑜𝑠</a:t>
            </a:r>
            <a:r>
              <a:rPr dirty="0" baseline="1984" sz="2100">
                <a:latin typeface="Cambria Math"/>
                <a:cs typeface="Cambria Math"/>
              </a:rPr>
              <a:t>{</a:t>
            </a:r>
            <a:r>
              <a:rPr dirty="0" sz="1400">
                <a:latin typeface="Cambria Math"/>
                <a:cs typeface="Cambria Math"/>
              </a:rPr>
              <a:t>±Ω𝑡</a:t>
            </a:r>
            <a:r>
              <a:rPr dirty="0" baseline="1984" sz="2100">
                <a:latin typeface="Cambria Math"/>
                <a:cs typeface="Cambria Math"/>
              </a:rPr>
              <a:t>}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cos(Ω𝑡)</a:t>
            </a:r>
            <a:endParaRPr sz="1400">
              <a:latin typeface="Cambria Math"/>
              <a:cs typeface="Cambria Math"/>
            </a:endParaRPr>
          </a:p>
          <a:p>
            <a:pPr algn="ctr" marL="885825">
              <a:lnSpc>
                <a:spcPct val="100000"/>
              </a:lnSpc>
              <a:spcBef>
                <a:spcPts val="790"/>
              </a:spcBef>
              <a:tabLst>
                <a:tab pos="1725295" algn="l"/>
              </a:tabLst>
            </a:pPr>
            <a:r>
              <a:rPr dirty="0" sz="1400" spc="-5">
                <a:latin typeface="Times New Roman"/>
                <a:cs typeface="Times New Roman"/>
              </a:rPr>
              <a:t>And	</a:t>
            </a:r>
            <a:r>
              <a:rPr dirty="0" sz="1400">
                <a:latin typeface="Cambria Math"/>
                <a:cs typeface="Cambria Math"/>
              </a:rPr>
              <a:t>𝑠𝑖𝑛</a:t>
            </a:r>
            <a:r>
              <a:rPr dirty="0" baseline="1984" sz="2100">
                <a:latin typeface="Cambria Math"/>
                <a:cs typeface="Cambria Math"/>
              </a:rPr>
              <a:t>{</a:t>
            </a:r>
            <a:r>
              <a:rPr dirty="0" sz="1400">
                <a:latin typeface="Cambria Math"/>
                <a:cs typeface="Cambria Math"/>
              </a:rPr>
              <a:t>±Ω𝑡</a:t>
            </a:r>
            <a:r>
              <a:rPr dirty="0" baseline="1984" sz="2100">
                <a:latin typeface="Cambria Math"/>
                <a:cs typeface="Cambria Math"/>
              </a:rPr>
              <a:t>}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±𝑠𝑖𝑛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Ω𝑡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𝑑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sin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Ω𝑡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algn="ctr" marL="885190">
              <a:lnSpc>
                <a:spcPct val="100000"/>
              </a:lnSpc>
              <a:spcBef>
                <a:spcPts val="1105"/>
              </a:spcBef>
            </a:pPr>
            <a:r>
              <a:rPr dirty="0" baseline="1984" sz="2100" spc="15">
                <a:latin typeface="Cambria Math"/>
                <a:cs typeface="Cambria Math"/>
              </a:rPr>
              <a:t>𝑠(𝑡)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√</a:t>
            </a:r>
            <a:r>
              <a:rPr dirty="0" baseline="1984" sz="2100" spc="-7">
                <a:latin typeface="Cambria Math"/>
                <a:cs typeface="Cambria Math"/>
              </a:rPr>
              <a:t>2𝑃</a:t>
            </a:r>
            <a:r>
              <a:rPr dirty="0" baseline="-13888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cos(Ω𝑡) </a:t>
            </a:r>
            <a:r>
              <a:rPr dirty="0" baseline="1984" sz="2100" spc="-15">
                <a:latin typeface="Cambria Math"/>
                <a:cs typeface="Cambria Math"/>
              </a:rPr>
              <a:t>cos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−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2𝑃</a:t>
            </a:r>
            <a:r>
              <a:rPr dirty="0" baseline="-13888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𝑑(𝑡)sin(Ω𝑡)</a:t>
            </a:r>
            <a:r>
              <a:rPr dirty="0" baseline="1984" sz="2100" spc="30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sin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</a:t>
            </a:r>
            <a:endParaRPr baseline="3968" sz="2100">
              <a:latin typeface="Cambria Math"/>
              <a:cs typeface="Cambria Math"/>
            </a:endParaRPr>
          </a:p>
          <a:p>
            <a:pPr marL="482600" marR="55880">
              <a:lnSpc>
                <a:spcPct val="143600"/>
              </a:lnSpc>
              <a:spcBef>
                <a:spcPts val="85"/>
              </a:spcBef>
            </a:pPr>
            <a:r>
              <a:rPr dirty="0" sz="1400">
                <a:latin typeface="Times New Roman"/>
                <a:cs typeface="Times New Roman"/>
              </a:rPr>
              <a:t>Form above </a:t>
            </a:r>
            <a:r>
              <a:rPr dirty="0" sz="1400" spc="-5">
                <a:latin typeface="Times New Roman"/>
                <a:cs typeface="Times New Roman"/>
              </a:rPr>
              <a:t>equation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clear that only </a:t>
            </a:r>
            <a:r>
              <a:rPr dirty="0" sz="1400">
                <a:latin typeface="Times New Roman"/>
                <a:cs typeface="Times New Roman"/>
              </a:rPr>
              <a:t>second term carry </a:t>
            </a:r>
            <a:r>
              <a:rPr dirty="0" sz="1400" spc="-5">
                <a:latin typeface="Times New Roman"/>
                <a:cs typeface="Times New Roman"/>
              </a:rPr>
              <a:t>information, thus half the transmitted </a:t>
            </a:r>
            <a:r>
              <a:rPr dirty="0" sz="1400">
                <a:latin typeface="Times New Roman"/>
                <a:cs typeface="Times New Roman"/>
              </a:rPr>
              <a:t>energy </a:t>
            </a:r>
            <a:r>
              <a:rPr dirty="0" sz="1400" spc="-5">
                <a:latin typeface="Times New Roman"/>
                <a:cs typeface="Times New Roman"/>
              </a:rPr>
              <a:t>carries  information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17622" y="716020"/>
            <a:ext cx="2058035" cy="88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68300">
              <a:lnSpc>
                <a:spcPct val="1567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Chapter </a:t>
            </a:r>
            <a:r>
              <a:rPr dirty="0" sz="1800" b="1">
                <a:latin typeface="Times New Roman"/>
                <a:cs typeface="Times New Roman"/>
              </a:rPr>
              <a:t>Four  </a:t>
            </a:r>
            <a:r>
              <a:rPr dirty="0" sz="1800" spc="-5" b="1">
                <a:latin typeface="Times New Roman"/>
                <a:cs typeface="Times New Roman"/>
              </a:rPr>
              <a:t>Band pass</a:t>
            </a:r>
            <a:r>
              <a:rPr dirty="0" sz="1800" spc="-7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waveform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1295649" y="1732529"/>
            <a:ext cx="8552180" cy="3806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Introduction:</a:t>
            </a:r>
            <a:endParaRPr sz="1400">
              <a:latin typeface="Times New Roman"/>
              <a:cs typeface="Times New Roman"/>
            </a:endParaRPr>
          </a:p>
          <a:p>
            <a:pPr algn="just" marL="76200" marR="70485">
              <a:lnSpc>
                <a:spcPct val="1114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digital </a:t>
            </a:r>
            <a:r>
              <a:rPr dirty="0" sz="1400">
                <a:latin typeface="Times New Roman"/>
                <a:cs typeface="Times New Roman"/>
              </a:rPr>
              <a:t>is to </a:t>
            </a:r>
            <a:r>
              <a:rPr dirty="0" sz="1400" spc="-5">
                <a:latin typeface="Times New Roman"/>
                <a:cs typeface="Times New Roman"/>
              </a:rPr>
              <a:t>be transmitted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long distance,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needs Continue Wave (CW) modulation.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 frequency  </a:t>
            </a:r>
            <a:r>
              <a:rPr dirty="0" sz="1400">
                <a:latin typeface="Times New Roman"/>
                <a:cs typeface="Times New Roman"/>
              </a:rPr>
              <a:t>carrier of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modulated, then </a:t>
            </a:r>
            <a:r>
              <a:rPr dirty="0" sz="1400" spc="-30">
                <a:latin typeface="Cambria Math"/>
                <a:cs typeface="Cambria Math"/>
              </a:rPr>
              <a:t>𝑓</a:t>
            </a:r>
            <a:r>
              <a:rPr dirty="0" baseline="-16666" sz="1500" spc="-44">
                <a:latin typeface="Cambria Math"/>
                <a:cs typeface="Cambria Math"/>
              </a:rPr>
              <a:t>0</a:t>
            </a:r>
            <a:r>
              <a:rPr dirty="0" sz="1400" spc="-30">
                <a:latin typeface="Times New Roman"/>
                <a:cs typeface="Times New Roman"/>
              </a:rPr>
              <a:t>has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deviation called </a:t>
            </a:r>
            <a:r>
              <a:rPr dirty="0" sz="1400" spc="-5" b="1" i="1">
                <a:latin typeface="Times New Roman"/>
                <a:cs typeface="Times New Roman"/>
              </a:rPr>
              <a:t>bandpass </a:t>
            </a:r>
            <a:r>
              <a:rPr dirty="0" sz="1400" spc="-5">
                <a:latin typeface="Times New Roman"/>
                <a:cs typeface="Times New Roman"/>
              </a:rPr>
              <a:t>transmission which is not start from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Hz.</a:t>
            </a:r>
            <a:endParaRPr sz="1400">
              <a:latin typeface="Times New Roman"/>
              <a:cs typeface="Times New Roman"/>
            </a:endParaRPr>
          </a:p>
          <a:p>
            <a:pPr algn="just" marL="76200" marR="68580">
              <a:lnSpc>
                <a:spcPct val="110300"/>
              </a:lnSpc>
              <a:spcBef>
                <a:spcPts val="1015"/>
              </a:spcBef>
            </a:pPr>
            <a:r>
              <a:rPr dirty="0" sz="1400" spc="-5">
                <a:latin typeface="Times New Roman"/>
                <a:cs typeface="Times New Roman"/>
              </a:rPr>
              <a:t>When it is required to transmit digital signals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banpass channel, the amplitude, frequency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phase of sinusoidal  </a:t>
            </a:r>
            <a:r>
              <a:rPr dirty="0" sz="1400">
                <a:latin typeface="Times New Roman"/>
                <a:cs typeface="Times New Roman"/>
              </a:rPr>
              <a:t>carrier </a:t>
            </a:r>
            <a:r>
              <a:rPr dirty="0" sz="1400" spc="-5">
                <a:latin typeface="Times New Roman"/>
                <a:cs typeface="Times New Roman"/>
              </a:rPr>
              <a:t>is varied in accordance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incoming digital data, then 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Amplitude Shift </a:t>
            </a:r>
            <a:r>
              <a:rPr dirty="0" sz="1400" spc="-10">
                <a:latin typeface="Times New Roman"/>
                <a:cs typeface="Times New Roman"/>
              </a:rPr>
              <a:t>Keying </a:t>
            </a:r>
            <a:r>
              <a:rPr dirty="0" sz="1400" spc="-5">
                <a:latin typeface="Times New Roman"/>
                <a:cs typeface="Times New Roman"/>
              </a:rPr>
              <a:t>(ASK),  Frequency Shift Keying (FSK) and Phase Shift Keying (PSK) respectively. </a:t>
            </a:r>
            <a:r>
              <a:rPr dirty="0" sz="1400">
                <a:latin typeface="Times New Roman"/>
                <a:cs typeface="Times New Roman"/>
              </a:rPr>
              <a:t>Instead </a:t>
            </a:r>
            <a:r>
              <a:rPr dirty="0" sz="1400" spc="-5">
                <a:latin typeface="Times New Roman"/>
                <a:cs typeface="Times New Roman"/>
              </a:rPr>
              <a:t>of transmitting one bit,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be  transmit </a:t>
            </a:r>
            <a:r>
              <a:rPr dirty="0" sz="1400">
                <a:latin typeface="Times New Roman"/>
                <a:cs typeface="Times New Roman"/>
              </a:rPr>
              <a:t>two or </a:t>
            </a:r>
            <a:r>
              <a:rPr dirty="0" sz="1400" spc="-10">
                <a:latin typeface="Times New Roman"/>
                <a:cs typeface="Times New Roman"/>
              </a:rPr>
              <a:t>more </a:t>
            </a:r>
            <a:r>
              <a:rPr dirty="0" sz="1400">
                <a:latin typeface="Times New Roman"/>
                <a:cs typeface="Times New Roman"/>
              </a:rPr>
              <a:t>bits </a:t>
            </a:r>
            <a:r>
              <a:rPr dirty="0" sz="1400" spc="-5">
                <a:latin typeface="Times New Roman"/>
                <a:cs typeface="Times New Roman"/>
              </a:rPr>
              <a:t>simultaneously. This called </a:t>
            </a:r>
            <a:r>
              <a:rPr dirty="0" sz="1400" spc="-5" i="1">
                <a:latin typeface="Times New Roman"/>
                <a:cs typeface="Times New Roman"/>
              </a:rPr>
              <a:t>M-ary transmission</a:t>
            </a:r>
            <a:r>
              <a:rPr dirty="0" sz="1400" spc="-5">
                <a:latin typeface="Times New Roman"/>
                <a:cs typeface="Times New Roman"/>
              </a:rPr>
              <a:t>, which result in reduce channel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bandwidth.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165"/>
              </a:spcBef>
            </a:pPr>
            <a:r>
              <a:rPr dirty="0" sz="1400" spc="-5">
                <a:latin typeface="Times New Roman"/>
                <a:cs typeface="Times New Roman"/>
              </a:rPr>
              <a:t>Any digital modulation scheme should satisfy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requirements:</a:t>
            </a:r>
            <a:endParaRPr sz="1400">
              <a:latin typeface="Times New Roman"/>
              <a:cs typeface="Times New Roman"/>
            </a:endParaRPr>
          </a:p>
          <a:p>
            <a:pPr marL="304800" indent="-228600">
              <a:lnSpc>
                <a:spcPct val="100000"/>
              </a:lnSpc>
              <a:spcBef>
                <a:spcPts val="1175"/>
              </a:spcBef>
              <a:buChar char="-"/>
              <a:tabLst>
                <a:tab pos="304165" algn="l"/>
                <a:tab pos="304800" algn="l"/>
              </a:tabLst>
            </a:pPr>
            <a:r>
              <a:rPr dirty="0" sz="1400" spc="-5">
                <a:latin typeface="Times New Roman"/>
                <a:cs typeface="Times New Roman"/>
              </a:rPr>
              <a:t>Maximum </a:t>
            </a:r>
            <a:r>
              <a:rPr dirty="0" sz="1400">
                <a:latin typeface="Times New Roman"/>
                <a:cs typeface="Times New Roman"/>
              </a:rPr>
              <a:t>data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rate.</a:t>
            </a:r>
            <a:endParaRPr sz="1400">
              <a:latin typeface="Times New Roman"/>
              <a:cs typeface="Times New Roman"/>
            </a:endParaRPr>
          </a:p>
          <a:p>
            <a:pPr marL="304800" indent="-228600">
              <a:lnSpc>
                <a:spcPct val="100000"/>
              </a:lnSpc>
              <a:spcBef>
                <a:spcPts val="170"/>
              </a:spcBef>
              <a:buChar char="-"/>
              <a:tabLst>
                <a:tab pos="304165" algn="l"/>
                <a:tab pos="304800" algn="l"/>
              </a:tabLst>
            </a:pPr>
            <a:r>
              <a:rPr dirty="0" sz="1400" spc="-5">
                <a:latin typeface="Times New Roman"/>
                <a:cs typeface="Times New Roman"/>
              </a:rPr>
              <a:t>Maximum </a:t>
            </a:r>
            <a:r>
              <a:rPr dirty="0" sz="1400">
                <a:latin typeface="Times New Roman"/>
                <a:cs typeface="Times New Roman"/>
              </a:rPr>
              <a:t>resistance to </a:t>
            </a:r>
            <a:r>
              <a:rPr dirty="0" sz="1400" spc="-5">
                <a:latin typeface="Times New Roman"/>
                <a:cs typeface="Times New Roman"/>
              </a:rPr>
              <a:t>interfering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signals.</a:t>
            </a:r>
            <a:endParaRPr sz="1400">
              <a:latin typeface="Times New Roman"/>
              <a:cs typeface="Times New Roman"/>
            </a:endParaRPr>
          </a:p>
          <a:p>
            <a:pPr marL="304800" indent="-228600">
              <a:lnSpc>
                <a:spcPct val="100000"/>
              </a:lnSpc>
              <a:spcBef>
                <a:spcPts val="170"/>
              </a:spcBef>
              <a:buChar char="-"/>
              <a:tabLst>
                <a:tab pos="304165" algn="l"/>
                <a:tab pos="304800" algn="l"/>
              </a:tabLst>
            </a:pPr>
            <a:r>
              <a:rPr dirty="0" sz="1400" spc="-5">
                <a:latin typeface="Times New Roman"/>
                <a:cs typeface="Times New Roman"/>
              </a:rPr>
              <a:t>Minimum probability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symbol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error.</a:t>
            </a:r>
            <a:endParaRPr sz="1400">
              <a:latin typeface="Times New Roman"/>
              <a:cs typeface="Times New Roman"/>
            </a:endParaRPr>
          </a:p>
          <a:p>
            <a:pPr marL="304800" indent="-228600">
              <a:lnSpc>
                <a:spcPct val="100000"/>
              </a:lnSpc>
              <a:spcBef>
                <a:spcPts val="180"/>
              </a:spcBef>
              <a:buChar char="-"/>
              <a:tabLst>
                <a:tab pos="304165" algn="l"/>
                <a:tab pos="304800" algn="l"/>
              </a:tabLst>
            </a:pPr>
            <a:r>
              <a:rPr dirty="0" sz="1400" spc="-5">
                <a:latin typeface="Times New Roman"/>
                <a:cs typeface="Times New Roman"/>
              </a:rPr>
              <a:t>Minimum </a:t>
            </a:r>
            <a:r>
              <a:rPr dirty="0" sz="1400">
                <a:latin typeface="Times New Roman"/>
                <a:cs typeface="Times New Roman"/>
              </a:rPr>
              <a:t>channel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bandwidth.</a:t>
            </a:r>
            <a:endParaRPr sz="1400">
              <a:latin typeface="Times New Roman"/>
              <a:cs typeface="Times New Roman"/>
            </a:endParaRPr>
          </a:p>
          <a:p>
            <a:pPr marL="304800" indent="-228600">
              <a:lnSpc>
                <a:spcPct val="100000"/>
              </a:lnSpc>
              <a:spcBef>
                <a:spcPts val="170"/>
              </a:spcBef>
              <a:buChar char="-"/>
              <a:tabLst>
                <a:tab pos="304165" algn="l"/>
                <a:tab pos="304800" algn="l"/>
              </a:tabLst>
            </a:pPr>
            <a:r>
              <a:rPr dirty="0" sz="1400" spc="-5">
                <a:latin typeface="Times New Roman"/>
                <a:cs typeface="Times New Roman"/>
              </a:rPr>
              <a:t>Minimum transmitted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power.</a:t>
            </a:r>
            <a:endParaRPr sz="1400">
              <a:latin typeface="Times New Roman"/>
              <a:cs typeface="Times New Roman"/>
            </a:endParaRPr>
          </a:p>
          <a:p>
            <a:pPr marL="304800" indent="-228600">
              <a:lnSpc>
                <a:spcPct val="100000"/>
              </a:lnSpc>
              <a:spcBef>
                <a:spcPts val="165"/>
              </a:spcBef>
              <a:buChar char="-"/>
              <a:tabLst>
                <a:tab pos="304165" algn="l"/>
                <a:tab pos="304800" algn="l"/>
              </a:tabLst>
            </a:pPr>
            <a:r>
              <a:rPr dirty="0" sz="1400" spc="-5">
                <a:latin typeface="Times New Roman"/>
                <a:cs typeface="Times New Roman"/>
              </a:rPr>
              <a:t>Minimum </a:t>
            </a:r>
            <a:r>
              <a:rPr dirty="0" sz="1400">
                <a:latin typeface="Times New Roman"/>
                <a:cs typeface="Times New Roman"/>
              </a:rPr>
              <a:t>circuit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complexity.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2"/>
            <a:ext cx="6291580" cy="1399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27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Binary Phase </a:t>
            </a:r>
            <a:r>
              <a:rPr dirty="0" sz="1400" b="1">
                <a:latin typeface="Times New Roman"/>
                <a:cs typeface="Times New Roman"/>
              </a:rPr>
              <a:t>Shift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Keying(BPSK):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4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BPSK, binary </a:t>
            </a:r>
            <a:r>
              <a:rPr dirty="0" sz="1400">
                <a:latin typeface="Times New Roman"/>
                <a:cs typeface="Times New Roman"/>
              </a:rPr>
              <a:t>"1" </a:t>
            </a:r>
            <a:r>
              <a:rPr dirty="0" sz="1400" spc="-5">
                <a:latin typeface="Times New Roman"/>
                <a:cs typeface="Times New Roman"/>
              </a:rPr>
              <a:t>and "0" modulate the </a:t>
            </a:r>
            <a:r>
              <a:rPr dirty="0" sz="1400">
                <a:latin typeface="Times New Roman"/>
                <a:cs typeface="Times New Roman"/>
              </a:rPr>
              <a:t>phase of </a:t>
            </a:r>
            <a:r>
              <a:rPr dirty="0" sz="1400" spc="-5">
                <a:latin typeface="Times New Roman"/>
                <a:cs typeface="Times New Roman"/>
              </a:rPr>
              <a:t>the carrier. Let the carrier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be,</a:t>
            </a:r>
            <a:endParaRPr sz="1400">
              <a:latin typeface="Times New Roman"/>
              <a:cs typeface="Times New Roman"/>
            </a:endParaRPr>
          </a:p>
          <a:p>
            <a:pPr marL="3924935">
              <a:lnSpc>
                <a:spcPct val="100000"/>
              </a:lnSpc>
              <a:spcBef>
                <a:spcPts val="215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𝐴𝑐𝑜𝑠(2𝜋𝑓</a:t>
            </a:r>
            <a:r>
              <a:rPr dirty="0" baseline="-16666" sz="1500" spc="-15">
                <a:latin typeface="Cambria Math"/>
                <a:cs typeface="Cambria Math"/>
              </a:rPr>
              <a:t>0</a:t>
            </a:r>
            <a:r>
              <a:rPr dirty="0" sz="1400" spc="-10">
                <a:latin typeface="Cambria Math"/>
                <a:cs typeface="Cambria Math"/>
              </a:rPr>
              <a:t>𝑡)</a:t>
            </a:r>
            <a:endParaRPr sz="1400">
              <a:latin typeface="Cambria Math"/>
              <a:cs typeface="Cambria Math"/>
            </a:endParaRPr>
          </a:p>
          <a:p>
            <a:pPr marL="469900">
              <a:lnSpc>
                <a:spcPct val="100000"/>
              </a:lnSpc>
              <a:spcBef>
                <a:spcPts val="190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load resistance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standard </a:t>
            </a:r>
            <a:r>
              <a:rPr dirty="0" sz="1400" spc="-5">
                <a:latin typeface="Cambria Math"/>
                <a:cs typeface="Cambria Math"/>
              </a:rPr>
              <a:t>1Ω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dissipated </a:t>
            </a:r>
            <a:r>
              <a:rPr dirty="0" sz="1400" spc="-10">
                <a:latin typeface="Times New Roman"/>
                <a:cs typeface="Times New Roman"/>
              </a:rPr>
              <a:t>will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7693" y="1801109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70404" y="207785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196971" y="19234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3645" y="1938650"/>
            <a:ext cx="1989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000125" algn="l"/>
                <a:tab pos="1277620" algn="l"/>
              </a:tabLst>
            </a:pPr>
            <a:r>
              <a:rPr dirty="0" sz="1400">
                <a:latin typeface="Cambria Math"/>
                <a:cs typeface="Cambria Math"/>
              </a:rPr>
              <a:t>𝑃  =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2</a:t>
            </a:r>
            <a:r>
              <a:rPr dirty="0" baseline="-35714" sz="2100" spc="-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𝐴	→	𝐴 =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√2𝑃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14816" y="19707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59142" y="2487291"/>
            <a:ext cx="1271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symbol is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10840" y="279260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647301" y="2760087"/>
            <a:ext cx="18573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𝑠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√2𝑃𝑐𝑜𝑠(2𝜋𝑓</a:t>
            </a:r>
            <a:r>
              <a:rPr dirty="0" baseline="-16666" sz="1500" spc="-7">
                <a:latin typeface="Cambria Math"/>
                <a:cs typeface="Cambria Math"/>
              </a:rPr>
              <a:t>0</a:t>
            </a:r>
            <a:r>
              <a:rPr dirty="0" sz="1400" spc="-5">
                <a:latin typeface="Cambria Math"/>
                <a:cs typeface="Cambria Math"/>
              </a:rPr>
              <a:t>𝑡)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9149" y="2991735"/>
            <a:ext cx="1358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next symbol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82724" y="3297051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42248" y="3297051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37332" y="3803263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5" h="0">
                <a:moveTo>
                  <a:pt x="0" y="0"/>
                </a:moveTo>
                <a:lnTo>
                  <a:pt x="21366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33742" y="3247122"/>
            <a:ext cx="6819900" cy="112776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ctr" marL="1664335">
              <a:lnSpc>
                <a:spcPct val="100000"/>
              </a:lnSpc>
              <a:spcBef>
                <a:spcPts val="240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√2𝑃𝑐𝑜𝑠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2𝜋𝑓</a:t>
            </a:r>
            <a:r>
              <a:rPr dirty="0" baseline="-16666" sz="1500" spc="-7">
                <a:latin typeface="Cambria Math"/>
                <a:cs typeface="Cambria Math"/>
              </a:rPr>
              <a:t>0</a:t>
            </a:r>
            <a:r>
              <a:rPr dirty="0" sz="1400" spc="-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𝜋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−√2𝑃𝑐𝑜𝑠(2𝜋𝑓</a:t>
            </a:r>
            <a:r>
              <a:rPr dirty="0" baseline="-16666" sz="1500" spc="-7">
                <a:latin typeface="Cambria Math"/>
                <a:cs typeface="Cambria Math"/>
              </a:rPr>
              <a:t>0</a:t>
            </a:r>
            <a:r>
              <a:rPr dirty="0" sz="1400" spc="-5">
                <a:latin typeface="Cambria Math"/>
                <a:cs typeface="Cambria Math"/>
              </a:rPr>
              <a:t>𝑡)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Times New Roman"/>
                <a:cs typeface="Times New Roman"/>
              </a:rPr>
              <a:t>Thus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define BPSK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ctr" marL="1664335">
              <a:lnSpc>
                <a:spcPct val="100000"/>
              </a:lnSpc>
              <a:spcBef>
                <a:spcPts val="480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𝑏(𝑡)√2𝑃𝑐𝑜𝑠(2𝜋𝑓</a:t>
            </a:r>
            <a:r>
              <a:rPr dirty="0" baseline="-16666" sz="1500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𝑡)</a:t>
            </a:r>
            <a:endParaRPr sz="1400">
              <a:latin typeface="Cambria Math"/>
              <a:cs typeface="Cambria Math"/>
            </a:endParaRPr>
          </a:p>
          <a:p>
            <a:pPr marL="1258570">
              <a:lnSpc>
                <a:spcPct val="100000"/>
              </a:lnSpc>
              <a:spcBef>
                <a:spcPts val="1190"/>
              </a:spcBef>
            </a:pPr>
            <a:r>
              <a:rPr dirty="0" sz="1400" spc="-5">
                <a:latin typeface="Cambria Math"/>
                <a:cs typeface="Cambria Math"/>
              </a:rPr>
              <a:t>𝑤ℎ𝑒𝑟𝑒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+1 </a:t>
            </a:r>
            <a:r>
              <a:rPr dirty="0" sz="1400" spc="-5">
                <a:latin typeface="Cambria Math"/>
                <a:cs typeface="Cambria Math"/>
              </a:rPr>
              <a:t>𝑓𝑜𝑟 𝑏𝑖𝑛𝑎𝑟𝑦 </a:t>
            </a:r>
            <a:r>
              <a:rPr dirty="0" sz="1400">
                <a:latin typeface="Cambria Math"/>
                <a:cs typeface="Cambria Math"/>
              </a:rPr>
              <a:t>1 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>
                <a:latin typeface="Cambria Math"/>
                <a:cs typeface="Cambria Math"/>
              </a:rPr>
              <a:t>− 1 </a:t>
            </a:r>
            <a:r>
              <a:rPr dirty="0" sz="1400" spc="-5">
                <a:latin typeface="Cambria Math"/>
                <a:cs typeface="Cambria Math"/>
              </a:rPr>
              <a:t>𝑓𝑜𝑟 𝑏𝑖𝑛𝑎𝑟𝑦 </a:t>
            </a:r>
            <a:r>
              <a:rPr dirty="0" sz="1400">
                <a:latin typeface="Cambria Math"/>
                <a:cs typeface="Cambria Math"/>
              </a:rPr>
              <a:t>0 </a:t>
            </a:r>
            <a:r>
              <a:rPr dirty="0" sz="1400" spc="-5">
                <a:latin typeface="Cambria Math"/>
                <a:cs typeface="Cambria Math"/>
              </a:rPr>
              <a:t>𝑎𝑠 𝑠ℎ𝑜𝑤𝑛 𝑖𝑛 </a:t>
            </a:r>
            <a:r>
              <a:rPr dirty="0" sz="1400">
                <a:latin typeface="Cambria Math"/>
                <a:cs typeface="Cambria Math"/>
              </a:rPr>
              <a:t>𝐹𝑖𝑔.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687" y="3220597"/>
            <a:ext cx="8890635" cy="1202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400" b="1">
                <a:latin typeface="Times New Roman"/>
                <a:cs typeface="Times New Roman"/>
              </a:rPr>
              <a:t>1-1 </a:t>
            </a:r>
            <a:r>
              <a:rPr dirty="0" sz="1400" spc="-5" b="1">
                <a:latin typeface="Times New Roman"/>
                <a:cs typeface="Times New Roman"/>
              </a:rPr>
              <a:t>BPSK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generation: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7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BPSK </a:t>
            </a:r>
            <a:r>
              <a:rPr dirty="0" sz="1400" spc="-5">
                <a:latin typeface="Times New Roman"/>
                <a:cs typeface="Times New Roman"/>
              </a:rPr>
              <a:t>signal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generated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applying carrier 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balanced modulator. The baseband signal </a:t>
            </a:r>
            <a:r>
              <a:rPr dirty="0" sz="1400" spc="10">
                <a:latin typeface="Cambria Math"/>
                <a:cs typeface="Cambria Math"/>
              </a:rPr>
              <a:t>𝑏(𝑡) </a:t>
            </a:r>
            <a:r>
              <a:rPr dirty="0" sz="1400" spc="5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applied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modulating signal to the balanced modulator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5414" y="6209794"/>
            <a:ext cx="623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95550" y="900684"/>
            <a:ext cx="5700400" cy="2182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8761" y="4575048"/>
            <a:ext cx="5133350" cy="15022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1468"/>
            <a:ext cx="2637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 3 </a:t>
            </a:r>
            <a:r>
              <a:rPr dirty="0" sz="1400" spc="-5">
                <a:latin typeface="Times New Roman"/>
                <a:cs typeface="Times New Roman"/>
              </a:rPr>
              <a:t>shows the waveform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BPSK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300" y="3307465"/>
            <a:ext cx="8941435" cy="600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1-2 </a:t>
            </a:r>
            <a:r>
              <a:rPr dirty="0" sz="1400" spc="-5" b="1">
                <a:latin typeface="Times New Roman"/>
                <a:cs typeface="Times New Roman"/>
              </a:rPr>
              <a:t>The </a:t>
            </a:r>
            <a:r>
              <a:rPr dirty="0" sz="1400" b="1">
                <a:latin typeface="Times New Roman"/>
                <a:cs typeface="Times New Roman"/>
              </a:rPr>
              <a:t>spectrum </a:t>
            </a:r>
            <a:r>
              <a:rPr dirty="0" sz="1400" spc="-5" b="1">
                <a:latin typeface="Times New Roman"/>
                <a:cs typeface="Times New Roman"/>
              </a:rPr>
              <a:t>and bandwidth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BPSK:</a:t>
            </a:r>
            <a:endParaRPr sz="1400">
              <a:latin typeface="Times New Roman"/>
              <a:cs typeface="Times New Roman"/>
            </a:endParaRPr>
          </a:p>
          <a:p>
            <a:pPr marL="495300">
              <a:lnSpc>
                <a:spcPct val="100000"/>
              </a:lnSpc>
              <a:spcBef>
                <a:spcPts val="116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Fourier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transform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modulating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NRZ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bipolar,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amplitude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±𝑉</a:t>
            </a:r>
            <a:r>
              <a:rPr dirty="0" baseline="-16666" sz="1500" spc="-75">
                <a:latin typeface="Cambria Math"/>
                <a:cs typeface="Cambria Math"/>
              </a:rPr>
              <a:t>𝑏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2475" y="409537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17086" y="4094347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33738" y="3953642"/>
            <a:ext cx="10636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pulse is </a:t>
            </a:r>
            <a:r>
              <a:rPr dirty="0" sz="1400">
                <a:latin typeface="Cambria Math"/>
                <a:cs typeface="Cambria Math"/>
              </a:rPr>
              <a:t>± </a:t>
            </a:r>
            <a:r>
              <a:rPr dirty="0" baseline="47222" sz="1500" spc="75">
                <a:latin typeface="Cambria Math"/>
                <a:cs typeface="Cambria Math"/>
              </a:rPr>
              <a:t>𝑇</a:t>
            </a:r>
            <a:r>
              <a:rPr dirty="0" baseline="41666" sz="1200" spc="75">
                <a:latin typeface="Cambria Math"/>
                <a:cs typeface="Cambria Math"/>
              </a:rPr>
              <a:t>𝑏</a:t>
            </a:r>
            <a:r>
              <a:rPr dirty="0" baseline="41666" sz="1200" spc="9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95574" y="4360542"/>
            <a:ext cx="907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𝑉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84423" y="4448934"/>
            <a:ext cx="2749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mbria Math"/>
                <a:cs typeface="Cambria Math"/>
              </a:rPr>
              <a:t>𝑏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 spc="5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74245" y="4224906"/>
            <a:ext cx="7810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sin(𝜋𝑓𝑇</a:t>
            </a: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61621" y="4303135"/>
            <a:ext cx="633730" cy="41592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75"/>
              </a:spcBef>
            </a:pPr>
            <a:r>
              <a:rPr dirty="0" sz="1000" spc="10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>
                <a:latin typeface="Cambria Math"/>
                <a:cs typeface="Cambria Math"/>
              </a:rPr>
              <a:t>(𝜋𝑓𝑇</a:t>
            </a:r>
            <a:r>
              <a:rPr dirty="0" baseline="-16666" sz="1500">
                <a:latin typeface="Cambria Math"/>
                <a:cs typeface="Cambria Math"/>
              </a:rPr>
              <a:t>𝑏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6928" y="4501255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33742" y="4689193"/>
            <a:ext cx="4988560" cy="7861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dirty="0" sz="1400">
                <a:latin typeface="Cambria Math"/>
                <a:cs typeface="Cambria Math"/>
              </a:rPr>
              <a:t>The </a:t>
            </a:r>
            <a:r>
              <a:rPr dirty="0" sz="1400" spc="-5">
                <a:latin typeface="Cambria Math"/>
                <a:cs typeface="Cambria Math"/>
              </a:rPr>
              <a:t>power spectral density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𝑆(𝑓)</a:t>
            </a:r>
            <a:r>
              <a:rPr dirty="0" sz="1400" spc="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  <a:spcBef>
                <a:spcPts val="215"/>
              </a:spcBef>
            </a:pPr>
            <a:r>
              <a:rPr dirty="0" baseline="-13888" sz="2100" spc="22">
                <a:latin typeface="Cambria Math"/>
                <a:cs typeface="Cambria Math"/>
              </a:rPr>
              <a:t>𝑆</a:t>
            </a:r>
            <a:r>
              <a:rPr dirty="0" baseline="-11904" sz="2100" spc="22">
                <a:latin typeface="Cambria Math"/>
                <a:cs typeface="Cambria Math"/>
              </a:rPr>
              <a:t>(</a:t>
            </a:r>
            <a:r>
              <a:rPr dirty="0" baseline="-13888" sz="2100" spc="22">
                <a:latin typeface="Cambria Math"/>
                <a:cs typeface="Cambria Math"/>
              </a:rPr>
              <a:t>𝑓</a:t>
            </a:r>
            <a:r>
              <a:rPr dirty="0" baseline="-11904" sz="2100" spc="22">
                <a:latin typeface="Cambria Math"/>
                <a:cs typeface="Cambria Math"/>
              </a:rPr>
              <a:t>) </a:t>
            </a:r>
            <a:r>
              <a:rPr dirty="0" baseline="-13888" sz="2100">
                <a:latin typeface="Cambria Math"/>
                <a:cs typeface="Cambria Math"/>
              </a:rPr>
              <a:t>=</a:t>
            </a:r>
            <a:r>
              <a:rPr dirty="0" baseline="-13888" sz="2100" spc="157">
                <a:latin typeface="Cambria Math"/>
                <a:cs typeface="Cambria Math"/>
              </a:rPr>
              <a:t> </a:t>
            </a:r>
            <a:r>
              <a:rPr dirty="0" baseline="-11904" sz="2100" spc="-555">
                <a:latin typeface="Cambria Math"/>
                <a:cs typeface="Cambria Math"/>
              </a:rPr>
              <a:t>|</a:t>
            </a:r>
            <a:r>
              <a:rPr dirty="0" sz="1400" spc="-370">
                <a:latin typeface="Cambria Math"/>
                <a:cs typeface="Cambria Math"/>
              </a:rPr>
              <a:t>⃑⃑</a:t>
            </a:r>
            <a:r>
              <a:rPr dirty="0" baseline="-13888" sz="2100" spc="-555">
                <a:latin typeface="Cambria Math"/>
                <a:cs typeface="Cambria Math"/>
              </a:rPr>
              <a:t>𝑋</a:t>
            </a:r>
            <a:r>
              <a:rPr dirty="0" sz="1400" spc="-370">
                <a:latin typeface="Cambria Math"/>
                <a:cs typeface="Cambria Math"/>
              </a:rPr>
              <a:t>⃑⃑⃑⃑</a:t>
            </a:r>
            <a:r>
              <a:rPr dirty="0" baseline="-13888" sz="2100" spc="-555">
                <a:latin typeface="Cambria Math"/>
                <a:cs typeface="Cambria Math"/>
              </a:rPr>
              <a:t>(</a:t>
            </a:r>
            <a:r>
              <a:rPr dirty="0" sz="1400" spc="-370">
                <a:latin typeface="Cambria Math"/>
                <a:cs typeface="Cambria Math"/>
              </a:rPr>
              <a:t>⃑⃑</a:t>
            </a:r>
            <a:r>
              <a:rPr dirty="0" baseline="-13888" sz="2100" spc="-555">
                <a:latin typeface="Cambria Math"/>
                <a:cs typeface="Cambria Math"/>
              </a:rPr>
              <a:t>𝑓</a:t>
            </a:r>
            <a:r>
              <a:rPr dirty="0" sz="1400" spc="-370">
                <a:latin typeface="Cambria Math"/>
                <a:cs typeface="Cambria Math"/>
              </a:rPr>
              <a:t>⃑⃑⃑</a:t>
            </a:r>
            <a:r>
              <a:rPr dirty="0" baseline="-13888" sz="2100" spc="-555">
                <a:latin typeface="Cambria Math"/>
                <a:cs typeface="Cambria Math"/>
              </a:rPr>
              <a:t>)</a:t>
            </a:r>
            <a:r>
              <a:rPr dirty="0" sz="1400" spc="-370">
                <a:latin typeface="Cambria Math"/>
                <a:cs typeface="Cambria Math"/>
              </a:rPr>
              <a:t>⃑</a:t>
            </a:r>
            <a:r>
              <a:rPr dirty="0" sz="1400" spc="-229">
                <a:latin typeface="Cambria Math"/>
                <a:cs typeface="Cambria Math"/>
              </a:rPr>
              <a:t> </a:t>
            </a:r>
            <a:r>
              <a:rPr dirty="0" baseline="-11904" sz="2100" spc="-30">
                <a:latin typeface="Cambria Math"/>
                <a:cs typeface="Cambria Math"/>
              </a:rPr>
              <a:t>|</a:t>
            </a:r>
            <a:r>
              <a:rPr dirty="0" baseline="8333" sz="1500" spc="-30">
                <a:latin typeface="Cambria Math"/>
                <a:cs typeface="Cambria Math"/>
              </a:rPr>
              <a:t>2</a:t>
            </a:r>
            <a:r>
              <a:rPr dirty="0" baseline="-13888" sz="2100" spc="-30">
                <a:latin typeface="Cambria Math"/>
                <a:cs typeface="Cambria Math"/>
              </a:rPr>
              <a:t>/𝑇</a:t>
            </a:r>
            <a:r>
              <a:rPr dirty="0" baseline="-36111" sz="1500" spc="-30">
                <a:latin typeface="Cambria Math"/>
                <a:cs typeface="Cambria Math"/>
              </a:rPr>
              <a:t>𝑠</a:t>
            </a:r>
            <a:endParaRPr baseline="-36111" sz="15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515"/>
              </a:spcBef>
            </a:pP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78798" y="5769100"/>
            <a:ext cx="554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𝑆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57918" y="5572504"/>
            <a:ext cx="370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[𝑉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10318" y="5660896"/>
            <a:ext cx="2749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mbria Math"/>
                <a:cs typeface="Cambria Math"/>
              </a:rPr>
              <a:t>𝑏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 spc="5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12836" y="5713226"/>
            <a:ext cx="600710" cy="0"/>
          </a:xfrm>
          <a:custGeom>
            <a:avLst/>
            <a:gdLst/>
            <a:ahLst/>
            <a:cxnLst/>
            <a:rect l="l" t="t" r="r" b="b"/>
            <a:pathLst>
              <a:path w="600710" h="0">
                <a:moveTo>
                  <a:pt x="0" y="0"/>
                </a:moveTo>
                <a:lnTo>
                  <a:pt x="6004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674740" y="5467348"/>
            <a:ext cx="8172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000" spc="45">
                <a:latin typeface="Cambria Math"/>
                <a:cs typeface="Cambria Math"/>
              </a:rPr>
              <a:t>sin(𝜋𝑓𝑇</a:t>
            </a:r>
            <a:r>
              <a:rPr dirty="0" baseline="-13888" sz="1200" spc="67">
                <a:latin typeface="Cambria Math"/>
                <a:cs typeface="Cambria Math"/>
              </a:rPr>
              <a:t>𝑏</a:t>
            </a:r>
            <a:r>
              <a:rPr dirty="0" sz="1000" spc="45">
                <a:latin typeface="Cambria Math"/>
                <a:cs typeface="Cambria Math"/>
              </a:rPr>
              <a:t>)</a:t>
            </a:r>
            <a:r>
              <a:rPr dirty="0" baseline="-33730" sz="2100" spc="67">
                <a:latin typeface="Cambria Math"/>
                <a:cs typeface="Cambria Math"/>
              </a:rPr>
              <a:t>]</a:t>
            </a:r>
            <a:r>
              <a:rPr dirty="0" baseline="22222" sz="1500" spc="67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50945" y="5698668"/>
            <a:ext cx="509905" cy="42925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215"/>
              </a:spcBef>
            </a:pPr>
            <a:r>
              <a:rPr dirty="0" sz="1000" spc="45">
                <a:latin typeface="Cambria Math"/>
                <a:cs typeface="Cambria Math"/>
              </a:rPr>
              <a:t>(𝜋𝑓𝑇</a:t>
            </a:r>
            <a:r>
              <a:rPr dirty="0" baseline="-13888" sz="1200" spc="67">
                <a:latin typeface="Cambria Math"/>
                <a:cs typeface="Cambria Math"/>
              </a:rPr>
              <a:t>𝑏</a:t>
            </a:r>
            <a:r>
              <a:rPr dirty="0" sz="1000" spc="4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80"/>
              </a:spcBef>
            </a:pPr>
            <a:r>
              <a:rPr dirty="0" sz="1400" spc="-85">
                <a:latin typeface="Cambria Math"/>
                <a:cs typeface="Cambria Math"/>
              </a:rPr>
              <a:t>𝑇</a:t>
            </a:r>
            <a:r>
              <a:rPr dirty="0" baseline="-16666" sz="1500" spc="-127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70632" y="5909822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 h="0">
                <a:moveTo>
                  <a:pt x="0" y="0"/>
                </a:moveTo>
                <a:lnTo>
                  <a:pt x="118903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76300" y="6249411"/>
            <a:ext cx="17659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 BPSK </a:t>
            </a:r>
            <a:r>
              <a:rPr dirty="0" sz="1400" spc="-50">
                <a:latin typeface="Cambria Math"/>
                <a:cs typeface="Cambria Math"/>
              </a:rPr>
              <a:t>𝑇</a:t>
            </a:r>
            <a:r>
              <a:rPr dirty="0" baseline="-16666" sz="1500" spc="-75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85">
                <a:latin typeface="Cambria Math"/>
                <a:cs typeface="Cambria Math"/>
              </a:rPr>
              <a:t>𝑇</a:t>
            </a:r>
            <a:r>
              <a:rPr dirty="0" baseline="-16666" sz="1500" spc="-127">
                <a:latin typeface="Cambria Math"/>
                <a:cs typeface="Cambria Math"/>
              </a:rPr>
              <a:t>𝑠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50438" y="1262506"/>
            <a:ext cx="6183508" cy="1550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23234" y="1127501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1846" y="1036060"/>
            <a:ext cx="11283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𝑆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𝑉</a:t>
            </a:r>
            <a:r>
              <a:rPr dirty="0" baseline="30555" sz="1500" spc="22">
                <a:latin typeface="Cambria Math"/>
                <a:cs typeface="Cambria Math"/>
              </a:rPr>
              <a:t>2</a:t>
            </a:r>
            <a:r>
              <a:rPr dirty="0" sz="1400" spc="15">
                <a:latin typeface="Cambria Math"/>
                <a:cs typeface="Cambria Math"/>
              </a:rPr>
              <a:t>𝑇</a:t>
            </a:r>
            <a:r>
              <a:rPr dirty="0" baseline="-16666" sz="1500" spc="22">
                <a:latin typeface="Cambria Math"/>
                <a:cs typeface="Cambria Math"/>
              </a:rPr>
              <a:t>𝑏</a:t>
            </a:r>
            <a:r>
              <a:rPr dirty="0" baseline="-16666" sz="1500" spc="232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96183" y="1153409"/>
            <a:ext cx="6064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(𝜋𝑓𝑇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sz="1400" spc="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21508" y="1175247"/>
            <a:ext cx="755015" cy="0"/>
          </a:xfrm>
          <a:custGeom>
            <a:avLst/>
            <a:gdLst/>
            <a:ahLst/>
            <a:cxnLst/>
            <a:rect l="l" t="t" r="r" b="b"/>
            <a:pathLst>
              <a:path w="755014" h="0">
                <a:moveTo>
                  <a:pt x="0" y="0"/>
                </a:moveTo>
                <a:lnTo>
                  <a:pt x="75469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164965" y="1036060"/>
            <a:ext cx="933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83407" y="898900"/>
            <a:ext cx="97281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sin(𝜋𝑓𝑇</a:t>
            </a:r>
            <a:r>
              <a:rPr dirty="0" baseline="-16666" sz="1500">
                <a:latin typeface="Cambria Math"/>
                <a:cs typeface="Cambria Math"/>
              </a:rPr>
              <a:t>𝑏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baseline="36111" sz="1500" spc="30">
                <a:latin typeface="Cambria Math"/>
                <a:cs typeface="Cambria Math"/>
              </a:rPr>
              <a:t>2</a:t>
            </a:r>
            <a:endParaRPr baseline="36111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9142" y="1514597"/>
            <a:ext cx="31997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shape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psd for NRZ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shown in Fig.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21033" y="3807342"/>
            <a:ext cx="8509000" cy="179323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After modulation the spectrum </a:t>
            </a:r>
            <a:r>
              <a:rPr dirty="0" sz="1400">
                <a:latin typeface="Times New Roman"/>
                <a:cs typeface="Times New Roman"/>
              </a:rPr>
              <a:t>of BPSK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centered </a:t>
            </a:r>
            <a:r>
              <a:rPr dirty="0" sz="1400" spc="-5">
                <a:latin typeface="Times New Roman"/>
                <a:cs typeface="Times New Roman"/>
              </a:rPr>
              <a:t>around the </a:t>
            </a:r>
            <a:r>
              <a:rPr dirty="0" sz="1400">
                <a:latin typeface="Times New Roman"/>
                <a:cs typeface="Times New Roman"/>
              </a:rPr>
              <a:t>carrier frequency </a:t>
            </a:r>
            <a:r>
              <a:rPr dirty="0" sz="1400" spc="-50">
                <a:latin typeface="Cambria Math"/>
                <a:cs typeface="Cambria Math"/>
              </a:rPr>
              <a:t>𝑓</a:t>
            </a:r>
            <a:r>
              <a:rPr dirty="0" baseline="-16666" sz="1500" spc="-75">
                <a:latin typeface="Cambria Math"/>
                <a:cs typeface="Cambria Math"/>
              </a:rPr>
              <a:t>0</a:t>
            </a:r>
            <a:r>
              <a:rPr dirty="0" sz="1400" spc="-50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85">
                <a:latin typeface="Cambria Math"/>
                <a:cs typeface="Cambria Math"/>
              </a:rPr>
              <a:t>𝑓</a:t>
            </a:r>
            <a:r>
              <a:rPr dirty="0" baseline="-16666" sz="1500" spc="-127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5">
                <a:latin typeface="Cambria Math"/>
                <a:cs typeface="Cambria Math"/>
              </a:rPr>
              <a:t>1/𝑇</a:t>
            </a:r>
            <a:r>
              <a:rPr dirty="0" baseline="-16666" sz="1500" spc="-37">
                <a:latin typeface="Cambria Math"/>
                <a:cs typeface="Cambria Math"/>
              </a:rPr>
              <a:t>𝑏 </a:t>
            </a:r>
            <a:r>
              <a:rPr dirty="0" sz="1400" spc="-5">
                <a:latin typeface="Times New Roman"/>
                <a:cs typeface="Times New Roman"/>
              </a:rPr>
              <a:t>then the maximum  frequency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baseband signal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25">
                <a:latin typeface="Cambria Math"/>
                <a:cs typeface="Cambria Math"/>
              </a:rPr>
              <a:t>𝑓</a:t>
            </a:r>
            <a:r>
              <a:rPr dirty="0" baseline="-16666" sz="1500" spc="-37">
                <a:latin typeface="Cambria Math"/>
                <a:cs typeface="Cambria Math"/>
              </a:rPr>
              <a:t>𝑏</a:t>
            </a:r>
            <a:r>
              <a:rPr dirty="0" sz="1400" spc="-2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from Fig. 5 </a:t>
            </a:r>
            <a:r>
              <a:rPr dirty="0" sz="1400" spc="-5">
                <a:latin typeface="Times New Roman"/>
                <a:cs typeface="Times New Roman"/>
              </a:rPr>
              <a:t>the bandwidth </a:t>
            </a:r>
            <a:r>
              <a:rPr dirty="0" sz="1400">
                <a:latin typeface="Times New Roman"/>
                <a:cs typeface="Times New Roman"/>
              </a:rPr>
              <a:t>of BPSK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calculated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ctr" marR="3175">
              <a:lnSpc>
                <a:spcPct val="100000"/>
              </a:lnSpc>
              <a:spcBef>
                <a:spcPts val="245"/>
              </a:spcBef>
            </a:pPr>
            <a:r>
              <a:rPr dirty="0" sz="1400">
                <a:latin typeface="Cambria Math"/>
                <a:cs typeface="Cambria Math"/>
              </a:rPr>
              <a:t>𝐵𝑊  = </a:t>
            </a:r>
            <a:r>
              <a:rPr dirty="0" sz="1400" spc="-100">
                <a:latin typeface="Cambria Math"/>
                <a:cs typeface="Cambria Math"/>
              </a:rPr>
              <a:t>𝑓</a:t>
            </a:r>
            <a:r>
              <a:rPr dirty="0" baseline="-16666" sz="1500" spc="-150">
                <a:latin typeface="Cambria Math"/>
                <a:cs typeface="Cambria Math"/>
              </a:rPr>
              <a:t>0  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85">
                <a:latin typeface="Cambria Math"/>
                <a:cs typeface="Cambria Math"/>
              </a:rPr>
              <a:t>𝑓</a:t>
            </a:r>
            <a:r>
              <a:rPr dirty="0" baseline="-16666" sz="1500" spc="-127">
                <a:latin typeface="Cambria Math"/>
                <a:cs typeface="Cambria Math"/>
              </a:rPr>
              <a:t>𝑏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1984" sz="2100" spc="-97">
                <a:latin typeface="Cambria Math"/>
                <a:cs typeface="Cambria Math"/>
              </a:rPr>
              <a:t>(</a:t>
            </a:r>
            <a:r>
              <a:rPr dirty="0" sz="1400" spc="-65">
                <a:latin typeface="Cambria Math"/>
                <a:cs typeface="Cambria Math"/>
              </a:rPr>
              <a:t>𝑓</a:t>
            </a:r>
            <a:r>
              <a:rPr dirty="0" baseline="-16666" sz="1500" spc="-97">
                <a:latin typeface="Cambria Math"/>
                <a:cs typeface="Cambria Math"/>
              </a:rPr>
              <a:t>0  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5">
                <a:latin typeface="Cambria Math"/>
                <a:cs typeface="Cambria Math"/>
              </a:rPr>
              <a:t>𝑓</a:t>
            </a:r>
            <a:r>
              <a:rPr dirty="0" baseline="-16666" sz="1500" spc="-37">
                <a:latin typeface="Cambria Math"/>
                <a:cs typeface="Cambria Math"/>
              </a:rPr>
              <a:t>𝑏</a:t>
            </a:r>
            <a:r>
              <a:rPr dirty="0" baseline="1984" sz="2100" spc="-3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2𝑓</a:t>
            </a:r>
            <a:r>
              <a:rPr dirty="0" baseline="-16666" sz="1500" spc="-82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marL="50800" marR="53340">
              <a:lnSpc>
                <a:spcPct val="110700"/>
              </a:lnSpc>
              <a:spcBef>
                <a:spcPts val="969"/>
              </a:spcBef>
              <a:tabLst>
                <a:tab pos="546735" algn="l"/>
              </a:tabLst>
            </a:pPr>
            <a:r>
              <a:rPr dirty="0" sz="1400" spc="-5">
                <a:latin typeface="Times New Roman"/>
                <a:cs typeface="Times New Roman"/>
              </a:rPr>
              <a:t>Thus	the minimum bandwidth </a:t>
            </a:r>
            <a:r>
              <a:rPr dirty="0" sz="1400">
                <a:latin typeface="Times New Roman"/>
                <a:cs typeface="Times New Roman"/>
              </a:rPr>
              <a:t>of BPSK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equal </a:t>
            </a:r>
            <a:r>
              <a:rPr dirty="0" sz="1400" spc="-5">
                <a:latin typeface="Times New Roman"/>
                <a:cs typeface="Times New Roman"/>
              </a:rPr>
              <a:t>to twice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highest frequency contained in baseband  signal.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79038" y="1778508"/>
            <a:ext cx="6186159" cy="2027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37332" y="3551803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5" h="0">
                <a:moveTo>
                  <a:pt x="0" y="0"/>
                </a:moveTo>
                <a:lnTo>
                  <a:pt x="21366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21042" y="2540630"/>
            <a:ext cx="8490585" cy="12185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905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1-3 </a:t>
            </a:r>
            <a:r>
              <a:rPr dirty="0" sz="1400" spc="-5" b="1">
                <a:latin typeface="Times New Roman"/>
                <a:cs typeface="Times New Roman"/>
              </a:rPr>
              <a:t>Detection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BPSK (Coherent Detection):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50"/>
              </a:spcBef>
            </a:pPr>
            <a:r>
              <a:rPr dirty="0" sz="1400">
                <a:latin typeface="Times New Roman"/>
                <a:cs typeface="Times New Roman"/>
              </a:rPr>
              <a:t>Fig. 6 </a:t>
            </a:r>
            <a:r>
              <a:rPr dirty="0" sz="1400" spc="-5">
                <a:latin typeface="Times New Roman"/>
                <a:cs typeface="Times New Roman"/>
              </a:rPr>
              <a:t>shows the bock </a:t>
            </a:r>
            <a:r>
              <a:rPr dirty="0" sz="1400">
                <a:latin typeface="Times New Roman"/>
                <a:cs typeface="Times New Roman"/>
              </a:rPr>
              <a:t>diagram of the </a:t>
            </a:r>
            <a:r>
              <a:rPr dirty="0" sz="1400" spc="-10">
                <a:latin typeface="Times New Roman"/>
                <a:cs typeface="Times New Roman"/>
              </a:rPr>
              <a:t>scheme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recover baseband signal from </a:t>
            </a:r>
            <a:r>
              <a:rPr dirty="0" sz="1400">
                <a:latin typeface="Times New Roman"/>
                <a:cs typeface="Times New Roman"/>
              </a:rPr>
              <a:t>BPSK signal. </a:t>
            </a:r>
            <a:r>
              <a:rPr dirty="0" sz="1400" spc="-5">
                <a:latin typeface="Times New Roman"/>
                <a:cs typeface="Times New Roman"/>
              </a:rPr>
              <a:t>The transmitted signal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algn="ctr" marL="19685">
              <a:lnSpc>
                <a:spcPct val="100000"/>
              </a:lnSpc>
              <a:spcBef>
                <a:spcPts val="465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𝑏(𝑡)√2𝑃𝑐𝑜𝑠(2𝜋𝑓</a:t>
            </a:r>
            <a:r>
              <a:rPr dirty="0" baseline="-16666" sz="1500">
                <a:latin typeface="Cambria Math"/>
                <a:cs typeface="Cambria Math"/>
              </a:rPr>
              <a:t>0</a:t>
            </a:r>
            <a:r>
              <a:rPr dirty="0" sz="1400">
                <a:latin typeface="Cambria Math"/>
                <a:cs typeface="Cambria Math"/>
              </a:rPr>
              <a:t>𝑡)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79038" y="900684"/>
            <a:ext cx="6186159" cy="1637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264014" y="3664074"/>
            <a:ext cx="623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78836" y="420559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63608" y="3841467"/>
            <a:ext cx="8764270" cy="116586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508000">
              <a:lnSpc>
                <a:spcPct val="100000"/>
              </a:lnSpc>
              <a:spcBef>
                <a:spcPts val="565"/>
              </a:spcBef>
            </a:pPr>
            <a:r>
              <a:rPr dirty="0" sz="1400" spc="-5">
                <a:latin typeface="Times New Roman"/>
                <a:cs typeface="Times New Roman"/>
              </a:rPr>
              <a:t>The received signal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3536315">
              <a:lnSpc>
                <a:spcPct val="100000"/>
              </a:lnSpc>
              <a:spcBef>
                <a:spcPts val="470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𝑏(𝑡)√2𝑃𝑐𝑜𝑠(2𝜋𝑓</a:t>
            </a:r>
            <a:r>
              <a:rPr dirty="0" baseline="-16666" sz="1500" spc="-7">
                <a:latin typeface="Cambria Math"/>
                <a:cs typeface="Cambria Math"/>
              </a:rPr>
              <a:t>0</a:t>
            </a:r>
            <a:r>
              <a:rPr dirty="0" sz="1400" spc="-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𝜃)</a:t>
            </a:r>
            <a:endParaRPr sz="1400">
              <a:latin typeface="Cambria Math"/>
              <a:cs typeface="Cambria Math"/>
            </a:endParaRPr>
          </a:p>
          <a:p>
            <a:pPr marL="50800" marR="43180">
              <a:lnSpc>
                <a:spcPct val="110900"/>
              </a:lnSpc>
              <a:spcBef>
                <a:spcPts val="955"/>
              </a:spcBef>
            </a:pPr>
            <a:r>
              <a:rPr dirty="0" sz="1400" spc="-5">
                <a:latin typeface="Times New Roman"/>
                <a:cs typeface="Times New Roman"/>
              </a:rPr>
              <a:t>Since it is coherent detection the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separated and then multiplied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its </a:t>
            </a:r>
            <a:r>
              <a:rPr dirty="0" sz="1400">
                <a:latin typeface="Times New Roman"/>
                <a:cs typeface="Times New Roman"/>
              </a:rPr>
              <a:t>self in </a:t>
            </a:r>
            <a:r>
              <a:rPr dirty="0" sz="1400" spc="-5">
                <a:latin typeface="Times New Roman"/>
                <a:cs typeface="Times New Roman"/>
              </a:rPr>
              <a:t>the synchronous demodulator. The  part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received </a:t>
            </a:r>
            <a:r>
              <a:rPr dirty="0" sz="1400" spc="-10">
                <a:latin typeface="Times New Roman"/>
                <a:cs typeface="Times New Roman"/>
              </a:rPr>
              <a:t>signal </a:t>
            </a:r>
            <a:r>
              <a:rPr dirty="0" sz="1400" spc="-5">
                <a:latin typeface="Times New Roman"/>
                <a:cs typeface="Times New Roman"/>
              </a:rPr>
              <a:t>that pass through </a:t>
            </a:r>
            <a:r>
              <a:rPr dirty="0" sz="1400">
                <a:latin typeface="Times New Roman"/>
                <a:cs typeface="Times New Roman"/>
              </a:rPr>
              <a:t>square low device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90477" y="5179312"/>
            <a:ext cx="231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000" spc="35">
                <a:latin typeface="Cambria Math"/>
                <a:cs typeface="Cambria Math"/>
              </a:rPr>
              <a:t>2</a:t>
            </a:r>
            <a:r>
              <a:rPr dirty="0" baseline="-17857" sz="2100" spc="52">
                <a:latin typeface="Cambria Math"/>
                <a:cs typeface="Cambria Math"/>
              </a:rPr>
              <a:t>(</a:t>
            </a:r>
            <a:endParaRPr baseline="-17857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38628" y="538556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225934" y="5109207"/>
            <a:ext cx="4356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321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49524" y="538556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11077" y="5244844"/>
            <a:ext cx="3285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72440" algn="l"/>
              </a:tabLst>
            </a:pPr>
            <a:r>
              <a:rPr dirty="0" sz="1400">
                <a:latin typeface="Cambria Math"/>
                <a:cs typeface="Cambria Math"/>
              </a:rPr>
              <a:t>𝑐𝑜𝑠	</a:t>
            </a:r>
            <a:r>
              <a:rPr dirty="0" sz="1400" spc="-25">
                <a:latin typeface="Cambria Math"/>
                <a:cs typeface="Cambria Math"/>
              </a:rPr>
              <a:t>2𝜋𝑓</a:t>
            </a:r>
            <a:r>
              <a:rPr dirty="0" baseline="-16666" sz="1500" spc="-37">
                <a:latin typeface="Cambria Math"/>
                <a:cs typeface="Cambria Math"/>
              </a:rPr>
              <a:t>0</a:t>
            </a:r>
            <a:r>
              <a:rPr dirty="0" sz="1400" spc="-2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-37698" sz="2100">
                <a:latin typeface="Cambria Math"/>
                <a:cs typeface="Cambria Math"/>
              </a:rPr>
              <a:t>2 </a:t>
            </a:r>
            <a:r>
              <a:rPr dirty="0" sz="1400" spc="-15">
                <a:latin typeface="Cambria Math"/>
                <a:cs typeface="Cambria Math"/>
              </a:rPr>
              <a:t>𝑐𝑜𝑠2(2𝜋𝑓</a:t>
            </a:r>
            <a:r>
              <a:rPr dirty="0" baseline="-16666" sz="1500" spc="-22">
                <a:latin typeface="Cambria Math"/>
                <a:cs typeface="Cambria Math"/>
              </a:rPr>
              <a:t>0</a:t>
            </a:r>
            <a:r>
              <a:rPr dirty="0" sz="1400" spc="-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𝜃)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6300" y="5664304"/>
            <a:ext cx="8399145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-635">
              <a:lnSpc>
                <a:spcPct val="1123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band pass filter will remove the DC component </a:t>
            </a:r>
            <a:r>
              <a:rPr dirty="0" sz="1400" spc="-5">
                <a:latin typeface="Cambria Math"/>
                <a:cs typeface="Cambria Math"/>
              </a:rPr>
              <a:t>(1/2)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we get </a:t>
            </a:r>
            <a:r>
              <a:rPr dirty="0" sz="1400" spc="-15">
                <a:latin typeface="Cambria Math"/>
                <a:cs typeface="Cambria Math"/>
              </a:rPr>
              <a:t>𝑐𝑜𝑠2(2𝜋𝑓</a:t>
            </a:r>
            <a:r>
              <a:rPr dirty="0" baseline="-16666" sz="1500" spc="-22">
                <a:latin typeface="Cambria Math"/>
                <a:cs typeface="Cambria Math"/>
              </a:rPr>
              <a:t>0</a:t>
            </a:r>
            <a:r>
              <a:rPr dirty="0" sz="1400" spc="-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𝜃)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and pass through frequency  divider to get </a:t>
            </a:r>
            <a:r>
              <a:rPr dirty="0" sz="1400" spc="-10">
                <a:latin typeface="Cambria Math"/>
                <a:cs typeface="Cambria Math"/>
              </a:rPr>
              <a:t>𝑐𝑜𝑠(2𝜋𝑓</a:t>
            </a:r>
            <a:r>
              <a:rPr dirty="0" baseline="-16666" sz="1500" spc="-15">
                <a:latin typeface="Cambria Math"/>
                <a:cs typeface="Cambria Math"/>
              </a:rPr>
              <a:t>0</a:t>
            </a:r>
            <a:r>
              <a:rPr dirty="0" sz="1400" spc="-10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𝜃)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second input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multiplier. At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multiplier we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53156" y="902198"/>
            <a:ext cx="5845108" cy="2747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2187" y="942075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5" h="0">
                <a:moveTo>
                  <a:pt x="0" y="0"/>
                </a:moveTo>
                <a:lnTo>
                  <a:pt x="21366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72016" y="9420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883664" y="909568"/>
            <a:ext cx="5383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𝑡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√2𝑃𝑐𝑜𝑠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2𝜋𝑓</a:t>
            </a:r>
            <a:r>
              <a:rPr dirty="0" baseline="-16666" sz="1500" spc="-7">
                <a:latin typeface="Cambria Math"/>
                <a:cs typeface="Cambria Math"/>
              </a:rPr>
              <a:t>0</a:t>
            </a:r>
            <a:r>
              <a:rPr dirty="0" sz="1400" spc="-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× </a:t>
            </a:r>
            <a:r>
              <a:rPr dirty="0" sz="1400" spc="-10">
                <a:latin typeface="Cambria Math"/>
                <a:cs typeface="Cambria Math"/>
              </a:rPr>
              <a:t>𝑐𝑜𝑠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2𝜋𝑓</a:t>
            </a:r>
            <a:r>
              <a:rPr dirty="0" baseline="-16666" sz="1500" spc="-15">
                <a:latin typeface="Cambria Math"/>
                <a:cs typeface="Cambria Math"/>
              </a:rPr>
              <a:t>0</a:t>
            </a:r>
            <a:r>
              <a:rPr dirty="0" sz="1400" spc="-10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√2𝑃𝑐𝑜𝑠</a:t>
            </a:r>
            <a:r>
              <a:rPr dirty="0" baseline="30555" sz="1500" spc="7">
                <a:latin typeface="Cambria Math"/>
                <a:cs typeface="Cambria Math"/>
              </a:rPr>
              <a:t>2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2𝜋𝑓</a:t>
            </a:r>
            <a:r>
              <a:rPr dirty="0" baseline="-16666" sz="1500" spc="7">
                <a:latin typeface="Cambria Math"/>
                <a:cs typeface="Cambria Math"/>
              </a:rPr>
              <a:t>0</a:t>
            </a:r>
            <a:r>
              <a:rPr dirty="0" sz="1400" spc="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54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80844" y="1291071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085719" y="1375913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98420" y="139775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471297" y="134543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0937" y="1258565"/>
            <a:ext cx="31108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√2𝑃 </a:t>
            </a:r>
            <a:r>
              <a:rPr dirty="0" sz="1400">
                <a:latin typeface="Cambria Math"/>
                <a:cs typeface="Cambria Math"/>
              </a:rPr>
              <a:t>× </a:t>
            </a:r>
            <a:r>
              <a:rPr dirty="0" baseline="43650" sz="210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×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1 + 𝑐𝑜𝑠2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2𝜋𝑓 𝑡 +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baseline="1984" sz="2100" spc="22">
                <a:latin typeface="Cambria Math"/>
                <a:cs typeface="Cambria Math"/>
              </a:rPr>
              <a:t>)]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96668" y="1640067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820571" y="3200523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33244" y="347712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33244" y="315684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76308" y="1615181"/>
            <a:ext cx="8943340" cy="1636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456565">
              <a:lnSpc>
                <a:spcPct val="100000"/>
              </a:lnSpc>
              <a:spcBef>
                <a:spcPts val="105"/>
              </a:spcBef>
            </a:pP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baseline="1984" sz="2100" spc="37">
                <a:latin typeface="Cambria Math"/>
                <a:cs typeface="Cambria Math"/>
              </a:rPr>
              <a:t>𝑏(𝑡)</a:t>
            </a:r>
            <a:r>
              <a:rPr dirty="0" sz="1400" spc="25">
                <a:latin typeface="Cambria Math"/>
                <a:cs typeface="Cambria Math"/>
              </a:rPr>
              <a:t>√</a:t>
            </a:r>
            <a:r>
              <a:rPr dirty="0" baseline="1984" sz="2100" spc="37">
                <a:latin typeface="Cambria Math"/>
                <a:cs typeface="Cambria Math"/>
              </a:rPr>
              <a:t>𝑃/2 </a:t>
            </a:r>
            <a:r>
              <a:rPr dirty="0" baseline="1984" sz="2100">
                <a:latin typeface="Cambria Math"/>
                <a:cs typeface="Cambria Math"/>
              </a:rPr>
              <a:t>× [1 + </a:t>
            </a:r>
            <a:r>
              <a:rPr dirty="0" baseline="1984" sz="2100" spc="-22">
                <a:latin typeface="Cambria Math"/>
                <a:cs typeface="Cambria Math"/>
              </a:rPr>
              <a:t>𝑐𝑜𝑠2</a:t>
            </a:r>
            <a:r>
              <a:rPr dirty="0" baseline="3968" sz="2100" spc="-22">
                <a:latin typeface="Cambria Math"/>
                <a:cs typeface="Cambria Math"/>
              </a:rPr>
              <a:t>(</a:t>
            </a:r>
            <a:r>
              <a:rPr dirty="0" baseline="1984" sz="2100" spc="-22">
                <a:latin typeface="Cambria Math"/>
                <a:cs typeface="Cambria Math"/>
              </a:rPr>
              <a:t>2𝜋𝑓</a:t>
            </a:r>
            <a:r>
              <a:rPr dirty="0" baseline="-13888" sz="1500" spc="-22">
                <a:latin typeface="Cambria Math"/>
                <a:cs typeface="Cambria Math"/>
              </a:rPr>
              <a:t>0</a:t>
            </a:r>
            <a:r>
              <a:rPr dirty="0" baseline="1984" sz="2100" spc="-22">
                <a:latin typeface="Cambria Math"/>
                <a:cs typeface="Cambria Math"/>
              </a:rPr>
              <a:t>𝑡 </a:t>
            </a:r>
            <a:r>
              <a:rPr dirty="0" baseline="1984" sz="2100">
                <a:latin typeface="Cambria Math"/>
                <a:cs typeface="Cambria Math"/>
              </a:rPr>
              <a:t>+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𝜃</a:t>
            </a:r>
            <a:r>
              <a:rPr dirty="0" baseline="3968" sz="2100" spc="22">
                <a:latin typeface="Cambria Math"/>
                <a:cs typeface="Cambria Math"/>
              </a:rPr>
              <a:t>)</a:t>
            </a:r>
            <a:r>
              <a:rPr dirty="0" baseline="1984" sz="2100" spc="22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  <a:p>
            <a:pPr algn="just" marL="38100" marR="30480" indent="-635">
              <a:lnSpc>
                <a:spcPct val="1133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The integrator integrate the signal over one bit period. The bit synchronizer take care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starting and ending times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20">
                <a:latin typeface="Times New Roman"/>
                <a:cs typeface="Times New Roman"/>
              </a:rPr>
              <a:t>bit.  </a:t>
            </a:r>
            <a:r>
              <a:rPr dirty="0" sz="1400" spc="-5">
                <a:latin typeface="Times New Roman"/>
                <a:cs typeface="Times New Roman"/>
              </a:rPr>
              <a:t>At the end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 duration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synchronizer closes switch </a:t>
            </a:r>
            <a:r>
              <a:rPr dirty="0" sz="1400" spc="-20">
                <a:latin typeface="Cambria Math"/>
                <a:cs typeface="Cambria Math"/>
              </a:rPr>
              <a:t>𝑆</a:t>
            </a:r>
            <a:r>
              <a:rPr dirty="0" baseline="-16666" sz="1500" spc="-30">
                <a:latin typeface="Cambria Math"/>
                <a:cs typeface="Cambria Math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temporarily 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sampling to </a:t>
            </a:r>
            <a:r>
              <a:rPr dirty="0" sz="1400">
                <a:latin typeface="Times New Roman"/>
                <a:cs typeface="Times New Roman"/>
              </a:rPr>
              <a:t>output </a:t>
            </a:r>
            <a:r>
              <a:rPr dirty="0" sz="1400" spc="-5">
                <a:latin typeface="Times New Roman"/>
                <a:cs typeface="Times New Roman"/>
              </a:rPr>
              <a:t>of  integrator. The synchronizer then opens switch </a:t>
            </a:r>
            <a:r>
              <a:rPr dirty="0" sz="1400" spc="-20">
                <a:latin typeface="Cambria Math"/>
                <a:cs typeface="Cambria Math"/>
              </a:rPr>
              <a:t>𝑆</a:t>
            </a:r>
            <a:r>
              <a:rPr dirty="0" baseline="-16666" sz="1500" spc="-30">
                <a:latin typeface="Cambria Math"/>
                <a:cs typeface="Cambria Math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and switch </a:t>
            </a:r>
            <a:r>
              <a:rPr dirty="0" sz="1400" spc="-40">
                <a:latin typeface="Cambria Math"/>
                <a:cs typeface="Cambria Math"/>
              </a:rPr>
              <a:t>𝑆</a:t>
            </a:r>
            <a:r>
              <a:rPr dirty="0" baseline="-16666" sz="1500" spc="-60">
                <a:latin typeface="Cambria Math"/>
                <a:cs typeface="Cambria Math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is closed temporarily. This reset integrator voltage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zero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integrate next </a:t>
            </a:r>
            <a:r>
              <a:rPr dirty="0" sz="1400" spc="-1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on.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55">
                <a:latin typeface="Cambria Math"/>
                <a:cs typeface="Cambria Math"/>
              </a:rPr>
              <a:t>𝑘</a:t>
            </a:r>
            <a:r>
              <a:rPr dirty="0" baseline="27777" sz="1500" spc="82">
                <a:latin typeface="Cambria Math"/>
                <a:cs typeface="Cambria Math"/>
              </a:rPr>
              <a:t>𝑡ℎ </a:t>
            </a:r>
            <a:r>
              <a:rPr dirty="0" sz="1400" spc="-5">
                <a:latin typeface="Times New Roman"/>
                <a:cs typeface="Times New Roman"/>
              </a:rPr>
              <a:t>bit interval we can write output signal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as,</a:t>
            </a:r>
            <a:endParaRPr sz="1400">
              <a:latin typeface="Times New Roman"/>
              <a:cs typeface="Times New Roman"/>
            </a:endParaRPr>
          </a:p>
          <a:p>
            <a:pPr algn="ctr" marR="107950">
              <a:lnSpc>
                <a:spcPct val="100000"/>
              </a:lnSpc>
              <a:spcBef>
                <a:spcPts val="1145"/>
              </a:spcBef>
            </a:pPr>
            <a:r>
              <a:rPr dirty="0" sz="1000" spc="60">
                <a:latin typeface="Cambria Math"/>
                <a:cs typeface="Cambria Math"/>
              </a:rPr>
              <a:t>𝑘𝑇</a:t>
            </a:r>
            <a:r>
              <a:rPr dirty="0" baseline="-13888" sz="1200" spc="89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73777" y="4057266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86484" y="4333616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86484" y="401357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05223" y="4194426"/>
            <a:ext cx="11360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0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𝑘𝑇</a:t>
            </a:r>
            <a:r>
              <a:rPr dirty="0" baseline="-16666" sz="1500" spc="44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baseline="7936" sz="2100" spc="44">
                <a:latin typeface="Cambria Math"/>
                <a:cs typeface="Cambria Math"/>
              </a:rPr>
              <a:t>√</a:t>
            </a:r>
            <a:r>
              <a:rPr dirty="0" baseline="-35714" sz="2100" spc="44">
                <a:latin typeface="Cambria Math"/>
                <a:cs typeface="Cambria Math"/>
              </a:rPr>
              <a:t>2</a:t>
            </a:r>
            <a:r>
              <a:rPr dirty="0" baseline="-35714" sz="2100" spc="7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7" name="object 27"/>
          <p:cNvSpPr txBox="1"/>
          <p:nvPr/>
        </p:nvSpPr>
        <p:spPr>
          <a:xfrm>
            <a:off x="4938393" y="3212672"/>
            <a:ext cx="2442845" cy="89535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48285">
              <a:lnSpc>
                <a:spcPct val="100000"/>
              </a:lnSpc>
              <a:spcBef>
                <a:spcPts val="1075"/>
              </a:spcBef>
              <a:tabLst>
                <a:tab pos="539115" algn="l"/>
              </a:tabLst>
            </a:pP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-15">
                <a:latin typeface="Cambria Math"/>
                <a:cs typeface="Cambria Math"/>
              </a:rPr>
              <a:t>𝑐𝑜𝑠2</a:t>
            </a:r>
            <a:r>
              <a:rPr dirty="0" baseline="1984" sz="2100" spc="-22">
                <a:latin typeface="Cambria Math"/>
                <a:cs typeface="Cambria Math"/>
              </a:rPr>
              <a:t>(</a:t>
            </a:r>
            <a:r>
              <a:rPr dirty="0" sz="1400" spc="-15">
                <a:latin typeface="Cambria Math"/>
                <a:cs typeface="Cambria Math"/>
              </a:rPr>
              <a:t>2𝜋𝑓</a:t>
            </a:r>
            <a:r>
              <a:rPr dirty="0" baseline="-16666" sz="1500" spc="-22">
                <a:latin typeface="Cambria Math"/>
                <a:cs typeface="Cambria Math"/>
              </a:rPr>
              <a:t>0</a:t>
            </a:r>
            <a:r>
              <a:rPr dirty="0" sz="1400" spc="-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">
                <a:latin typeface="Cambria Math"/>
                <a:cs typeface="Cambria Math"/>
              </a:rPr>
              <a:t> 𝜃</a:t>
            </a:r>
            <a:r>
              <a:rPr dirty="0" baseline="1984" sz="2100" spc="7">
                <a:latin typeface="Cambria Math"/>
                <a:cs typeface="Cambria Math"/>
              </a:rPr>
              <a:t>)]</a:t>
            </a:r>
            <a:r>
              <a:rPr dirty="0" sz="1400" spc="5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dirty="0" sz="1000" spc="25">
                <a:latin typeface="Cambria Math"/>
                <a:cs typeface="Cambria Math"/>
              </a:rPr>
              <a:t>(𝑘−1)𝑇</a:t>
            </a:r>
            <a:r>
              <a:rPr dirty="0" baseline="-13888" sz="1200" spc="37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  <a:p>
            <a:pPr marL="583565">
              <a:lnSpc>
                <a:spcPct val="100000"/>
              </a:lnSpc>
              <a:spcBef>
                <a:spcPts val="1105"/>
              </a:spcBef>
            </a:pPr>
            <a:r>
              <a:rPr dirty="0" sz="1000" spc="60">
                <a:latin typeface="Cambria Math"/>
                <a:cs typeface="Cambria Math"/>
              </a:rPr>
              <a:t>𝑘𝑇</a:t>
            </a:r>
            <a:r>
              <a:rPr dirty="0" baseline="-13888" sz="1200" spc="89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10413" y="3336421"/>
            <a:ext cx="1667510" cy="7721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𝑆</a:t>
            </a:r>
            <a:r>
              <a:rPr dirty="0" baseline="-16666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𝑘𝑇</a:t>
            </a:r>
            <a:r>
              <a:rPr dirty="0" baseline="-16666" sz="1500" spc="44">
                <a:latin typeface="Cambria Math"/>
                <a:cs typeface="Cambria Math"/>
              </a:rPr>
              <a:t>𝑏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baseline="5952" sz="2100" spc="44">
                <a:latin typeface="Cambria Math"/>
                <a:cs typeface="Cambria Math"/>
              </a:rPr>
              <a:t>√</a:t>
            </a:r>
            <a:r>
              <a:rPr dirty="0" baseline="-37698" sz="2100" spc="44">
                <a:latin typeface="Cambria Math"/>
                <a:cs typeface="Cambria Math"/>
              </a:rPr>
              <a:t>2</a:t>
            </a:r>
            <a:endParaRPr baseline="-37698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algn="r" marR="241300">
              <a:lnSpc>
                <a:spcPct val="100000"/>
              </a:lnSpc>
            </a:pPr>
            <a:r>
              <a:rPr dirty="0" sz="1000" spc="120">
                <a:latin typeface="Cambria Math"/>
                <a:cs typeface="Cambria Math"/>
              </a:rPr>
              <a:t>𝑘</a:t>
            </a:r>
            <a:r>
              <a:rPr dirty="0" sz="1000" spc="25">
                <a:latin typeface="Cambria Math"/>
                <a:cs typeface="Cambria Math"/>
              </a:rPr>
              <a:t>𝑇</a:t>
            </a:r>
            <a:r>
              <a:rPr dirty="0" baseline="-13888" sz="1200" spc="232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52085" y="4069160"/>
            <a:ext cx="1068070" cy="60325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60985">
              <a:lnSpc>
                <a:spcPct val="100000"/>
              </a:lnSpc>
              <a:spcBef>
                <a:spcPts val="1075"/>
              </a:spcBef>
              <a:tabLst>
                <a:tab pos="581025" algn="l"/>
              </a:tabLst>
            </a:pP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sz="1400">
                <a:latin typeface="Cambria Math"/>
                <a:cs typeface="Cambria Math"/>
              </a:rPr>
              <a:t>1𝑑𝑡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690"/>
              </a:spcBef>
            </a:pPr>
            <a:r>
              <a:rPr dirty="0" sz="1000" spc="25">
                <a:latin typeface="Cambria Math"/>
                <a:cs typeface="Cambria Math"/>
              </a:rPr>
              <a:t>(𝑘−1)𝑇</a:t>
            </a:r>
            <a:r>
              <a:rPr dirty="0" baseline="-13888" sz="1200" spc="37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2818" y="4072833"/>
            <a:ext cx="2208530" cy="59944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248285">
              <a:lnSpc>
                <a:spcPct val="100000"/>
              </a:lnSpc>
              <a:spcBef>
                <a:spcPts val="1060"/>
              </a:spcBef>
              <a:tabLst>
                <a:tab pos="537845" algn="l"/>
              </a:tabLst>
            </a:pP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1984" sz="2100" spc="-22">
                <a:latin typeface="Cambria Math"/>
                <a:cs typeface="Cambria Math"/>
              </a:rPr>
              <a:t>[</a:t>
            </a:r>
            <a:r>
              <a:rPr dirty="0" sz="1400" spc="-15">
                <a:latin typeface="Cambria Math"/>
                <a:cs typeface="Cambria Math"/>
              </a:rPr>
              <a:t>𝑐𝑜𝑠2</a:t>
            </a:r>
            <a:r>
              <a:rPr dirty="0" baseline="1984" sz="2100" spc="-22">
                <a:latin typeface="Cambria Math"/>
                <a:cs typeface="Cambria Math"/>
              </a:rPr>
              <a:t>(</a:t>
            </a:r>
            <a:r>
              <a:rPr dirty="0" sz="1400" spc="-15">
                <a:latin typeface="Cambria Math"/>
                <a:cs typeface="Cambria Math"/>
              </a:rPr>
              <a:t>2𝜋𝑓</a:t>
            </a:r>
            <a:r>
              <a:rPr dirty="0" baseline="-16666" sz="1500" spc="-22">
                <a:latin typeface="Cambria Math"/>
                <a:cs typeface="Cambria Math"/>
              </a:rPr>
              <a:t>0</a:t>
            </a:r>
            <a:r>
              <a:rPr dirty="0" sz="1400" spc="-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𝜃</a:t>
            </a:r>
            <a:r>
              <a:rPr dirty="0" baseline="1984" sz="2100" spc="37">
                <a:latin typeface="Cambria Math"/>
                <a:cs typeface="Cambria Math"/>
              </a:rPr>
              <a:t>)]</a:t>
            </a:r>
            <a:r>
              <a:rPr dirty="0" sz="1400" spc="25">
                <a:latin typeface="Cambria Math"/>
                <a:cs typeface="Cambria Math"/>
              </a:rPr>
              <a:t>𝑑𝑡]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dirty="0" sz="1000" spc="25">
                <a:latin typeface="Cambria Math"/>
                <a:cs typeface="Cambria Math"/>
              </a:rPr>
              <a:t>(𝑘−1)𝑇</a:t>
            </a:r>
            <a:r>
              <a:rPr dirty="0" baseline="-13888" sz="1200" spc="37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41378" y="5334760"/>
            <a:ext cx="570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(𝑘−1)𝑇</a:t>
            </a:r>
            <a:r>
              <a:rPr dirty="0" baseline="-13888" sz="1200" spc="30">
                <a:latin typeface="Cambria Math"/>
                <a:cs typeface="Cambria Math"/>
              </a:rPr>
              <a:t>𝑏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3608" y="5218936"/>
            <a:ext cx="89579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015365" algn="l"/>
              </a:tabLst>
            </a:pPr>
            <a:r>
              <a:rPr dirty="0" baseline="3968" sz="2100" spc="-7">
                <a:latin typeface="Times New Roman"/>
                <a:cs typeface="Times New Roman"/>
              </a:rPr>
              <a:t>Here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∫</a:t>
            </a:r>
            <a:r>
              <a:rPr dirty="0" baseline="50000" sz="1500" spc="60">
                <a:latin typeface="Cambria Math"/>
                <a:cs typeface="Cambria Math"/>
              </a:rPr>
              <a:t>𝑘𝑇</a:t>
            </a:r>
            <a:r>
              <a:rPr dirty="0" baseline="48611" sz="1200" spc="60">
                <a:latin typeface="Cambria Math"/>
                <a:cs typeface="Cambria Math"/>
              </a:rPr>
              <a:t>𝑏	</a:t>
            </a:r>
            <a:r>
              <a:rPr dirty="0" baseline="5952" sz="2100" spc="-22">
                <a:latin typeface="Cambria Math"/>
                <a:cs typeface="Cambria Math"/>
              </a:rPr>
              <a:t>[</a:t>
            </a:r>
            <a:r>
              <a:rPr dirty="0" baseline="3968" sz="2100" spc="-22">
                <a:latin typeface="Cambria Math"/>
                <a:cs typeface="Cambria Math"/>
              </a:rPr>
              <a:t>𝑐𝑜𝑠2</a:t>
            </a:r>
            <a:r>
              <a:rPr dirty="0" baseline="5952" sz="2100" spc="-22">
                <a:latin typeface="Cambria Math"/>
                <a:cs typeface="Cambria Math"/>
              </a:rPr>
              <a:t>(</a:t>
            </a:r>
            <a:r>
              <a:rPr dirty="0" baseline="3968" sz="2100" spc="-22">
                <a:latin typeface="Cambria Math"/>
                <a:cs typeface="Cambria Math"/>
              </a:rPr>
              <a:t>2𝜋𝑓</a:t>
            </a:r>
            <a:r>
              <a:rPr dirty="0" baseline="-11111" sz="1500" spc="-22">
                <a:latin typeface="Cambria Math"/>
                <a:cs typeface="Cambria Math"/>
              </a:rPr>
              <a:t>0</a:t>
            </a:r>
            <a:r>
              <a:rPr dirty="0" baseline="3968" sz="2100" spc="-22">
                <a:latin typeface="Cambria Math"/>
                <a:cs typeface="Cambria Math"/>
              </a:rPr>
              <a:t>𝑡</a:t>
            </a:r>
            <a:r>
              <a:rPr dirty="0" baseline="3968" sz="2100" spc="6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+ </a:t>
            </a:r>
            <a:r>
              <a:rPr dirty="0" baseline="3968" sz="2100" spc="7">
                <a:latin typeface="Cambria Math"/>
                <a:cs typeface="Cambria Math"/>
              </a:rPr>
              <a:t>𝜃</a:t>
            </a:r>
            <a:r>
              <a:rPr dirty="0" baseline="5952" sz="2100" spc="7">
                <a:latin typeface="Cambria Math"/>
                <a:cs typeface="Cambria Math"/>
              </a:rPr>
              <a:t>)]</a:t>
            </a:r>
            <a:r>
              <a:rPr dirty="0" baseline="3968" sz="2100" spc="7">
                <a:latin typeface="Cambria Math"/>
                <a:cs typeface="Cambria Math"/>
              </a:rPr>
              <a:t>𝑑𝑡</a:t>
            </a:r>
            <a:r>
              <a:rPr dirty="0" baseline="3968" sz="2100" spc="15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=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0</a:t>
            </a:r>
            <a:r>
              <a:rPr dirty="0" baseline="3968" sz="2100">
                <a:latin typeface="Times New Roman"/>
                <a:cs typeface="Times New Roman"/>
              </a:rPr>
              <a:t>,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because</a:t>
            </a:r>
            <a:r>
              <a:rPr dirty="0" baseline="3968" sz="2100" spc="6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the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average</a:t>
            </a:r>
            <a:r>
              <a:rPr dirty="0" baseline="3968" sz="2100" spc="6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value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of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sinusoidal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waveform</a:t>
            </a:r>
            <a:r>
              <a:rPr dirty="0" baseline="3968" sz="2100" spc="44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is</a:t>
            </a:r>
            <a:r>
              <a:rPr dirty="0" baseline="3968" sz="2100" spc="7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zero</a:t>
            </a:r>
            <a:r>
              <a:rPr dirty="0" baseline="3968" sz="2100" spc="89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if</a:t>
            </a:r>
            <a:r>
              <a:rPr dirty="0" baseline="3968" sz="2100" spc="6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integration</a:t>
            </a:r>
            <a:r>
              <a:rPr dirty="0" baseline="3968" sz="2100" spc="82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performed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1704" y="5505448"/>
            <a:ext cx="35198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over full cycles, so that above equation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becomes: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2019-04-09T07:56:08Z</dcterms:created>
  <dcterms:modified xsi:type="dcterms:W3CDTF">2019-04-09T07:56:08Z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