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271742" y="5058186"/>
            <a:ext cx="205876" cy="20708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2607183" y="1242110"/>
            <a:ext cx="5268331" cy="496234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21758" y="1113480"/>
            <a:ext cx="6849883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9625338" y="6719950"/>
            <a:ext cx="192404" cy="139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2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3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4.jp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5.jp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1922" y="452187"/>
            <a:ext cx="1376045" cy="1568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20"/>
              </a:lnSpc>
            </a:pPr>
            <a:r>
              <a:rPr dirty="0" sz="1100" spc="50">
                <a:latin typeface="Arial"/>
                <a:cs typeface="Arial"/>
              </a:rPr>
              <a:t>رهاط </a:t>
            </a:r>
            <a:r>
              <a:rPr dirty="0" sz="1100" spc="-60">
                <a:latin typeface="Arial"/>
                <a:cs typeface="Arial"/>
              </a:rPr>
              <a:t>ةزمحلا </a:t>
            </a:r>
            <a:r>
              <a:rPr dirty="0" sz="1100">
                <a:latin typeface="Arial"/>
                <a:cs typeface="Arial"/>
              </a:rPr>
              <a:t>.م : </a:t>
            </a:r>
            <a:r>
              <a:rPr dirty="0" sz="1100" spc="-50">
                <a:latin typeface="Arial"/>
                <a:cs typeface="Arial"/>
              </a:rPr>
              <a:t>ةداملا</a:t>
            </a:r>
            <a:r>
              <a:rPr dirty="0" sz="1100" spc="-3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سردم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1190" y="347359"/>
            <a:ext cx="1547701" cy="17668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605412" y="6"/>
            <a:ext cx="4086860" cy="7557770"/>
          </a:xfrm>
          <a:custGeom>
            <a:avLst/>
            <a:gdLst/>
            <a:ahLst/>
            <a:cxnLst/>
            <a:rect l="l" t="t" r="r" b="b"/>
            <a:pathLst>
              <a:path w="4086859" h="7557770">
                <a:moveTo>
                  <a:pt x="0" y="7557760"/>
                </a:moveTo>
                <a:lnTo>
                  <a:pt x="4086728" y="7557760"/>
                </a:lnTo>
                <a:lnTo>
                  <a:pt x="4086728" y="0"/>
                </a:lnTo>
                <a:lnTo>
                  <a:pt x="0" y="0"/>
                </a:lnTo>
                <a:lnTo>
                  <a:pt x="0" y="755776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428476" y="3774"/>
            <a:ext cx="176903" cy="75506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872990">
              <a:lnSpc>
                <a:spcPct val="100000"/>
              </a:lnSpc>
              <a:spcBef>
                <a:spcPts val="100"/>
              </a:spcBef>
            </a:pPr>
            <a:r>
              <a:rPr dirty="0" spc="-25"/>
              <a:t>2</a:t>
            </a:r>
            <a:r>
              <a:rPr dirty="0" spc="-40"/>
              <a:t>01</a:t>
            </a:r>
            <a:r>
              <a:rPr dirty="0" spc="-25"/>
              <a:t>8-</a:t>
            </a:r>
            <a:r>
              <a:rPr dirty="0" spc="-40"/>
              <a:t>20</a:t>
            </a:r>
            <a:r>
              <a:rPr dirty="0" spc="-25"/>
              <a:t>1</a:t>
            </a:r>
            <a:r>
              <a:rPr dirty="0"/>
              <a:t>9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769994" y="5987286"/>
            <a:ext cx="3429635" cy="9359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Dr.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Hussam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Dheaa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Kamel</a:t>
            </a:r>
            <a:endParaRPr sz="1600">
              <a:latin typeface="Calibri"/>
              <a:cs typeface="Calibri"/>
            </a:endParaRPr>
          </a:p>
          <a:p>
            <a:pPr marL="12700" marR="5080">
              <a:lnSpc>
                <a:spcPct val="152100"/>
              </a:lnSpc>
              <a:spcBef>
                <a:spcPts val="140"/>
              </a:spcBef>
            </a:pP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Al-Mustafa University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Collage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CTE Department  2018-2019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525" y="1902067"/>
            <a:ext cx="9606915" cy="513080"/>
          </a:xfrm>
          <a:custGeom>
            <a:avLst/>
            <a:gdLst/>
            <a:ahLst/>
            <a:cxnLst/>
            <a:rect l="l" t="t" r="r" b="b"/>
            <a:pathLst>
              <a:path w="9606915" h="513080">
                <a:moveTo>
                  <a:pt x="0" y="513075"/>
                </a:moveTo>
                <a:lnTo>
                  <a:pt x="9606290" y="513075"/>
                </a:lnTo>
                <a:lnTo>
                  <a:pt x="9606290" y="0"/>
                </a:lnTo>
                <a:lnTo>
                  <a:pt x="0" y="0"/>
                </a:lnTo>
                <a:lnTo>
                  <a:pt x="0" y="513075"/>
                </a:lnTo>
                <a:close/>
              </a:path>
            </a:pathLst>
          </a:custGeom>
          <a:solidFill>
            <a:srgbClr val="5B9A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525" y="1902068"/>
            <a:ext cx="9606915" cy="513080"/>
          </a:xfrm>
          <a:custGeom>
            <a:avLst/>
            <a:gdLst/>
            <a:ahLst/>
            <a:cxnLst/>
            <a:rect l="l" t="t" r="r" b="b"/>
            <a:pathLst>
              <a:path w="9606915" h="513080">
                <a:moveTo>
                  <a:pt x="0" y="513075"/>
                </a:moveTo>
                <a:lnTo>
                  <a:pt x="9606289" y="513075"/>
                </a:lnTo>
                <a:lnTo>
                  <a:pt x="9606289" y="0"/>
                </a:lnTo>
                <a:lnTo>
                  <a:pt x="0" y="0"/>
                </a:lnTo>
                <a:lnTo>
                  <a:pt x="0" y="513075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947164" y="1918838"/>
            <a:ext cx="372999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5" b="1">
                <a:latin typeface="Times New Roman"/>
                <a:cs typeface="Times New Roman"/>
              </a:rPr>
              <a:t>Digital</a:t>
            </a:r>
            <a:r>
              <a:rPr dirty="0" sz="2800" spc="-15" b="1">
                <a:latin typeface="Times New Roman"/>
                <a:cs typeface="Times New Roman"/>
              </a:rPr>
              <a:t> </a:t>
            </a:r>
            <a:r>
              <a:rPr dirty="0" sz="2800" spc="-5" b="1">
                <a:latin typeface="Times New Roman"/>
                <a:cs typeface="Times New Roman"/>
              </a:rPr>
              <a:t>Communications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635739" y="2831461"/>
            <a:ext cx="3984625" cy="2941320"/>
          </a:xfrm>
          <a:prstGeom prst="rect">
            <a:avLst/>
          </a:prstGeom>
          <a:solidFill>
            <a:srgbClr val="A4A4A4"/>
          </a:solidFill>
          <a:ln w="19049">
            <a:solidFill>
              <a:srgbClr val="000000"/>
            </a:solidFill>
          </a:ln>
        </p:spPr>
        <p:txBody>
          <a:bodyPr wrap="square" lIns="0" tIns="444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1800">
              <a:latin typeface="Times New Roman"/>
              <a:cs typeface="Times New Roman"/>
            </a:endParaRPr>
          </a:p>
          <a:p>
            <a:pPr algn="ctr" marL="635">
              <a:lnSpc>
                <a:spcPct val="100000"/>
              </a:lnSpc>
            </a:pPr>
            <a:r>
              <a:rPr dirty="0" sz="1800" spc="-5" b="1">
                <a:latin typeface="Times New Roman"/>
                <a:cs typeface="Times New Roman"/>
              </a:rPr>
              <a:t>CTE Department </a:t>
            </a:r>
            <a:r>
              <a:rPr dirty="0" sz="1800" b="1">
                <a:latin typeface="Times New Roman"/>
                <a:cs typeface="Times New Roman"/>
              </a:rPr>
              <a:t>-3</a:t>
            </a:r>
            <a:r>
              <a:rPr dirty="0" baseline="38647" sz="1725" b="1">
                <a:latin typeface="Times New Roman"/>
                <a:cs typeface="Times New Roman"/>
              </a:rPr>
              <a:t>rd</a:t>
            </a:r>
            <a:r>
              <a:rPr dirty="0" baseline="38647" sz="1725" spc="254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stage</a:t>
            </a:r>
            <a:endParaRPr sz="1800">
              <a:latin typeface="Times New Roman"/>
              <a:cs typeface="Times New Roman"/>
            </a:endParaRPr>
          </a:p>
          <a:p>
            <a:pPr algn="ctr" marL="978535" marR="970915" indent="-1270">
              <a:lnSpc>
                <a:spcPct val="110200"/>
              </a:lnSpc>
              <a:spcBef>
                <a:spcPts val="975"/>
              </a:spcBef>
            </a:pPr>
            <a:r>
              <a:rPr dirty="0" sz="2000" b="1">
                <a:latin typeface="Times New Roman"/>
                <a:cs typeface="Times New Roman"/>
              </a:rPr>
              <a:t>Reference: </a:t>
            </a:r>
            <a:r>
              <a:rPr dirty="0" sz="2000" spc="-5" b="1">
                <a:latin typeface="Times New Roman"/>
                <a:cs typeface="Times New Roman"/>
              </a:rPr>
              <a:t>Digital  Communications  </a:t>
            </a:r>
            <a:r>
              <a:rPr dirty="0" sz="2000" b="1">
                <a:latin typeface="Times New Roman"/>
                <a:cs typeface="Times New Roman"/>
              </a:rPr>
              <a:t>Fundamentals</a:t>
            </a:r>
            <a:r>
              <a:rPr dirty="0" sz="2000" spc="-10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and  Applications,</a:t>
            </a:r>
            <a:endParaRPr sz="2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245"/>
              </a:spcBef>
            </a:pPr>
            <a:r>
              <a:rPr dirty="0" sz="2000" spc="-5" b="1">
                <a:latin typeface="Times New Roman"/>
                <a:cs typeface="Times New Roman"/>
              </a:rPr>
              <a:t>2</a:t>
            </a:r>
            <a:r>
              <a:rPr dirty="0" baseline="38461" sz="1950" spc="-7" b="1">
                <a:latin typeface="Times New Roman"/>
                <a:cs typeface="Times New Roman"/>
              </a:rPr>
              <a:t>nd </a:t>
            </a:r>
            <a:r>
              <a:rPr dirty="0" sz="2000" spc="-5" b="1">
                <a:latin typeface="Times New Roman"/>
                <a:cs typeface="Times New Roman"/>
              </a:rPr>
              <a:t>Addition, </a:t>
            </a:r>
            <a:r>
              <a:rPr dirty="0" sz="2000" b="1">
                <a:latin typeface="Times New Roman"/>
                <a:cs typeface="Times New Roman"/>
              </a:rPr>
              <a:t>by</a:t>
            </a:r>
            <a:r>
              <a:rPr dirty="0" sz="2000" spc="-130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FernardSklar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225549" y="2552700"/>
            <a:ext cx="4502139" cy="299212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5600831" y="994912"/>
            <a:ext cx="1365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𝑃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91054" y="1130548"/>
            <a:ext cx="16675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400" spc="5">
                <a:latin typeface="Cambria Math"/>
                <a:cs typeface="Cambria Math"/>
              </a:rPr>
              <a:t>𝑆</a:t>
            </a:r>
            <a:r>
              <a:rPr dirty="0" baseline="-16666" sz="1500" spc="7">
                <a:latin typeface="Cambria Math"/>
                <a:cs typeface="Cambria Math"/>
              </a:rPr>
              <a:t>0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𝑘𝑇</a:t>
            </a:r>
            <a:r>
              <a:rPr dirty="0" baseline="-16666" sz="1500" spc="7">
                <a:latin typeface="Cambria Math"/>
                <a:cs typeface="Cambria Math"/>
              </a:rPr>
              <a:t>𝑏</a:t>
            </a:r>
            <a:r>
              <a:rPr dirty="0" baseline="1984" sz="2100" spc="7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𝑏</a:t>
            </a:r>
            <a:r>
              <a:rPr dirty="0" baseline="1984" sz="2100" spc="44">
                <a:latin typeface="Cambria Math"/>
                <a:cs typeface="Cambria Math"/>
              </a:rPr>
              <a:t>(</a:t>
            </a:r>
            <a:r>
              <a:rPr dirty="0" sz="1400" spc="30">
                <a:latin typeface="Cambria Math"/>
                <a:cs typeface="Cambria Math"/>
              </a:rPr>
              <a:t>𝑘𝑇</a:t>
            </a:r>
            <a:r>
              <a:rPr dirty="0" baseline="-16666" sz="1500" spc="44">
                <a:latin typeface="Cambria Math"/>
                <a:cs typeface="Cambria Math"/>
              </a:rPr>
              <a:t>𝑏</a:t>
            </a:r>
            <a:r>
              <a:rPr dirty="0" baseline="1984" sz="2100" spc="44">
                <a:latin typeface="Cambria Math"/>
                <a:cs typeface="Cambria Math"/>
              </a:rPr>
              <a:t>)</a:t>
            </a:r>
            <a:r>
              <a:rPr dirty="0" baseline="5952" sz="2100" spc="44">
                <a:latin typeface="Cambria Math"/>
                <a:cs typeface="Cambria Math"/>
              </a:rPr>
              <a:t>√</a:t>
            </a:r>
            <a:r>
              <a:rPr dirty="0" baseline="-37698" sz="2100" spc="44">
                <a:latin typeface="Cambria Math"/>
                <a:cs typeface="Cambria Math"/>
              </a:rPr>
              <a:t>2</a:t>
            </a:r>
            <a:endParaRPr baseline="-37698" sz="21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613532" y="1271259"/>
            <a:ext cx="114935" cy="0"/>
          </a:xfrm>
          <a:custGeom>
            <a:avLst/>
            <a:gdLst/>
            <a:ahLst/>
            <a:cxnLst/>
            <a:rect l="l" t="t" r="r" b="b"/>
            <a:pathLst>
              <a:path w="114935" h="0">
                <a:moveTo>
                  <a:pt x="0" y="0"/>
                </a:moveTo>
                <a:lnTo>
                  <a:pt x="11460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613532" y="951219"/>
            <a:ext cx="114935" cy="0"/>
          </a:xfrm>
          <a:custGeom>
            <a:avLst/>
            <a:gdLst/>
            <a:ahLst/>
            <a:cxnLst/>
            <a:rect l="l" t="t" r="r" b="b"/>
            <a:pathLst>
              <a:path w="114935" h="0">
                <a:moveTo>
                  <a:pt x="0" y="0"/>
                </a:moveTo>
                <a:lnTo>
                  <a:pt x="11460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6274694" y="1130548"/>
            <a:ext cx="2990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1𝑑𝑡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718941" y="790147"/>
            <a:ext cx="572135" cy="819785"/>
          </a:xfrm>
          <a:prstGeom prst="rect">
            <a:avLst/>
          </a:prstGeom>
        </p:spPr>
        <p:txBody>
          <a:bodyPr wrap="square" lIns="0" tIns="90170" rIns="0" bIns="0" rtlCol="0" vert="horz">
            <a:spAutoFit/>
          </a:bodyPr>
          <a:lstStyle/>
          <a:p>
            <a:pPr marL="238760">
              <a:lnSpc>
                <a:spcPct val="100000"/>
              </a:lnSpc>
              <a:spcBef>
                <a:spcPts val="710"/>
              </a:spcBef>
            </a:pPr>
            <a:r>
              <a:rPr dirty="0" sz="1000" spc="60">
                <a:latin typeface="Cambria Math"/>
                <a:cs typeface="Cambria Math"/>
              </a:rPr>
              <a:t>𝑘𝑇</a:t>
            </a:r>
            <a:r>
              <a:rPr dirty="0" baseline="-13888" sz="1200" spc="89">
                <a:latin typeface="Cambria Math"/>
                <a:cs typeface="Cambria Math"/>
              </a:rPr>
              <a:t>𝑏</a:t>
            </a:r>
            <a:endParaRPr baseline="-13888" sz="1200">
              <a:latin typeface="Cambria Math"/>
              <a:cs typeface="Cambria Math"/>
            </a:endParaRPr>
          </a:p>
          <a:p>
            <a:pPr marL="248285">
              <a:lnSpc>
                <a:spcPct val="100000"/>
              </a:lnSpc>
              <a:spcBef>
                <a:spcPts val="875"/>
              </a:spcBef>
            </a:pPr>
            <a:r>
              <a:rPr dirty="0" sz="1400" spc="310">
                <a:latin typeface="Cambria Math"/>
                <a:cs typeface="Cambria Math"/>
              </a:rPr>
              <a:t>∫</a:t>
            </a:r>
            <a:endParaRPr sz="14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685"/>
              </a:spcBef>
            </a:pPr>
            <a:r>
              <a:rPr dirty="0" sz="1000" spc="25">
                <a:latin typeface="Cambria Math"/>
                <a:cs typeface="Cambria Math"/>
              </a:rPr>
              <a:t>(𝑘−1)𝑇</a:t>
            </a:r>
            <a:r>
              <a:rPr dirty="0" baseline="-13888" sz="1200" spc="37">
                <a:latin typeface="Cambria Math"/>
                <a:cs typeface="Cambria Math"/>
              </a:rPr>
              <a:t>𝑏</a:t>
            </a:r>
            <a:endParaRPr baseline="-13888" sz="12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814689" y="2066666"/>
            <a:ext cx="1016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05">
                <a:latin typeface="Cambria Math"/>
                <a:cs typeface="Cambria Math"/>
              </a:rPr>
              <a:t>𝑏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976233" y="1956938"/>
            <a:ext cx="1619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150">
                <a:latin typeface="Cambria Math"/>
                <a:cs typeface="Cambria Math"/>
              </a:rPr>
              <a:t>√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111869" y="1842257"/>
            <a:ext cx="1365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𝑃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119489" y="2097146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124584" y="2118999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 h="0">
                <a:moveTo>
                  <a:pt x="0" y="0"/>
                </a:moveTo>
                <a:lnTo>
                  <a:pt x="1143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24584" y="1798563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 h="0">
                <a:moveTo>
                  <a:pt x="0" y="0"/>
                </a:moveTo>
                <a:lnTo>
                  <a:pt x="1143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3268715" y="1978274"/>
            <a:ext cx="12115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998855" algn="l"/>
              </a:tabLst>
            </a:pP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𝑏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25">
                <a:latin typeface="Cambria Math"/>
                <a:cs typeface="Cambria Math"/>
              </a:rPr>
              <a:t>𝑘</a:t>
            </a:r>
            <a:r>
              <a:rPr dirty="0" sz="1400">
                <a:latin typeface="Cambria Math"/>
                <a:cs typeface="Cambria Math"/>
              </a:rPr>
              <a:t>𝑇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>
                <a:latin typeface="Cambria Math"/>
                <a:cs typeface="Cambria Math"/>
              </a:rPr>
              <a:t>	</a:t>
            </a:r>
            <a:r>
              <a:rPr dirty="0" baseline="1984" sz="2100">
                <a:latin typeface="Cambria Math"/>
                <a:cs typeface="Cambria Math"/>
              </a:rPr>
              <a:t>[</a:t>
            </a:r>
            <a:r>
              <a:rPr dirty="0" sz="1400" spc="30">
                <a:latin typeface="Cambria Math"/>
                <a:cs typeface="Cambria Math"/>
              </a:rPr>
              <a:t>𝑡</a:t>
            </a:r>
            <a:r>
              <a:rPr dirty="0" baseline="1984" sz="2100">
                <a:latin typeface="Cambria Math"/>
                <a:cs typeface="Cambria Math"/>
              </a:rPr>
              <a:t>]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884551" y="2139818"/>
            <a:ext cx="91440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155">
                <a:latin typeface="Cambria Math"/>
                <a:cs typeface="Cambria Math"/>
              </a:rPr>
              <a:t>𝑏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429382" y="1935602"/>
            <a:ext cx="506095" cy="331470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marL="38100" marR="30480">
              <a:lnSpc>
                <a:spcPct val="101000"/>
              </a:lnSpc>
              <a:spcBef>
                <a:spcPts val="85"/>
              </a:spcBef>
            </a:pPr>
            <a:r>
              <a:rPr dirty="0" sz="1000" spc="60">
                <a:latin typeface="Cambria Math"/>
                <a:cs typeface="Cambria Math"/>
              </a:rPr>
              <a:t>𝑘𝑇</a:t>
            </a:r>
            <a:r>
              <a:rPr dirty="0" baseline="-13888" sz="1200" spc="89">
                <a:latin typeface="Cambria Math"/>
                <a:cs typeface="Cambria Math"/>
              </a:rPr>
              <a:t>𝑏  </a:t>
            </a:r>
            <a:r>
              <a:rPr dirty="0" baseline="2777" sz="1500" spc="-22">
                <a:latin typeface="Cambria Math"/>
                <a:cs typeface="Cambria Math"/>
              </a:rPr>
              <a:t>(</a:t>
            </a:r>
            <a:r>
              <a:rPr dirty="0" sz="1000" spc="120">
                <a:latin typeface="Cambria Math"/>
                <a:cs typeface="Cambria Math"/>
              </a:rPr>
              <a:t>𝑘</a:t>
            </a:r>
            <a:r>
              <a:rPr dirty="0" sz="1000" spc="-20">
                <a:latin typeface="Cambria Math"/>
                <a:cs typeface="Cambria Math"/>
              </a:rPr>
              <a:t>−</a:t>
            </a:r>
            <a:r>
              <a:rPr dirty="0" sz="1000" spc="15">
                <a:latin typeface="Cambria Math"/>
                <a:cs typeface="Cambria Math"/>
              </a:rPr>
              <a:t>1</a:t>
            </a:r>
            <a:r>
              <a:rPr dirty="0" baseline="2777" sz="1500">
                <a:latin typeface="Cambria Math"/>
                <a:cs typeface="Cambria Math"/>
              </a:rPr>
              <a:t>)</a:t>
            </a:r>
            <a:r>
              <a:rPr dirty="0" sz="1000" spc="25">
                <a:latin typeface="Cambria Math"/>
                <a:cs typeface="Cambria Math"/>
              </a:rPr>
              <a:t>𝑇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558159" y="2066666"/>
            <a:ext cx="1016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05">
                <a:latin typeface="Cambria Math"/>
                <a:cs typeface="Cambria Math"/>
              </a:rPr>
              <a:t>𝑏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012566" y="1978274"/>
            <a:ext cx="7321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15">
                <a:latin typeface="Cambria Math"/>
                <a:cs typeface="Cambria Math"/>
              </a:rPr>
              <a:t>𝑏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𝑘𝑇</a:t>
            </a:r>
            <a:r>
              <a:rPr dirty="0" sz="1400" spc="22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719965" y="1956938"/>
            <a:ext cx="1619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150">
                <a:latin typeface="Cambria Math"/>
                <a:cs typeface="Cambria Math"/>
              </a:rPr>
              <a:t>√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855601" y="1842257"/>
            <a:ext cx="1365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𝑃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863221" y="2097146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5868284" y="2118999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 h="0">
                <a:moveTo>
                  <a:pt x="0" y="0"/>
                </a:moveTo>
                <a:lnTo>
                  <a:pt x="1143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868284" y="1798563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 h="0">
                <a:moveTo>
                  <a:pt x="0" y="0"/>
                </a:moveTo>
                <a:lnTo>
                  <a:pt x="1143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6013073" y="1978274"/>
            <a:ext cx="14376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baseline="1984" sz="2100" spc="-22">
                <a:latin typeface="Cambria Math"/>
                <a:cs typeface="Cambria Math"/>
              </a:rPr>
              <a:t>{</a:t>
            </a:r>
            <a:r>
              <a:rPr dirty="0" sz="1400" spc="-15">
                <a:latin typeface="Cambria Math"/>
                <a:cs typeface="Cambria Math"/>
              </a:rPr>
              <a:t>𝑘𝑇</a:t>
            </a:r>
            <a:r>
              <a:rPr dirty="0" baseline="-16666" sz="1500" spc="-22">
                <a:latin typeface="Cambria Math"/>
                <a:cs typeface="Cambria Math"/>
              </a:rPr>
              <a:t>𝑏 </a:t>
            </a: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𝑘 −</a:t>
            </a:r>
            <a:r>
              <a:rPr dirty="0" sz="1400" spc="-4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1</a:t>
            </a:r>
            <a:r>
              <a:rPr dirty="0" baseline="1984" sz="2100" spc="-7">
                <a:latin typeface="Cambria Math"/>
                <a:cs typeface="Cambria Math"/>
              </a:rPr>
              <a:t>)</a:t>
            </a:r>
            <a:r>
              <a:rPr dirty="0" sz="1400" spc="-5">
                <a:latin typeface="Cambria Math"/>
                <a:cs typeface="Cambria Math"/>
              </a:rPr>
              <a:t>𝑇</a:t>
            </a:r>
            <a:r>
              <a:rPr dirty="0" baseline="-16666" sz="1500" spc="-7">
                <a:latin typeface="Cambria Math"/>
                <a:cs typeface="Cambria Math"/>
              </a:rPr>
              <a:t>𝑏</a:t>
            </a:r>
            <a:r>
              <a:rPr dirty="0" baseline="1984" sz="2100" spc="-7">
                <a:latin typeface="Cambria Math"/>
                <a:cs typeface="Cambria Math"/>
              </a:rPr>
              <a:t>}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918072" y="2632071"/>
            <a:ext cx="1365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𝑃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5930768" y="2908431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 h="0">
                <a:moveTo>
                  <a:pt x="0" y="0"/>
                </a:moveTo>
                <a:lnTo>
                  <a:pt x="1143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5930768" y="2588392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 h="0">
                <a:moveTo>
                  <a:pt x="0" y="0"/>
                </a:moveTo>
                <a:lnTo>
                  <a:pt x="1143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876300" y="2767707"/>
            <a:ext cx="8740775" cy="78232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189230">
              <a:lnSpc>
                <a:spcPct val="100000"/>
              </a:lnSpc>
              <a:spcBef>
                <a:spcPts val="105"/>
              </a:spcBef>
            </a:pPr>
            <a:r>
              <a:rPr dirty="0" sz="1400" spc="5">
                <a:latin typeface="Cambria Math"/>
                <a:cs typeface="Cambria Math"/>
              </a:rPr>
              <a:t>𝑆</a:t>
            </a:r>
            <a:r>
              <a:rPr dirty="0" baseline="-16666" sz="1500" spc="7">
                <a:latin typeface="Cambria Math"/>
                <a:cs typeface="Cambria Math"/>
              </a:rPr>
              <a:t>0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𝑘𝑇</a:t>
            </a:r>
            <a:r>
              <a:rPr dirty="0" baseline="-16666" sz="1500" spc="7">
                <a:latin typeface="Cambria Math"/>
                <a:cs typeface="Cambria Math"/>
              </a:rPr>
              <a:t>𝑏</a:t>
            </a:r>
            <a:r>
              <a:rPr dirty="0" baseline="1984" sz="2100" spc="7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30">
                <a:latin typeface="Cambria Math"/>
                <a:cs typeface="Cambria Math"/>
              </a:rPr>
              <a:t>𝑏</a:t>
            </a:r>
            <a:r>
              <a:rPr dirty="0" baseline="1984" sz="2100" spc="44">
                <a:latin typeface="Cambria Math"/>
                <a:cs typeface="Cambria Math"/>
              </a:rPr>
              <a:t>(</a:t>
            </a:r>
            <a:r>
              <a:rPr dirty="0" sz="1400" spc="30">
                <a:latin typeface="Cambria Math"/>
                <a:cs typeface="Cambria Math"/>
              </a:rPr>
              <a:t>𝑘𝑇</a:t>
            </a:r>
            <a:r>
              <a:rPr dirty="0" baseline="-16666" sz="1500" spc="44">
                <a:latin typeface="Cambria Math"/>
                <a:cs typeface="Cambria Math"/>
              </a:rPr>
              <a:t>𝑏</a:t>
            </a:r>
            <a:r>
              <a:rPr dirty="0" baseline="1984" sz="2100" spc="44">
                <a:latin typeface="Cambria Math"/>
                <a:cs typeface="Cambria Math"/>
              </a:rPr>
              <a:t>)</a:t>
            </a:r>
            <a:r>
              <a:rPr dirty="0" baseline="5952" sz="2100" spc="44">
                <a:latin typeface="Cambria Math"/>
                <a:cs typeface="Cambria Math"/>
              </a:rPr>
              <a:t>√</a:t>
            </a:r>
            <a:r>
              <a:rPr dirty="0" baseline="-37698" sz="2100" spc="44">
                <a:latin typeface="Cambria Math"/>
                <a:cs typeface="Cambria Math"/>
              </a:rPr>
              <a:t>2</a:t>
            </a:r>
            <a:r>
              <a:rPr dirty="0" baseline="-37698" sz="2100" spc="179">
                <a:latin typeface="Cambria Math"/>
                <a:cs typeface="Cambria Math"/>
              </a:rPr>
              <a:t> </a:t>
            </a:r>
            <a:r>
              <a:rPr dirty="0" sz="1400" spc="-50">
                <a:latin typeface="Cambria Math"/>
                <a:cs typeface="Cambria Math"/>
              </a:rPr>
              <a:t>𝑇</a:t>
            </a:r>
            <a:r>
              <a:rPr dirty="0" baseline="-16666" sz="1500" spc="-75">
                <a:latin typeface="Cambria Math"/>
                <a:cs typeface="Cambria Math"/>
              </a:rPr>
              <a:t>𝑏</a:t>
            </a:r>
            <a:endParaRPr baseline="-16666" sz="15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25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</a:pPr>
            <a:r>
              <a:rPr dirty="0" sz="1400" spc="-5">
                <a:latin typeface="Times New Roman"/>
                <a:cs typeface="Times New Roman"/>
              </a:rPr>
              <a:t>This equation shows that the output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receiver depending upon the value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5">
                <a:latin typeface="Cambria Math"/>
                <a:cs typeface="Cambria Math"/>
              </a:rPr>
              <a:t>𝑏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𝑘𝑇</a:t>
            </a:r>
            <a:r>
              <a:rPr dirty="0" baseline="-16666" sz="1500" spc="7">
                <a:latin typeface="Cambria Math"/>
                <a:cs typeface="Cambria Math"/>
              </a:rPr>
              <a:t>𝑏</a:t>
            </a:r>
            <a:r>
              <a:rPr dirty="0" baseline="1984" sz="2100" spc="7">
                <a:latin typeface="Cambria Math"/>
                <a:cs typeface="Cambria Math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generate the output of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𝑆</a:t>
            </a:r>
            <a:r>
              <a:rPr dirty="0" baseline="-16666" sz="1500" spc="7">
                <a:latin typeface="Cambria Math"/>
                <a:cs typeface="Cambria Math"/>
              </a:rPr>
              <a:t>0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𝑘𝑇</a:t>
            </a:r>
            <a:r>
              <a:rPr dirty="0" baseline="-16666" sz="1500" spc="7">
                <a:latin typeface="Cambria Math"/>
                <a:cs typeface="Cambria Math"/>
              </a:rPr>
              <a:t>𝑏</a:t>
            </a:r>
            <a:r>
              <a:rPr dirty="0" baseline="1984" sz="2100" spc="7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130609" y="3749425"/>
            <a:ext cx="8652510" cy="9772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Times New Roman"/>
                <a:cs typeface="Times New Roman"/>
              </a:rPr>
              <a:t>2- </a:t>
            </a:r>
            <a:r>
              <a:rPr dirty="0" sz="1400" spc="-5" b="1">
                <a:latin typeface="Times New Roman"/>
                <a:cs typeface="Times New Roman"/>
              </a:rPr>
              <a:t>Binary Frequency Shift Keying</a:t>
            </a:r>
            <a:r>
              <a:rPr dirty="0" sz="1400" spc="-5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(BFSK):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In BFSK </a:t>
            </a:r>
            <a:r>
              <a:rPr dirty="0" sz="1400" spc="-5">
                <a:latin typeface="Times New Roman"/>
                <a:cs typeface="Times New Roman"/>
              </a:rPr>
              <a:t>the frequency </a:t>
            </a:r>
            <a:r>
              <a:rPr dirty="0" sz="1400">
                <a:latin typeface="Times New Roman"/>
                <a:cs typeface="Times New Roman"/>
              </a:rPr>
              <a:t>of the carrier </a:t>
            </a:r>
            <a:r>
              <a:rPr dirty="0" sz="1400" spc="-5">
                <a:latin typeface="Times New Roman"/>
                <a:cs typeface="Times New Roman"/>
              </a:rPr>
              <a:t>is shifted according </a:t>
            </a:r>
            <a:r>
              <a:rPr dirty="0" sz="1400">
                <a:latin typeface="Times New Roman"/>
                <a:cs typeface="Times New Roman"/>
              </a:rPr>
              <a:t>to the binary </a:t>
            </a:r>
            <a:r>
              <a:rPr dirty="0" sz="1400" spc="-5">
                <a:latin typeface="Times New Roman"/>
                <a:cs typeface="Times New Roman"/>
              </a:rPr>
              <a:t>symbol. Let there </a:t>
            </a:r>
            <a:r>
              <a:rPr dirty="0" sz="1400">
                <a:latin typeface="Times New Roman"/>
                <a:cs typeface="Times New Roman"/>
              </a:rPr>
              <a:t>be a </a:t>
            </a:r>
            <a:r>
              <a:rPr dirty="0" sz="1400" spc="-5">
                <a:latin typeface="Times New Roman"/>
                <a:cs typeface="Times New Roman"/>
              </a:rPr>
              <a:t>frequency shift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Ω.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dirty="0" sz="1400" spc="-5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write following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equations: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5789036" y="4990850"/>
            <a:ext cx="245745" cy="0"/>
          </a:xfrm>
          <a:custGeom>
            <a:avLst/>
            <a:gdLst/>
            <a:ahLst/>
            <a:cxnLst/>
            <a:rect l="l" t="t" r="r" b="b"/>
            <a:pathLst>
              <a:path w="245745" h="0">
                <a:moveTo>
                  <a:pt x="0" y="0"/>
                </a:moveTo>
                <a:lnTo>
                  <a:pt x="24536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3883273" y="4958339"/>
            <a:ext cx="936625" cy="6038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mbria Math"/>
                <a:cs typeface="Cambria Math"/>
              </a:rPr>
              <a:t>𝑖𝑓 </a:t>
            </a:r>
            <a:r>
              <a:rPr dirty="0" sz="1400" spc="15">
                <a:latin typeface="Cambria Math"/>
                <a:cs typeface="Cambria Math"/>
              </a:rPr>
              <a:t>𝑏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𝑡</a:t>
            </a:r>
            <a:r>
              <a:rPr dirty="0" baseline="1984" sz="2100" spc="22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1;</a:t>
            </a:r>
            <a:endParaRPr sz="1400">
              <a:latin typeface="Cambria Math"/>
              <a:cs typeface="Cambria Math"/>
            </a:endParaRPr>
          </a:p>
          <a:p>
            <a:pPr marL="24765">
              <a:lnSpc>
                <a:spcPct val="100000"/>
              </a:lnSpc>
              <a:spcBef>
                <a:spcPts val="1185"/>
              </a:spcBef>
            </a:pPr>
            <a:r>
              <a:rPr dirty="0" sz="1400" spc="-5">
                <a:latin typeface="Cambria Math"/>
                <a:cs typeface="Cambria Math"/>
              </a:rPr>
              <a:t>𝑖𝑓 </a:t>
            </a:r>
            <a:r>
              <a:rPr dirty="0" sz="1400" spc="15">
                <a:latin typeface="Cambria Math"/>
                <a:cs typeface="Cambria Math"/>
              </a:rPr>
              <a:t>𝑏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𝑡</a:t>
            </a:r>
            <a:r>
              <a:rPr dirty="0" baseline="1984" sz="2100" spc="22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0;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5775319" y="5355085"/>
            <a:ext cx="245745" cy="0"/>
          </a:xfrm>
          <a:custGeom>
            <a:avLst/>
            <a:gdLst/>
            <a:ahLst/>
            <a:cxnLst/>
            <a:rect l="l" t="t" r="r" b="b"/>
            <a:pathLst>
              <a:path w="245745" h="0">
                <a:moveTo>
                  <a:pt x="0" y="0"/>
                </a:moveTo>
                <a:lnTo>
                  <a:pt x="24536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4979538" y="4965959"/>
            <a:ext cx="2309495" cy="6038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baseline="1984" sz="2100" spc="30">
                <a:latin typeface="Cambria Math"/>
                <a:cs typeface="Cambria Math"/>
              </a:rPr>
              <a:t>𝑠</a:t>
            </a:r>
            <a:r>
              <a:rPr dirty="0" baseline="-13888" sz="1500" spc="30">
                <a:latin typeface="Cambria Math"/>
                <a:cs typeface="Cambria Math"/>
              </a:rPr>
              <a:t>𝐻</a:t>
            </a:r>
            <a:r>
              <a:rPr dirty="0" baseline="3968" sz="2100" spc="30">
                <a:latin typeface="Cambria Math"/>
                <a:cs typeface="Cambria Math"/>
              </a:rPr>
              <a:t>(</a:t>
            </a:r>
            <a:r>
              <a:rPr dirty="0" baseline="1984" sz="2100" spc="30">
                <a:latin typeface="Cambria Math"/>
                <a:cs typeface="Cambria Math"/>
              </a:rPr>
              <a:t>𝑡</a:t>
            </a:r>
            <a:r>
              <a:rPr dirty="0" baseline="3968" sz="2100" spc="30">
                <a:latin typeface="Cambria Math"/>
                <a:cs typeface="Cambria Math"/>
              </a:rPr>
              <a:t>) </a:t>
            </a:r>
            <a:r>
              <a:rPr dirty="0" baseline="1984" sz="2100">
                <a:latin typeface="Cambria Math"/>
                <a:cs typeface="Cambria Math"/>
              </a:rPr>
              <a:t>= </a:t>
            </a:r>
            <a:r>
              <a:rPr dirty="0" sz="1400" spc="-35">
                <a:latin typeface="Cambria Math"/>
                <a:cs typeface="Cambria Math"/>
              </a:rPr>
              <a:t>√</a:t>
            </a:r>
            <a:r>
              <a:rPr dirty="0" baseline="1984" sz="2100" spc="-52">
                <a:latin typeface="Cambria Math"/>
                <a:cs typeface="Cambria Math"/>
              </a:rPr>
              <a:t>2𝑃</a:t>
            </a:r>
            <a:r>
              <a:rPr dirty="0" baseline="-13888" sz="1500" spc="-52">
                <a:latin typeface="Cambria Math"/>
                <a:cs typeface="Cambria Math"/>
              </a:rPr>
              <a:t>𝑠  </a:t>
            </a:r>
            <a:r>
              <a:rPr dirty="0" baseline="1984" sz="2100" spc="-37">
                <a:latin typeface="Cambria Math"/>
                <a:cs typeface="Cambria Math"/>
              </a:rPr>
              <a:t>cos</a:t>
            </a:r>
            <a:r>
              <a:rPr dirty="0" baseline="3968" sz="2100" spc="-37">
                <a:latin typeface="Cambria Math"/>
                <a:cs typeface="Cambria Math"/>
              </a:rPr>
              <a:t>(</a:t>
            </a:r>
            <a:r>
              <a:rPr dirty="0" baseline="1984" sz="2100" spc="-37">
                <a:latin typeface="Cambria Math"/>
                <a:cs typeface="Cambria Math"/>
              </a:rPr>
              <a:t>2𝜋𝑓</a:t>
            </a:r>
            <a:r>
              <a:rPr dirty="0" baseline="-13888" sz="1500" spc="-37">
                <a:latin typeface="Cambria Math"/>
                <a:cs typeface="Cambria Math"/>
              </a:rPr>
              <a:t>0  </a:t>
            </a:r>
            <a:r>
              <a:rPr dirty="0" baseline="1984" sz="2100">
                <a:latin typeface="Cambria Math"/>
                <a:cs typeface="Cambria Math"/>
              </a:rPr>
              <a:t>+ </a:t>
            </a:r>
            <a:r>
              <a:rPr dirty="0" baseline="1984" sz="2100" spc="-7">
                <a:latin typeface="Cambria Math"/>
                <a:cs typeface="Cambria Math"/>
              </a:rPr>
              <a:t>Ω</a:t>
            </a:r>
            <a:r>
              <a:rPr dirty="0" baseline="3968" sz="2100" spc="-7">
                <a:latin typeface="Cambria Math"/>
                <a:cs typeface="Cambria Math"/>
              </a:rPr>
              <a:t>)</a:t>
            </a:r>
            <a:r>
              <a:rPr dirty="0" baseline="3968" sz="2100" spc="-142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𝑡</a:t>
            </a:r>
            <a:endParaRPr baseline="1984" sz="2100">
              <a:latin typeface="Cambria Math"/>
              <a:cs typeface="Cambria Math"/>
            </a:endParaRPr>
          </a:p>
          <a:p>
            <a:pPr marL="51435">
              <a:lnSpc>
                <a:spcPct val="100000"/>
              </a:lnSpc>
              <a:spcBef>
                <a:spcPts val="1185"/>
              </a:spcBef>
            </a:pPr>
            <a:r>
              <a:rPr dirty="0" baseline="1984" sz="2100" spc="30">
                <a:latin typeface="Cambria Math"/>
                <a:cs typeface="Cambria Math"/>
              </a:rPr>
              <a:t>𝑠</a:t>
            </a:r>
            <a:r>
              <a:rPr dirty="0" baseline="-13888" sz="1500" spc="30">
                <a:latin typeface="Cambria Math"/>
                <a:cs typeface="Cambria Math"/>
              </a:rPr>
              <a:t>𝐿</a:t>
            </a:r>
            <a:r>
              <a:rPr dirty="0" baseline="3968" sz="2100" spc="30">
                <a:latin typeface="Cambria Math"/>
                <a:cs typeface="Cambria Math"/>
              </a:rPr>
              <a:t>(</a:t>
            </a:r>
            <a:r>
              <a:rPr dirty="0" baseline="1984" sz="2100" spc="30">
                <a:latin typeface="Cambria Math"/>
                <a:cs typeface="Cambria Math"/>
              </a:rPr>
              <a:t>𝑡</a:t>
            </a:r>
            <a:r>
              <a:rPr dirty="0" baseline="3968" sz="2100" spc="30">
                <a:latin typeface="Cambria Math"/>
                <a:cs typeface="Cambria Math"/>
              </a:rPr>
              <a:t>) </a:t>
            </a:r>
            <a:r>
              <a:rPr dirty="0" baseline="1984" sz="2100">
                <a:latin typeface="Cambria Math"/>
                <a:cs typeface="Cambria Math"/>
              </a:rPr>
              <a:t>= </a:t>
            </a:r>
            <a:r>
              <a:rPr dirty="0" sz="1400" spc="-35">
                <a:latin typeface="Cambria Math"/>
                <a:cs typeface="Cambria Math"/>
              </a:rPr>
              <a:t>√</a:t>
            </a:r>
            <a:r>
              <a:rPr dirty="0" baseline="1984" sz="2100" spc="-52">
                <a:latin typeface="Cambria Math"/>
                <a:cs typeface="Cambria Math"/>
              </a:rPr>
              <a:t>2𝑃</a:t>
            </a:r>
            <a:r>
              <a:rPr dirty="0" baseline="-13888" sz="1500" spc="-52">
                <a:latin typeface="Cambria Math"/>
                <a:cs typeface="Cambria Math"/>
              </a:rPr>
              <a:t>𝑠  </a:t>
            </a:r>
            <a:r>
              <a:rPr dirty="0" baseline="1984" sz="2100" spc="-37">
                <a:latin typeface="Cambria Math"/>
                <a:cs typeface="Cambria Math"/>
              </a:rPr>
              <a:t>cos</a:t>
            </a:r>
            <a:r>
              <a:rPr dirty="0" baseline="3968" sz="2100" spc="-37">
                <a:latin typeface="Cambria Math"/>
                <a:cs typeface="Cambria Math"/>
              </a:rPr>
              <a:t>(</a:t>
            </a:r>
            <a:r>
              <a:rPr dirty="0" baseline="1984" sz="2100" spc="-37">
                <a:latin typeface="Cambria Math"/>
                <a:cs typeface="Cambria Math"/>
              </a:rPr>
              <a:t>2𝜋𝑓</a:t>
            </a:r>
            <a:r>
              <a:rPr dirty="0" baseline="-13888" sz="1500" spc="-37">
                <a:latin typeface="Cambria Math"/>
                <a:cs typeface="Cambria Math"/>
              </a:rPr>
              <a:t>0  </a:t>
            </a:r>
            <a:r>
              <a:rPr dirty="0" baseline="1984" sz="2100">
                <a:latin typeface="Cambria Math"/>
                <a:cs typeface="Cambria Math"/>
              </a:rPr>
              <a:t>− </a:t>
            </a:r>
            <a:r>
              <a:rPr dirty="0" baseline="1984" sz="2100" spc="-7">
                <a:latin typeface="Cambria Math"/>
                <a:cs typeface="Cambria Math"/>
              </a:rPr>
              <a:t>Ω</a:t>
            </a:r>
            <a:r>
              <a:rPr dirty="0" baseline="3968" sz="2100" spc="-7">
                <a:latin typeface="Cambria Math"/>
                <a:cs typeface="Cambria Math"/>
              </a:rPr>
              <a:t>)</a:t>
            </a:r>
            <a:r>
              <a:rPr dirty="0" baseline="3968" sz="2100" spc="-15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𝑡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5090800" y="6277355"/>
            <a:ext cx="245745" cy="0"/>
          </a:xfrm>
          <a:custGeom>
            <a:avLst/>
            <a:gdLst/>
            <a:ahLst/>
            <a:cxnLst/>
            <a:rect l="l" t="t" r="r" b="b"/>
            <a:pathLst>
              <a:path w="245745" h="0">
                <a:moveTo>
                  <a:pt x="0" y="0"/>
                </a:moveTo>
                <a:lnTo>
                  <a:pt x="24536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889000" y="5772148"/>
            <a:ext cx="6047105" cy="7200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combine above equations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as: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00">
              <a:latin typeface="Times New Roman"/>
              <a:cs typeface="Times New Roman"/>
            </a:endParaRPr>
          </a:p>
          <a:p>
            <a:pPr marL="3531235">
              <a:lnSpc>
                <a:spcPct val="100000"/>
              </a:lnSpc>
            </a:pPr>
            <a:r>
              <a:rPr dirty="0" baseline="1984" sz="2100" spc="15">
                <a:latin typeface="Cambria Math"/>
                <a:cs typeface="Cambria Math"/>
              </a:rPr>
              <a:t>𝑠</a:t>
            </a:r>
            <a:r>
              <a:rPr dirty="0" baseline="3968" sz="2100" spc="15">
                <a:latin typeface="Cambria Math"/>
                <a:cs typeface="Cambria Math"/>
              </a:rPr>
              <a:t>(</a:t>
            </a:r>
            <a:r>
              <a:rPr dirty="0" baseline="1984" sz="2100" spc="15">
                <a:latin typeface="Cambria Math"/>
                <a:cs typeface="Cambria Math"/>
              </a:rPr>
              <a:t>𝑡</a:t>
            </a:r>
            <a:r>
              <a:rPr dirty="0" baseline="3968" sz="2100" spc="15">
                <a:latin typeface="Cambria Math"/>
                <a:cs typeface="Cambria Math"/>
              </a:rPr>
              <a:t>) </a:t>
            </a:r>
            <a:r>
              <a:rPr dirty="0" baseline="1984" sz="2100">
                <a:latin typeface="Cambria Math"/>
                <a:cs typeface="Cambria Math"/>
              </a:rPr>
              <a:t>= </a:t>
            </a:r>
            <a:r>
              <a:rPr dirty="0" sz="1400" spc="-35">
                <a:latin typeface="Cambria Math"/>
                <a:cs typeface="Cambria Math"/>
              </a:rPr>
              <a:t>√</a:t>
            </a:r>
            <a:r>
              <a:rPr dirty="0" baseline="1984" sz="2100" spc="-52">
                <a:latin typeface="Cambria Math"/>
                <a:cs typeface="Cambria Math"/>
              </a:rPr>
              <a:t>2𝑃</a:t>
            </a:r>
            <a:r>
              <a:rPr dirty="0" baseline="-13888" sz="1500" spc="-52">
                <a:latin typeface="Cambria Math"/>
                <a:cs typeface="Cambria Math"/>
              </a:rPr>
              <a:t>𝑠 </a:t>
            </a:r>
            <a:r>
              <a:rPr dirty="0" baseline="1984" sz="2100" spc="-37">
                <a:latin typeface="Cambria Math"/>
                <a:cs typeface="Cambria Math"/>
              </a:rPr>
              <a:t>cos</a:t>
            </a:r>
            <a:r>
              <a:rPr dirty="0" baseline="3968" sz="2100" spc="-37">
                <a:latin typeface="Cambria Math"/>
                <a:cs typeface="Cambria Math"/>
              </a:rPr>
              <a:t>(</a:t>
            </a:r>
            <a:r>
              <a:rPr dirty="0" baseline="1984" sz="2100" spc="-37">
                <a:latin typeface="Cambria Math"/>
                <a:cs typeface="Cambria Math"/>
              </a:rPr>
              <a:t>2𝜋𝑓</a:t>
            </a:r>
            <a:r>
              <a:rPr dirty="0" baseline="-13888" sz="1500" spc="-37">
                <a:latin typeface="Cambria Math"/>
                <a:cs typeface="Cambria Math"/>
              </a:rPr>
              <a:t>0 </a:t>
            </a:r>
            <a:r>
              <a:rPr dirty="0" baseline="1984" sz="2100">
                <a:latin typeface="Cambria Math"/>
                <a:cs typeface="Cambria Math"/>
              </a:rPr>
              <a:t>+ </a:t>
            </a:r>
            <a:r>
              <a:rPr dirty="0" baseline="1984" sz="2100" spc="15">
                <a:latin typeface="Cambria Math"/>
                <a:cs typeface="Cambria Math"/>
              </a:rPr>
              <a:t>𝑑(𝑡)Ω</a:t>
            </a:r>
            <a:r>
              <a:rPr dirty="0" baseline="3968" sz="2100" spc="15">
                <a:latin typeface="Cambria Math"/>
                <a:cs typeface="Cambria Math"/>
              </a:rPr>
              <a:t>)</a:t>
            </a:r>
            <a:r>
              <a:rPr dirty="0" baseline="3968" sz="2100" spc="-89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𝑡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863595" y="424682"/>
            <a:ext cx="8992235" cy="2037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88900">
              <a:lnSpc>
                <a:spcPct val="100000"/>
              </a:lnSpc>
              <a:spcBef>
                <a:spcPts val="100"/>
              </a:spcBef>
              <a:tabLst>
                <a:tab pos="4229735" algn="l"/>
              </a:tabLst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	</a:t>
            </a:r>
            <a:r>
              <a:rPr dirty="0" sz="1200" b="1">
                <a:latin typeface="Times New Roman"/>
                <a:cs typeface="Times New Roman"/>
              </a:rPr>
              <a:t>CTE </a:t>
            </a:r>
            <a:r>
              <a:rPr dirty="0" sz="1200" spc="-5" b="1">
                <a:latin typeface="Times New Roman"/>
                <a:cs typeface="Times New Roman"/>
              </a:rPr>
              <a:t>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50">
              <a:latin typeface="Times New Roman"/>
              <a:cs typeface="Times New Roman"/>
            </a:endParaRPr>
          </a:p>
          <a:p>
            <a:pPr marL="508000" marR="68580">
              <a:lnSpc>
                <a:spcPct val="144300"/>
              </a:lnSpc>
            </a:pPr>
            <a:r>
              <a:rPr dirty="0" sz="1400" spc="-5">
                <a:latin typeface="Times New Roman"/>
                <a:cs typeface="Times New Roman"/>
              </a:rPr>
              <a:t>Thus when symbol </a:t>
            </a:r>
            <a:r>
              <a:rPr dirty="0" sz="1400">
                <a:latin typeface="Times New Roman"/>
                <a:cs typeface="Times New Roman"/>
              </a:rPr>
              <a:t>"1" </a:t>
            </a:r>
            <a:r>
              <a:rPr dirty="0" sz="1400" spc="-5">
                <a:latin typeface="Times New Roman"/>
                <a:cs typeface="Times New Roman"/>
              </a:rPr>
              <a:t>is to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transmitted,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carrier frequency will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100">
                <a:latin typeface="Cambria Math"/>
                <a:cs typeface="Cambria Math"/>
              </a:rPr>
              <a:t>𝑓</a:t>
            </a:r>
            <a:r>
              <a:rPr dirty="0" baseline="-16666" sz="1500" spc="-150">
                <a:latin typeface="Cambria Math"/>
                <a:cs typeface="Cambria Math"/>
              </a:rPr>
              <a:t>0 </a:t>
            </a:r>
            <a:r>
              <a:rPr dirty="0" sz="1400">
                <a:latin typeface="Cambria Math"/>
                <a:cs typeface="Cambria Math"/>
              </a:rPr>
              <a:t>+ (Ω/2𝜋)</a:t>
            </a:r>
            <a:r>
              <a:rPr dirty="0" sz="1400">
                <a:latin typeface="Times New Roman"/>
                <a:cs typeface="Times New Roman"/>
              </a:rPr>
              <a:t>, and </a:t>
            </a:r>
            <a:r>
              <a:rPr dirty="0" sz="1400" spc="-100">
                <a:latin typeface="Cambria Math"/>
                <a:cs typeface="Cambria Math"/>
              </a:rPr>
              <a:t>𝑓</a:t>
            </a:r>
            <a:r>
              <a:rPr dirty="0" baseline="-16666" sz="1500" spc="-150">
                <a:latin typeface="Cambria Math"/>
                <a:cs typeface="Cambria Math"/>
              </a:rPr>
              <a:t>0 </a:t>
            </a:r>
            <a:r>
              <a:rPr dirty="0" sz="1400">
                <a:latin typeface="Cambria Math"/>
                <a:cs typeface="Cambria Math"/>
              </a:rPr>
              <a:t>− (Ω/2𝜋)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10">
                <a:latin typeface="Times New Roman"/>
                <a:cs typeface="Times New Roman"/>
              </a:rPr>
              <a:t>symbol  </a:t>
            </a:r>
            <a:r>
              <a:rPr dirty="0" sz="1400">
                <a:latin typeface="Times New Roman"/>
                <a:cs typeface="Times New Roman"/>
              </a:rPr>
              <a:t>"0".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dirty="0" sz="1400" b="1">
                <a:latin typeface="Times New Roman"/>
                <a:cs typeface="Times New Roman"/>
              </a:rPr>
              <a:t>2-1 </a:t>
            </a:r>
            <a:r>
              <a:rPr dirty="0" sz="1400" spc="-5" b="1">
                <a:latin typeface="Times New Roman"/>
                <a:cs typeface="Times New Roman"/>
              </a:rPr>
              <a:t>BFSK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generation:</a:t>
            </a:r>
            <a:endParaRPr sz="1400">
              <a:latin typeface="Times New Roman"/>
              <a:cs typeface="Times New Roman"/>
            </a:endParaRPr>
          </a:p>
          <a:p>
            <a:pPr marL="50800" marR="71755">
              <a:lnSpc>
                <a:spcPct val="112100"/>
              </a:lnSpc>
              <a:spcBef>
                <a:spcPts val="965"/>
              </a:spcBef>
            </a:pPr>
            <a:r>
              <a:rPr dirty="0" sz="1400">
                <a:latin typeface="Times New Roman"/>
                <a:cs typeface="Times New Roman"/>
              </a:rPr>
              <a:t>Fig. 7 shows </a:t>
            </a:r>
            <a:r>
              <a:rPr dirty="0" sz="1400" spc="-5">
                <a:latin typeface="Times New Roman"/>
                <a:cs typeface="Times New Roman"/>
              </a:rPr>
              <a:t>the block diagram </a:t>
            </a:r>
            <a:r>
              <a:rPr dirty="0" sz="1400">
                <a:latin typeface="Times New Roman"/>
                <a:cs typeface="Times New Roman"/>
              </a:rPr>
              <a:t>of BFSK generator, </a:t>
            </a:r>
            <a:r>
              <a:rPr dirty="0" sz="1400" spc="-5">
                <a:latin typeface="Times New Roman"/>
                <a:cs typeface="Times New Roman"/>
              </a:rPr>
              <a:t>the input sequence </a:t>
            </a:r>
            <a:r>
              <a:rPr dirty="0" sz="1400" spc="15">
                <a:latin typeface="Cambria Math"/>
                <a:cs typeface="Cambria Math"/>
              </a:rPr>
              <a:t>𝑏(𝑡) </a:t>
            </a:r>
            <a:r>
              <a:rPr dirty="0" sz="1400">
                <a:latin typeface="Times New Roman"/>
                <a:cs typeface="Times New Roman"/>
              </a:rPr>
              <a:t>is the </a:t>
            </a:r>
            <a:r>
              <a:rPr dirty="0" sz="1400" spc="-10">
                <a:latin typeface="Times New Roman"/>
                <a:cs typeface="Times New Roman"/>
              </a:rPr>
              <a:t>same </a:t>
            </a:r>
            <a:r>
              <a:rPr dirty="0" sz="1400" spc="5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Cambria Math"/>
                <a:cs typeface="Cambria Math"/>
              </a:rPr>
              <a:t>𝑃</a:t>
            </a:r>
            <a:r>
              <a:rPr dirty="0" baseline="-16666" sz="1500" spc="-7">
                <a:latin typeface="Cambria Math"/>
                <a:cs typeface="Cambria Math"/>
              </a:rPr>
              <a:t>𝐻</a:t>
            </a:r>
            <a:r>
              <a:rPr dirty="0" sz="1400" spc="-5">
                <a:latin typeface="Cambria Math"/>
                <a:cs typeface="Cambria Math"/>
              </a:rPr>
              <a:t>(𝑡)</a:t>
            </a:r>
            <a:r>
              <a:rPr dirty="0" sz="1400" spc="-5">
                <a:latin typeface="Times New Roman"/>
                <a:cs typeface="Times New Roman"/>
              </a:rPr>
              <a:t>, but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inverter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added to  </a:t>
            </a:r>
            <a:r>
              <a:rPr dirty="0" sz="1400">
                <a:latin typeface="Times New Roman"/>
                <a:cs typeface="Times New Roman"/>
              </a:rPr>
              <a:t>get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𝑃</a:t>
            </a:r>
            <a:r>
              <a:rPr dirty="0" baseline="-16666" sz="1500" spc="-15">
                <a:latin typeface="Cambria Math"/>
                <a:cs typeface="Cambria Math"/>
              </a:rPr>
              <a:t>𝐿</a:t>
            </a:r>
            <a:r>
              <a:rPr dirty="0" sz="1400" spc="-10">
                <a:latin typeface="Cambria Math"/>
                <a:cs typeface="Cambria Math"/>
              </a:rPr>
              <a:t>(𝑡)</a:t>
            </a:r>
            <a:r>
              <a:rPr dirty="0" sz="1400" spc="-1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896728" y="5605022"/>
            <a:ext cx="320675" cy="0"/>
          </a:xfrm>
          <a:custGeom>
            <a:avLst/>
            <a:gdLst/>
            <a:ahLst/>
            <a:cxnLst/>
            <a:rect l="l" t="t" r="r" b="b"/>
            <a:pathLst>
              <a:path w="320675" h="0">
                <a:moveTo>
                  <a:pt x="0" y="0"/>
                </a:moveTo>
                <a:lnTo>
                  <a:pt x="32033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863591" y="5173228"/>
            <a:ext cx="8925560" cy="8921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4191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Figure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7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00">
              <a:latin typeface="Times New Roman"/>
              <a:cs typeface="Times New Roman"/>
            </a:endParaRPr>
          </a:p>
          <a:p>
            <a:pPr marL="50800" marR="43180" indent="-635">
              <a:lnSpc>
                <a:spcPct val="114999"/>
              </a:lnSpc>
            </a:pPr>
            <a:r>
              <a:rPr dirty="0" baseline="1984" sz="2100" spc="-7">
                <a:latin typeface="Times New Roman"/>
                <a:cs typeface="Times New Roman"/>
              </a:rPr>
              <a:t>Each </a:t>
            </a:r>
            <a:r>
              <a:rPr dirty="0" baseline="1984" sz="2100">
                <a:latin typeface="Times New Roman"/>
                <a:cs typeface="Times New Roman"/>
              </a:rPr>
              <a:t>of </a:t>
            </a:r>
            <a:r>
              <a:rPr dirty="0" baseline="1984" sz="2100" spc="-15">
                <a:latin typeface="Cambria Math"/>
                <a:cs typeface="Cambria Math"/>
              </a:rPr>
              <a:t>𝑃</a:t>
            </a:r>
            <a:r>
              <a:rPr dirty="0" baseline="-11111" sz="1500" spc="-15">
                <a:latin typeface="Cambria Math"/>
                <a:cs typeface="Cambria Math"/>
              </a:rPr>
              <a:t>𝐻</a:t>
            </a:r>
            <a:r>
              <a:rPr dirty="0" baseline="1984" sz="2100" spc="-15">
                <a:latin typeface="Cambria Math"/>
                <a:cs typeface="Cambria Math"/>
              </a:rPr>
              <a:t>(𝑡) </a:t>
            </a:r>
            <a:r>
              <a:rPr dirty="0" baseline="1984" sz="2100" spc="-7">
                <a:latin typeface="Times New Roman"/>
                <a:cs typeface="Times New Roman"/>
              </a:rPr>
              <a:t>and </a:t>
            </a:r>
            <a:r>
              <a:rPr dirty="0" baseline="1984" sz="2100" spc="-15">
                <a:latin typeface="Cambria Math"/>
                <a:cs typeface="Cambria Math"/>
              </a:rPr>
              <a:t>𝑃</a:t>
            </a:r>
            <a:r>
              <a:rPr dirty="0" baseline="-11111" sz="1500" spc="-15">
                <a:latin typeface="Cambria Math"/>
                <a:cs typeface="Cambria Math"/>
              </a:rPr>
              <a:t>𝐿</a:t>
            </a:r>
            <a:r>
              <a:rPr dirty="0" baseline="1984" sz="2100" spc="-15">
                <a:latin typeface="Cambria Math"/>
                <a:cs typeface="Cambria Math"/>
              </a:rPr>
              <a:t>(𝑡) </a:t>
            </a:r>
            <a:r>
              <a:rPr dirty="0" baseline="1984" sz="2100">
                <a:latin typeface="Times New Roman"/>
                <a:cs typeface="Times New Roman"/>
              </a:rPr>
              <a:t>are </a:t>
            </a:r>
            <a:r>
              <a:rPr dirty="0" baseline="1984" sz="2100" spc="-7">
                <a:latin typeface="Times New Roman"/>
                <a:cs typeface="Times New Roman"/>
              </a:rPr>
              <a:t>unipolar signals. </a:t>
            </a:r>
            <a:r>
              <a:rPr dirty="0" baseline="1984" sz="2100">
                <a:latin typeface="Times New Roman"/>
                <a:cs typeface="Times New Roman"/>
              </a:rPr>
              <a:t>If </a:t>
            </a:r>
            <a:r>
              <a:rPr dirty="0" baseline="1984" sz="2100" spc="-7">
                <a:latin typeface="Times New Roman"/>
                <a:cs typeface="Times New Roman"/>
              </a:rPr>
              <a:t>the input to level shifter is </a:t>
            </a:r>
            <a:r>
              <a:rPr dirty="0" baseline="1984" sz="2100">
                <a:latin typeface="Times New Roman"/>
                <a:cs typeface="Times New Roman"/>
              </a:rPr>
              <a:t>"1" </a:t>
            </a:r>
            <a:r>
              <a:rPr dirty="0" baseline="1984" sz="2100" spc="-7">
                <a:latin typeface="Times New Roman"/>
                <a:cs typeface="Times New Roman"/>
              </a:rPr>
              <a:t>then its output is </a:t>
            </a:r>
            <a:r>
              <a:rPr dirty="0" sz="1400" spc="-15">
                <a:latin typeface="Cambria Math"/>
                <a:cs typeface="Cambria Math"/>
              </a:rPr>
              <a:t>√</a:t>
            </a:r>
            <a:r>
              <a:rPr dirty="0" baseline="1984" sz="2100" spc="-22">
                <a:latin typeface="Cambria Math"/>
                <a:cs typeface="Cambria Math"/>
              </a:rPr>
              <a:t>𝑃</a:t>
            </a:r>
            <a:r>
              <a:rPr dirty="0" baseline="-11111" sz="1500" spc="-22">
                <a:latin typeface="Cambria Math"/>
                <a:cs typeface="Cambria Math"/>
              </a:rPr>
              <a:t>𝑠</a:t>
            </a:r>
            <a:r>
              <a:rPr dirty="0" baseline="1984" sz="2100" spc="-22">
                <a:latin typeface="Cambria Math"/>
                <a:cs typeface="Cambria Math"/>
              </a:rPr>
              <a:t>𝑇</a:t>
            </a:r>
            <a:r>
              <a:rPr dirty="0" baseline="-11111" sz="1500" spc="-22">
                <a:latin typeface="Cambria Math"/>
                <a:cs typeface="Cambria Math"/>
              </a:rPr>
              <a:t>𝑏</a:t>
            </a:r>
            <a:r>
              <a:rPr dirty="0" baseline="1984" sz="2100" spc="-22">
                <a:latin typeface="Times New Roman"/>
                <a:cs typeface="Times New Roman"/>
              </a:rPr>
              <a:t>, </a:t>
            </a:r>
            <a:r>
              <a:rPr dirty="0" baseline="1984" sz="2100">
                <a:latin typeface="Times New Roman"/>
                <a:cs typeface="Times New Roman"/>
              </a:rPr>
              <a:t>and </a:t>
            </a:r>
            <a:r>
              <a:rPr dirty="0" baseline="1984" sz="2100" spc="-7">
                <a:latin typeface="Times New Roman"/>
                <a:cs typeface="Times New Roman"/>
              </a:rPr>
              <a:t>zero </a:t>
            </a:r>
            <a:r>
              <a:rPr dirty="0" baseline="1984" sz="2100">
                <a:latin typeface="Times New Roman"/>
                <a:cs typeface="Times New Roman"/>
              </a:rPr>
              <a:t>if </a:t>
            </a:r>
            <a:r>
              <a:rPr dirty="0" baseline="1984" sz="2100" spc="-7">
                <a:latin typeface="Times New Roman"/>
                <a:cs typeface="Times New Roman"/>
              </a:rPr>
              <a:t>the input 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"0".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650488" y="2615308"/>
            <a:ext cx="5382524" cy="24282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863600" y="424682"/>
            <a:ext cx="8964295" cy="11677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88900">
              <a:lnSpc>
                <a:spcPct val="100000"/>
              </a:lnSpc>
              <a:spcBef>
                <a:spcPts val="100"/>
              </a:spcBef>
              <a:tabLst>
                <a:tab pos="4229735" algn="l"/>
              </a:tabLst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	</a:t>
            </a:r>
            <a:r>
              <a:rPr dirty="0" sz="1200" b="1">
                <a:latin typeface="Times New Roman"/>
                <a:cs typeface="Times New Roman"/>
              </a:rPr>
              <a:t>CTE </a:t>
            </a:r>
            <a:r>
              <a:rPr dirty="0" sz="1200" spc="-5" b="1">
                <a:latin typeface="Times New Roman"/>
                <a:cs typeface="Times New Roman"/>
              </a:rPr>
              <a:t>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50">
              <a:latin typeface="Times New Roman"/>
              <a:cs typeface="Times New Roman"/>
            </a:endParaRPr>
          </a:p>
          <a:p>
            <a:pPr algn="just" marL="50800" marR="43180">
              <a:lnSpc>
                <a:spcPct val="112100"/>
              </a:lnSpc>
            </a:pPr>
            <a:r>
              <a:rPr dirty="0" sz="1400" spc="-5">
                <a:latin typeface="Times New Roman"/>
                <a:cs typeface="Times New Roman"/>
              </a:rPr>
              <a:t>After level shifter there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product modulators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two carriers </a:t>
            </a:r>
            <a:r>
              <a:rPr dirty="0" sz="1400" spc="15">
                <a:latin typeface="Cambria Math"/>
                <a:cs typeface="Cambria Math"/>
              </a:rPr>
              <a:t>∅</a:t>
            </a:r>
            <a:r>
              <a:rPr dirty="0" baseline="-16666" sz="1500" spc="22">
                <a:latin typeface="Cambria Math"/>
                <a:cs typeface="Cambria Math"/>
              </a:rPr>
              <a:t>1</a:t>
            </a:r>
            <a:r>
              <a:rPr dirty="0" sz="1400" spc="15">
                <a:latin typeface="Cambria Math"/>
                <a:cs typeface="Cambria Math"/>
              </a:rPr>
              <a:t>(𝑡) </a:t>
            </a:r>
            <a:r>
              <a:rPr dirty="0" sz="1400" spc="-5">
                <a:latin typeface="Times New Roman"/>
                <a:cs typeface="Times New Roman"/>
              </a:rPr>
              <a:t>and </a:t>
            </a:r>
            <a:r>
              <a:rPr dirty="0" sz="1400" spc="20">
                <a:latin typeface="Cambria Math"/>
                <a:cs typeface="Cambria Math"/>
              </a:rPr>
              <a:t>∅</a:t>
            </a:r>
            <a:r>
              <a:rPr dirty="0" baseline="-16666" sz="1500" spc="30">
                <a:latin typeface="Cambria Math"/>
                <a:cs typeface="Cambria Math"/>
              </a:rPr>
              <a:t>2</a:t>
            </a:r>
            <a:r>
              <a:rPr dirty="0" sz="1400" spc="20">
                <a:latin typeface="Cambria Math"/>
                <a:cs typeface="Cambria Math"/>
              </a:rPr>
              <a:t>(𝑡) </a:t>
            </a:r>
            <a:r>
              <a:rPr dirty="0" sz="1400" spc="-5">
                <a:latin typeface="Times New Roman"/>
                <a:cs typeface="Times New Roman"/>
              </a:rPr>
              <a:t>orthogonal with each other.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one </a:t>
            </a:r>
            <a:r>
              <a:rPr dirty="0" sz="1400" spc="-10">
                <a:latin typeface="Times New Roman"/>
                <a:cs typeface="Times New Roman"/>
              </a:rPr>
              <a:t>bit  </a:t>
            </a:r>
            <a:r>
              <a:rPr dirty="0" sz="1400" spc="-5">
                <a:latin typeface="Times New Roman"/>
                <a:cs typeface="Times New Roman"/>
              </a:rPr>
              <a:t>period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input </a:t>
            </a:r>
            <a:r>
              <a:rPr dirty="0" sz="1400" spc="-10">
                <a:latin typeface="Times New Roman"/>
                <a:cs typeface="Times New Roman"/>
              </a:rPr>
              <a:t>signal </a:t>
            </a:r>
            <a:r>
              <a:rPr dirty="0" sz="1400" spc="-5">
                <a:latin typeface="Cambria Math"/>
                <a:cs typeface="Cambria Math"/>
              </a:rPr>
              <a:t>𝑇</a:t>
            </a:r>
            <a:r>
              <a:rPr dirty="0" baseline="-16666" sz="1500" spc="-7">
                <a:latin typeface="Cambria Math"/>
                <a:cs typeface="Cambria Math"/>
              </a:rPr>
              <a:t>𝑏</a:t>
            </a:r>
            <a:r>
              <a:rPr dirty="0" sz="1400" spc="-5">
                <a:latin typeface="Times New Roman"/>
                <a:cs typeface="Times New Roman"/>
              </a:rPr>
              <a:t>, </a:t>
            </a:r>
            <a:r>
              <a:rPr dirty="0" sz="1400" spc="15">
                <a:latin typeface="Cambria Math"/>
                <a:cs typeface="Cambria Math"/>
              </a:rPr>
              <a:t>∅</a:t>
            </a:r>
            <a:r>
              <a:rPr dirty="0" baseline="-16666" sz="1500" spc="22">
                <a:latin typeface="Cambria Math"/>
                <a:cs typeface="Cambria Math"/>
              </a:rPr>
              <a:t>1</a:t>
            </a:r>
            <a:r>
              <a:rPr dirty="0" sz="1400" spc="15">
                <a:latin typeface="Cambria Math"/>
                <a:cs typeface="Cambria Math"/>
              </a:rPr>
              <a:t>(𝑡)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20">
                <a:latin typeface="Cambria Math"/>
                <a:cs typeface="Cambria Math"/>
              </a:rPr>
              <a:t>∅</a:t>
            </a:r>
            <a:r>
              <a:rPr dirty="0" baseline="-16666" sz="1500" spc="30">
                <a:latin typeface="Cambria Math"/>
                <a:cs typeface="Cambria Math"/>
              </a:rPr>
              <a:t>2</a:t>
            </a:r>
            <a:r>
              <a:rPr dirty="0" sz="1400" spc="20">
                <a:latin typeface="Cambria Math"/>
                <a:cs typeface="Cambria Math"/>
              </a:rPr>
              <a:t>(𝑡) </a:t>
            </a:r>
            <a:r>
              <a:rPr dirty="0" sz="1400" spc="-5">
                <a:latin typeface="Times New Roman"/>
                <a:cs typeface="Times New Roman"/>
              </a:rPr>
              <a:t>have integral number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cycles. Not that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output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both multiplier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not  possible because </a:t>
            </a:r>
            <a:r>
              <a:rPr dirty="0" sz="1400" spc="15">
                <a:latin typeface="Cambria Math"/>
                <a:cs typeface="Cambria Math"/>
              </a:rPr>
              <a:t>∅</a:t>
            </a:r>
            <a:r>
              <a:rPr dirty="0" baseline="-16666" sz="1500" spc="22">
                <a:latin typeface="Cambria Math"/>
                <a:cs typeface="Cambria Math"/>
              </a:rPr>
              <a:t>1</a:t>
            </a:r>
            <a:r>
              <a:rPr dirty="0" sz="1400" spc="15">
                <a:latin typeface="Cambria Math"/>
                <a:cs typeface="Cambria Math"/>
              </a:rPr>
              <a:t>(𝑡)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20">
                <a:latin typeface="Cambria Math"/>
                <a:cs typeface="Cambria Math"/>
              </a:rPr>
              <a:t>∅</a:t>
            </a:r>
            <a:r>
              <a:rPr dirty="0" baseline="-16666" sz="1500" spc="30">
                <a:latin typeface="Cambria Math"/>
                <a:cs typeface="Cambria Math"/>
              </a:rPr>
              <a:t>2</a:t>
            </a:r>
            <a:r>
              <a:rPr dirty="0" sz="1400" spc="20">
                <a:latin typeface="Cambria Math"/>
                <a:cs typeface="Cambria Math"/>
              </a:rPr>
              <a:t>(𝑡)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complementary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each other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shown in Fog.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8.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987424" y="5056382"/>
            <a:ext cx="245745" cy="0"/>
          </a:xfrm>
          <a:custGeom>
            <a:avLst/>
            <a:gdLst/>
            <a:ahLst/>
            <a:cxnLst/>
            <a:rect l="l" t="t" r="r" b="b"/>
            <a:pathLst>
              <a:path w="245745" h="0">
                <a:moveTo>
                  <a:pt x="0" y="0"/>
                </a:moveTo>
                <a:lnTo>
                  <a:pt x="24536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880475" y="5056382"/>
            <a:ext cx="245745" cy="0"/>
          </a:xfrm>
          <a:custGeom>
            <a:avLst/>
            <a:gdLst/>
            <a:ahLst/>
            <a:cxnLst/>
            <a:rect l="l" t="t" r="r" b="b"/>
            <a:pathLst>
              <a:path w="245745" h="0">
                <a:moveTo>
                  <a:pt x="0" y="0"/>
                </a:moveTo>
                <a:lnTo>
                  <a:pt x="24536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144140" y="5835146"/>
            <a:ext cx="213360" cy="0"/>
          </a:xfrm>
          <a:custGeom>
            <a:avLst/>
            <a:gdLst/>
            <a:ahLst/>
            <a:cxnLst/>
            <a:rect l="l" t="t" r="r" b="b"/>
            <a:pathLst>
              <a:path w="213360" h="0">
                <a:moveTo>
                  <a:pt x="0" y="0"/>
                </a:moveTo>
                <a:lnTo>
                  <a:pt x="2133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850900" y="3537594"/>
            <a:ext cx="6592570" cy="250444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2399665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Figure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8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62865">
              <a:lnSpc>
                <a:spcPct val="100000"/>
              </a:lnSpc>
              <a:spcBef>
                <a:spcPts val="819"/>
              </a:spcBef>
            </a:pPr>
            <a:r>
              <a:rPr dirty="0" sz="1400" b="1">
                <a:latin typeface="Times New Roman"/>
                <a:cs typeface="Times New Roman"/>
              </a:rPr>
              <a:t>2-2 </a:t>
            </a:r>
            <a:r>
              <a:rPr dirty="0" sz="1400" spc="-5" b="1">
                <a:latin typeface="Times New Roman"/>
                <a:cs typeface="Times New Roman"/>
              </a:rPr>
              <a:t>The </a:t>
            </a:r>
            <a:r>
              <a:rPr dirty="0" sz="1400" b="1">
                <a:latin typeface="Times New Roman"/>
                <a:cs typeface="Times New Roman"/>
              </a:rPr>
              <a:t>spectrum </a:t>
            </a:r>
            <a:r>
              <a:rPr dirty="0" sz="1400" spc="-5" b="1">
                <a:latin typeface="Times New Roman"/>
                <a:cs typeface="Times New Roman"/>
              </a:rPr>
              <a:t>and bandwidth </a:t>
            </a:r>
            <a:r>
              <a:rPr dirty="0" sz="1400" b="1">
                <a:latin typeface="Times New Roman"/>
                <a:cs typeface="Times New Roman"/>
              </a:rPr>
              <a:t>of</a:t>
            </a:r>
            <a:r>
              <a:rPr dirty="0" sz="1400" spc="-5" b="1">
                <a:latin typeface="Times New Roman"/>
                <a:cs typeface="Times New Roman"/>
              </a:rPr>
              <a:t> BFSK:</a:t>
            </a:r>
            <a:endParaRPr sz="1400">
              <a:latin typeface="Times New Roman"/>
              <a:cs typeface="Times New Roman"/>
            </a:endParaRPr>
          </a:p>
          <a:p>
            <a:pPr marL="62865">
              <a:lnSpc>
                <a:spcPct val="100000"/>
              </a:lnSpc>
              <a:spcBef>
                <a:spcPts val="1155"/>
              </a:spcBef>
            </a:pPr>
            <a:r>
              <a:rPr dirty="0" sz="1400" spc="-5">
                <a:latin typeface="Times New Roman"/>
                <a:cs typeface="Times New Roman"/>
              </a:rPr>
              <a:t>The output </a:t>
            </a:r>
            <a:r>
              <a:rPr dirty="0" sz="1400">
                <a:latin typeface="Times New Roman"/>
                <a:cs typeface="Times New Roman"/>
              </a:rPr>
              <a:t>of BFSK </a:t>
            </a:r>
            <a:r>
              <a:rPr dirty="0" sz="1400" spc="-5">
                <a:latin typeface="Times New Roman"/>
                <a:cs typeface="Times New Roman"/>
              </a:rPr>
              <a:t>generator </a:t>
            </a:r>
            <a:r>
              <a:rPr dirty="0" sz="1400">
                <a:latin typeface="Times New Roman"/>
                <a:cs typeface="Times New Roman"/>
              </a:rPr>
              <a:t>can be </a:t>
            </a:r>
            <a:r>
              <a:rPr dirty="0" sz="1400" spc="-5">
                <a:latin typeface="Times New Roman"/>
                <a:cs typeface="Times New Roman"/>
              </a:rPr>
              <a:t>write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00">
              <a:latin typeface="Times New Roman"/>
              <a:cs typeface="Times New Roman"/>
            </a:endParaRPr>
          </a:p>
          <a:p>
            <a:pPr algn="ctr" marL="2400300">
              <a:lnSpc>
                <a:spcPct val="100000"/>
              </a:lnSpc>
            </a:pPr>
            <a:r>
              <a:rPr dirty="0" baseline="1984" sz="2100" spc="22">
                <a:latin typeface="Cambria Math"/>
                <a:cs typeface="Cambria Math"/>
              </a:rPr>
              <a:t>𝑠</a:t>
            </a:r>
            <a:r>
              <a:rPr dirty="0" baseline="3968" sz="2100" spc="22">
                <a:latin typeface="Cambria Math"/>
                <a:cs typeface="Cambria Math"/>
              </a:rPr>
              <a:t>(</a:t>
            </a:r>
            <a:r>
              <a:rPr dirty="0" baseline="1984" sz="2100" spc="22">
                <a:latin typeface="Cambria Math"/>
                <a:cs typeface="Cambria Math"/>
              </a:rPr>
              <a:t>𝑡</a:t>
            </a:r>
            <a:r>
              <a:rPr dirty="0" baseline="3968" sz="2100" spc="22">
                <a:latin typeface="Cambria Math"/>
                <a:cs typeface="Cambria Math"/>
              </a:rPr>
              <a:t>) </a:t>
            </a:r>
            <a:r>
              <a:rPr dirty="0" baseline="1984" sz="2100">
                <a:latin typeface="Cambria Math"/>
                <a:cs typeface="Cambria Math"/>
              </a:rPr>
              <a:t>= </a:t>
            </a:r>
            <a:r>
              <a:rPr dirty="0" sz="1400" spc="-10">
                <a:latin typeface="Cambria Math"/>
                <a:cs typeface="Cambria Math"/>
              </a:rPr>
              <a:t>√</a:t>
            </a:r>
            <a:r>
              <a:rPr dirty="0" baseline="1984" sz="2100" spc="-15">
                <a:latin typeface="Cambria Math"/>
                <a:cs typeface="Cambria Math"/>
              </a:rPr>
              <a:t>2𝑃</a:t>
            </a:r>
            <a:r>
              <a:rPr dirty="0" baseline="-13888" sz="1500" spc="-15">
                <a:latin typeface="Cambria Math"/>
                <a:cs typeface="Cambria Math"/>
              </a:rPr>
              <a:t>𝑠</a:t>
            </a:r>
            <a:r>
              <a:rPr dirty="0" baseline="1984" sz="2100" spc="-15">
                <a:latin typeface="Cambria Math"/>
                <a:cs typeface="Cambria Math"/>
              </a:rPr>
              <a:t>𝑃</a:t>
            </a:r>
            <a:r>
              <a:rPr dirty="0" baseline="-13888" sz="1500" spc="-15">
                <a:latin typeface="Cambria Math"/>
                <a:cs typeface="Cambria Math"/>
              </a:rPr>
              <a:t>𝐻</a:t>
            </a:r>
            <a:r>
              <a:rPr dirty="0" baseline="3968" sz="2100" spc="-15">
                <a:latin typeface="Cambria Math"/>
                <a:cs typeface="Cambria Math"/>
              </a:rPr>
              <a:t>(</a:t>
            </a:r>
            <a:r>
              <a:rPr dirty="0" baseline="1984" sz="2100" spc="-15">
                <a:latin typeface="Cambria Math"/>
                <a:cs typeface="Cambria Math"/>
              </a:rPr>
              <a:t>𝑡</a:t>
            </a:r>
            <a:r>
              <a:rPr dirty="0" baseline="3968" sz="2100" spc="-15">
                <a:latin typeface="Cambria Math"/>
                <a:cs typeface="Cambria Math"/>
              </a:rPr>
              <a:t>) </a:t>
            </a:r>
            <a:r>
              <a:rPr dirty="0" baseline="1984" sz="2100" spc="-15">
                <a:latin typeface="Cambria Math"/>
                <a:cs typeface="Cambria Math"/>
              </a:rPr>
              <a:t>cos</a:t>
            </a:r>
            <a:r>
              <a:rPr dirty="0" baseline="3968" sz="2100" spc="-15">
                <a:latin typeface="Cambria Math"/>
                <a:cs typeface="Cambria Math"/>
              </a:rPr>
              <a:t>(</a:t>
            </a:r>
            <a:r>
              <a:rPr dirty="0" baseline="1984" sz="2100" spc="-15">
                <a:latin typeface="Cambria Math"/>
                <a:cs typeface="Cambria Math"/>
              </a:rPr>
              <a:t>2𝜋𝑓</a:t>
            </a:r>
            <a:r>
              <a:rPr dirty="0" baseline="-13888" sz="1500" spc="-15">
                <a:latin typeface="Cambria Math"/>
                <a:cs typeface="Cambria Math"/>
              </a:rPr>
              <a:t>𝐻</a:t>
            </a:r>
            <a:r>
              <a:rPr dirty="0" baseline="1984" sz="2100" spc="-15">
                <a:latin typeface="Cambria Math"/>
                <a:cs typeface="Cambria Math"/>
              </a:rPr>
              <a:t>𝑡</a:t>
            </a:r>
            <a:r>
              <a:rPr dirty="0" baseline="3968" sz="2100" spc="-15">
                <a:latin typeface="Cambria Math"/>
                <a:cs typeface="Cambria Math"/>
              </a:rPr>
              <a:t>) </a:t>
            </a:r>
            <a:r>
              <a:rPr dirty="0" baseline="1984" sz="2100">
                <a:latin typeface="Cambria Math"/>
                <a:cs typeface="Cambria Math"/>
              </a:rPr>
              <a:t>+ </a:t>
            </a:r>
            <a:r>
              <a:rPr dirty="0" sz="1400" spc="-35">
                <a:latin typeface="Cambria Math"/>
                <a:cs typeface="Cambria Math"/>
              </a:rPr>
              <a:t>√</a:t>
            </a:r>
            <a:r>
              <a:rPr dirty="0" baseline="1984" sz="2100" spc="-52">
                <a:latin typeface="Cambria Math"/>
                <a:cs typeface="Cambria Math"/>
              </a:rPr>
              <a:t>2𝑃</a:t>
            </a:r>
            <a:r>
              <a:rPr dirty="0" baseline="-13888" sz="1500" spc="-52">
                <a:latin typeface="Cambria Math"/>
                <a:cs typeface="Cambria Math"/>
              </a:rPr>
              <a:t>𝑠</a:t>
            </a:r>
            <a:r>
              <a:rPr dirty="0" baseline="1984" sz="2100" spc="-52">
                <a:latin typeface="Cambria Math"/>
                <a:cs typeface="Cambria Math"/>
              </a:rPr>
              <a:t>𝑃</a:t>
            </a:r>
            <a:r>
              <a:rPr dirty="0" baseline="-13888" sz="1500" spc="-52">
                <a:latin typeface="Cambria Math"/>
                <a:cs typeface="Cambria Math"/>
              </a:rPr>
              <a:t>𝐿 </a:t>
            </a:r>
            <a:r>
              <a:rPr dirty="0" baseline="3968" sz="2100" spc="15">
                <a:latin typeface="Cambria Math"/>
                <a:cs typeface="Cambria Math"/>
              </a:rPr>
              <a:t>(</a:t>
            </a:r>
            <a:r>
              <a:rPr dirty="0" baseline="1984" sz="2100" spc="15">
                <a:latin typeface="Cambria Math"/>
                <a:cs typeface="Cambria Math"/>
              </a:rPr>
              <a:t>𝑡</a:t>
            </a:r>
            <a:r>
              <a:rPr dirty="0" baseline="3968" sz="2100" spc="15">
                <a:latin typeface="Cambria Math"/>
                <a:cs typeface="Cambria Math"/>
              </a:rPr>
              <a:t>)</a:t>
            </a:r>
            <a:r>
              <a:rPr dirty="0" baseline="3968" sz="2100" spc="-352">
                <a:latin typeface="Cambria Math"/>
                <a:cs typeface="Cambria Math"/>
              </a:rPr>
              <a:t> </a:t>
            </a:r>
            <a:r>
              <a:rPr dirty="0" baseline="1984" sz="2100" spc="-37">
                <a:latin typeface="Cambria Math"/>
                <a:cs typeface="Cambria Math"/>
              </a:rPr>
              <a:t>cos</a:t>
            </a:r>
            <a:r>
              <a:rPr dirty="0" baseline="3968" sz="2100" spc="-37">
                <a:latin typeface="Cambria Math"/>
                <a:cs typeface="Cambria Math"/>
              </a:rPr>
              <a:t>(</a:t>
            </a:r>
            <a:r>
              <a:rPr dirty="0" baseline="1984" sz="2100" spc="-37">
                <a:latin typeface="Cambria Math"/>
                <a:cs typeface="Cambria Math"/>
              </a:rPr>
              <a:t>2𝜋𝑓</a:t>
            </a:r>
            <a:r>
              <a:rPr dirty="0" baseline="-13888" sz="1500" spc="-37">
                <a:latin typeface="Cambria Math"/>
                <a:cs typeface="Cambria Math"/>
              </a:rPr>
              <a:t>𝐿 </a:t>
            </a:r>
            <a:r>
              <a:rPr dirty="0" baseline="1984" sz="2100" spc="22">
                <a:latin typeface="Cambria Math"/>
                <a:cs typeface="Cambria Math"/>
              </a:rPr>
              <a:t>𝑡</a:t>
            </a:r>
            <a:r>
              <a:rPr dirty="0" baseline="3968" sz="2100" spc="22">
                <a:latin typeface="Cambria Math"/>
                <a:cs typeface="Cambria Math"/>
              </a:rPr>
              <a:t>)</a:t>
            </a:r>
            <a:endParaRPr baseline="3968" sz="2100">
              <a:latin typeface="Cambria Math"/>
              <a:cs typeface="Cambria Math"/>
            </a:endParaRPr>
          </a:p>
          <a:p>
            <a:pPr marL="63500">
              <a:lnSpc>
                <a:spcPct val="100000"/>
              </a:lnSpc>
              <a:spcBef>
                <a:spcPts val="1250"/>
              </a:spcBef>
            </a:pPr>
            <a:r>
              <a:rPr dirty="0" sz="1400" spc="-5">
                <a:latin typeface="Times New Roman"/>
                <a:cs typeface="Times New Roman"/>
              </a:rPr>
              <a:t>The above equation is the </a:t>
            </a:r>
            <a:r>
              <a:rPr dirty="0" sz="1400">
                <a:latin typeface="Times New Roman"/>
                <a:cs typeface="Times New Roman"/>
              </a:rPr>
              <a:t>BFSK </a:t>
            </a:r>
            <a:r>
              <a:rPr dirty="0" sz="1400" spc="-5">
                <a:latin typeface="Times New Roman"/>
                <a:cs typeface="Times New Roman"/>
              </a:rPr>
              <a:t>signal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equation: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50">
              <a:latin typeface="Times New Roman"/>
              <a:cs typeface="Times New Roman"/>
            </a:endParaRPr>
          </a:p>
          <a:p>
            <a:pPr algn="ctr" marL="2400935">
              <a:lnSpc>
                <a:spcPct val="100000"/>
              </a:lnSpc>
            </a:pPr>
            <a:r>
              <a:rPr dirty="0" sz="1400" spc="20">
                <a:latin typeface="Cambria Math"/>
                <a:cs typeface="Cambria Math"/>
              </a:rPr>
              <a:t>𝑠</a:t>
            </a:r>
            <a:r>
              <a:rPr dirty="0" baseline="-16666" sz="1500" spc="30">
                <a:latin typeface="Cambria Math"/>
                <a:cs typeface="Cambria Math"/>
              </a:rPr>
              <a:t>𝐵𝑃𝑆𝐾</a:t>
            </a:r>
            <a:r>
              <a:rPr dirty="0" baseline="1984" sz="2100" spc="30">
                <a:latin typeface="Cambria Math"/>
                <a:cs typeface="Cambria Math"/>
              </a:rPr>
              <a:t>(</a:t>
            </a:r>
            <a:r>
              <a:rPr dirty="0" sz="1400" spc="20">
                <a:latin typeface="Cambria Math"/>
                <a:cs typeface="Cambria Math"/>
              </a:rPr>
              <a:t>𝑡</a:t>
            </a:r>
            <a:r>
              <a:rPr dirty="0" baseline="1984" sz="2100" spc="30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10">
                <a:latin typeface="Cambria Math"/>
                <a:cs typeface="Cambria Math"/>
              </a:rPr>
              <a:t>√2𝑃𝑏</a:t>
            </a:r>
            <a:r>
              <a:rPr dirty="0" baseline="1984" sz="2100" spc="15">
                <a:latin typeface="Cambria Math"/>
                <a:cs typeface="Cambria Math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𝑡</a:t>
            </a:r>
            <a:r>
              <a:rPr dirty="0" baseline="1984" sz="2100" spc="15">
                <a:latin typeface="Cambria Math"/>
                <a:cs typeface="Cambria Math"/>
              </a:rPr>
              <a:t>)</a:t>
            </a:r>
            <a:r>
              <a:rPr dirty="0" baseline="1984" sz="2100" spc="37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cos</a:t>
            </a:r>
            <a:r>
              <a:rPr dirty="0" baseline="1984" sz="2100" spc="-15">
                <a:latin typeface="Cambria Math"/>
                <a:cs typeface="Cambria Math"/>
              </a:rPr>
              <a:t>(</a:t>
            </a:r>
            <a:r>
              <a:rPr dirty="0" sz="1400" spc="-10">
                <a:latin typeface="Cambria Math"/>
                <a:cs typeface="Cambria Math"/>
              </a:rPr>
              <a:t>2𝜋𝑓</a:t>
            </a:r>
            <a:r>
              <a:rPr dirty="0" baseline="-16666" sz="1500" spc="-15">
                <a:latin typeface="Cambria Math"/>
                <a:cs typeface="Cambria Math"/>
              </a:rPr>
              <a:t>0</a:t>
            </a:r>
            <a:r>
              <a:rPr dirty="0" sz="1400" spc="-10">
                <a:latin typeface="Cambria Math"/>
                <a:cs typeface="Cambria Math"/>
              </a:rPr>
              <a:t>𝑡</a:t>
            </a:r>
            <a:r>
              <a:rPr dirty="0" baseline="1984" sz="2100" spc="-15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250438" y="1746510"/>
            <a:ext cx="6186159" cy="16617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863600" y="424682"/>
            <a:ext cx="8684895" cy="9258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88900">
              <a:lnSpc>
                <a:spcPct val="100000"/>
              </a:lnSpc>
              <a:spcBef>
                <a:spcPts val="100"/>
              </a:spcBef>
              <a:tabLst>
                <a:tab pos="4229735" algn="l"/>
              </a:tabLst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	</a:t>
            </a:r>
            <a:r>
              <a:rPr dirty="0" sz="1200" b="1">
                <a:latin typeface="Times New Roman"/>
                <a:cs typeface="Times New Roman"/>
              </a:rPr>
              <a:t>CTE </a:t>
            </a:r>
            <a:r>
              <a:rPr dirty="0" sz="1200" spc="-5" b="1">
                <a:latin typeface="Times New Roman"/>
                <a:cs typeface="Times New Roman"/>
              </a:rPr>
              <a:t>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L="50800" marR="43180" indent="-635">
              <a:lnSpc>
                <a:spcPct val="110700"/>
              </a:lnSpc>
            </a:pPr>
            <a:r>
              <a:rPr dirty="0" sz="1400" spc="-5">
                <a:latin typeface="Times New Roman"/>
                <a:cs typeface="Times New Roman"/>
              </a:rPr>
              <a:t>The equation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BPSK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similar to </a:t>
            </a:r>
            <a:r>
              <a:rPr dirty="0" sz="1400">
                <a:latin typeface="Times New Roman"/>
                <a:cs typeface="Times New Roman"/>
              </a:rPr>
              <a:t>BFSK but </a:t>
            </a:r>
            <a:r>
              <a:rPr dirty="0" sz="1400" spc="15">
                <a:latin typeface="Cambria Math"/>
                <a:cs typeface="Cambria Math"/>
              </a:rPr>
              <a:t>𝑏(𝑡) </a:t>
            </a:r>
            <a:r>
              <a:rPr dirty="0" sz="1400">
                <a:latin typeface="Times New Roman"/>
                <a:cs typeface="Times New Roman"/>
              </a:rPr>
              <a:t>is a </a:t>
            </a:r>
            <a:r>
              <a:rPr dirty="0" sz="1400" spc="-5">
                <a:latin typeface="Times New Roman"/>
                <a:cs typeface="Times New Roman"/>
              </a:rPr>
              <a:t>bipolar signal while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coefficient </a:t>
            </a:r>
            <a:r>
              <a:rPr dirty="0" sz="1400" spc="-5">
                <a:latin typeface="Cambria Math"/>
                <a:cs typeface="Cambria Math"/>
              </a:rPr>
              <a:t>𝑃</a:t>
            </a:r>
            <a:r>
              <a:rPr dirty="0" baseline="-16666" sz="1500" spc="-7">
                <a:latin typeface="Cambria Math"/>
                <a:cs typeface="Cambria Math"/>
              </a:rPr>
              <a:t>𝐻</a:t>
            </a:r>
            <a:r>
              <a:rPr dirty="0" sz="1400" spc="-5">
                <a:latin typeface="Cambria Math"/>
                <a:cs typeface="Cambria Math"/>
              </a:rPr>
              <a:t>(𝑡)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Cambria Math"/>
                <a:cs typeface="Cambria Math"/>
              </a:rPr>
              <a:t>𝑃</a:t>
            </a:r>
            <a:r>
              <a:rPr dirty="0" baseline="-16666" sz="1500" spc="-7">
                <a:latin typeface="Cambria Math"/>
                <a:cs typeface="Cambria Math"/>
              </a:rPr>
              <a:t>𝐿</a:t>
            </a:r>
            <a:r>
              <a:rPr dirty="0" sz="1400" spc="-5">
                <a:latin typeface="Cambria Math"/>
                <a:cs typeface="Cambria Math"/>
              </a:rPr>
              <a:t>(𝑡)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unipolar.  Therefore </a:t>
            </a:r>
            <a:r>
              <a:rPr dirty="0" sz="1400">
                <a:latin typeface="Times New Roman"/>
                <a:cs typeface="Times New Roman"/>
              </a:rPr>
              <a:t>let </a:t>
            </a:r>
            <a:r>
              <a:rPr dirty="0" sz="1400" spc="-5">
                <a:latin typeface="Times New Roman"/>
                <a:cs typeface="Times New Roman"/>
              </a:rPr>
              <a:t>convert those coefficients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bipolar </a:t>
            </a:r>
            <a:r>
              <a:rPr dirty="0" sz="1400">
                <a:latin typeface="Times New Roman"/>
                <a:cs typeface="Times New Roman"/>
              </a:rPr>
              <a:t>form as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follows: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243200" y="1729983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5230511" y="1453637"/>
            <a:ext cx="435609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23215" algn="l"/>
              </a:tabLst>
            </a:pPr>
            <a:r>
              <a:rPr dirty="0" sz="1400">
                <a:latin typeface="Cambria Math"/>
                <a:cs typeface="Cambria Math"/>
              </a:rPr>
              <a:t>1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30511" y="1708145"/>
            <a:ext cx="435609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23215" algn="l"/>
              </a:tabLst>
            </a:pPr>
            <a:r>
              <a:rPr dirty="0" sz="1400">
                <a:latin typeface="Cambria Math"/>
                <a:cs typeface="Cambria Math"/>
              </a:rPr>
              <a:t>2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554096" y="1729983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5761105" y="1680713"/>
            <a:ext cx="1206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5">
                <a:latin typeface="Cambria Math"/>
                <a:cs typeface="Cambria Math"/>
              </a:rPr>
              <a:t>𝐻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785489" y="1574033"/>
            <a:ext cx="704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95">
                <a:latin typeface="Cambria Math"/>
                <a:cs typeface="Cambria Math"/>
              </a:rPr>
              <a:t>′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528963" y="1589273"/>
            <a:ext cx="16116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3500">
              <a:lnSpc>
                <a:spcPct val="100000"/>
              </a:lnSpc>
              <a:spcBef>
                <a:spcPts val="105"/>
              </a:spcBef>
              <a:tabLst>
                <a:tab pos="852805" algn="l"/>
                <a:tab pos="1153160" algn="l"/>
              </a:tabLst>
            </a:pPr>
            <a:r>
              <a:rPr dirty="0" sz="1400" spc="-5">
                <a:latin typeface="Cambria Math"/>
                <a:cs typeface="Cambria Math"/>
              </a:rPr>
              <a:t>𝑃</a:t>
            </a:r>
            <a:r>
              <a:rPr dirty="0" baseline="-16666" sz="1500" spc="-7">
                <a:latin typeface="Cambria Math"/>
                <a:cs typeface="Cambria Math"/>
              </a:rPr>
              <a:t>𝐻</a:t>
            </a:r>
            <a:r>
              <a:rPr dirty="0" baseline="1984" sz="2100" spc="-7">
                <a:latin typeface="Cambria Math"/>
                <a:cs typeface="Cambria Math"/>
              </a:rPr>
              <a:t>(</a:t>
            </a:r>
            <a:r>
              <a:rPr dirty="0" sz="1400" spc="-5">
                <a:latin typeface="Cambria Math"/>
                <a:cs typeface="Cambria Math"/>
              </a:rPr>
              <a:t>𝑡</a:t>
            </a:r>
            <a:r>
              <a:rPr dirty="0" baseline="1984" sz="2100" spc="-7">
                <a:latin typeface="Cambria Math"/>
                <a:cs typeface="Cambria Math"/>
              </a:rPr>
              <a:t>)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	+	𝑃  </a:t>
            </a:r>
            <a:r>
              <a:rPr dirty="0" sz="1400" spc="10">
                <a:latin typeface="Cambria Math"/>
                <a:cs typeface="Cambria Math"/>
              </a:rPr>
              <a:t>(𝑡)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01700" y="2031614"/>
            <a:ext cx="3327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latin typeface="Times New Roman"/>
                <a:cs typeface="Times New Roman"/>
              </a:rPr>
              <a:t>A</a:t>
            </a:r>
            <a:r>
              <a:rPr dirty="0" sz="1400">
                <a:latin typeface="Times New Roman"/>
                <a:cs typeface="Times New Roman"/>
              </a:rPr>
              <a:t>nd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243200" y="2522859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5230491" y="2246498"/>
            <a:ext cx="435609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23215" algn="l"/>
              </a:tabLst>
            </a:pPr>
            <a:r>
              <a:rPr dirty="0" sz="1400">
                <a:latin typeface="Cambria Math"/>
                <a:cs typeface="Cambria Math"/>
              </a:rPr>
              <a:t>1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230491" y="2501007"/>
            <a:ext cx="435609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23215" algn="l"/>
              </a:tabLst>
            </a:pPr>
            <a:r>
              <a:rPr dirty="0" sz="1400">
                <a:latin typeface="Cambria Math"/>
                <a:cs typeface="Cambria Math"/>
              </a:rPr>
              <a:t>2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554096" y="2522859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5761105" y="2473575"/>
            <a:ext cx="9461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𝐿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785489" y="2366894"/>
            <a:ext cx="704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95">
                <a:latin typeface="Cambria Math"/>
                <a:cs typeface="Cambria Math"/>
              </a:rPr>
              <a:t>′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567551" y="2382134"/>
            <a:ext cx="15455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814069" algn="l"/>
                <a:tab pos="1114425" algn="l"/>
              </a:tabLst>
            </a:pPr>
            <a:r>
              <a:rPr dirty="0" sz="1400" spc="-5">
                <a:latin typeface="Cambria Math"/>
                <a:cs typeface="Cambria Math"/>
              </a:rPr>
              <a:t>𝑃</a:t>
            </a:r>
            <a:r>
              <a:rPr dirty="0" baseline="-16666" sz="1500" spc="-7">
                <a:latin typeface="Cambria Math"/>
                <a:cs typeface="Cambria Math"/>
              </a:rPr>
              <a:t>𝐿</a:t>
            </a:r>
            <a:r>
              <a:rPr dirty="0" baseline="1984" sz="2100" spc="-7">
                <a:latin typeface="Cambria Math"/>
                <a:cs typeface="Cambria Math"/>
              </a:rPr>
              <a:t>(</a:t>
            </a:r>
            <a:r>
              <a:rPr dirty="0" sz="1400" spc="-5">
                <a:latin typeface="Cambria Math"/>
                <a:cs typeface="Cambria Math"/>
              </a:rPr>
              <a:t>𝑡</a:t>
            </a:r>
            <a:r>
              <a:rPr dirty="0" baseline="1984" sz="2100" spc="-7">
                <a:latin typeface="Cambria Math"/>
                <a:cs typeface="Cambria Math"/>
              </a:rPr>
              <a:t>)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	+	𝑃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(𝑡)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63600" y="2827143"/>
            <a:ext cx="7503795" cy="26924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50800">
              <a:lnSpc>
                <a:spcPts val="1195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Here </a:t>
            </a:r>
            <a:r>
              <a:rPr dirty="0" sz="1400" spc="65">
                <a:latin typeface="Cambria Math"/>
                <a:cs typeface="Cambria Math"/>
              </a:rPr>
              <a:t>𝑃</a:t>
            </a:r>
            <a:r>
              <a:rPr dirty="0" baseline="30555" sz="1500" spc="97">
                <a:latin typeface="Cambria Math"/>
                <a:cs typeface="Cambria Math"/>
              </a:rPr>
              <a:t>′ </a:t>
            </a:r>
            <a:r>
              <a:rPr dirty="0" sz="1400" spc="10">
                <a:latin typeface="Cambria Math"/>
                <a:cs typeface="Cambria Math"/>
              </a:rPr>
              <a:t>(𝑡) </a:t>
            </a:r>
            <a:r>
              <a:rPr dirty="0" sz="1400" spc="-5">
                <a:latin typeface="Times New Roman"/>
                <a:cs typeface="Times New Roman"/>
              </a:rPr>
              <a:t>and </a:t>
            </a:r>
            <a:r>
              <a:rPr dirty="0" sz="1400" spc="50">
                <a:latin typeface="Cambria Math"/>
                <a:cs typeface="Cambria Math"/>
              </a:rPr>
              <a:t>𝑃</a:t>
            </a:r>
            <a:r>
              <a:rPr dirty="0" baseline="30555" sz="1500" spc="75">
                <a:latin typeface="Cambria Math"/>
                <a:cs typeface="Cambria Math"/>
              </a:rPr>
              <a:t>′</a:t>
            </a:r>
            <a:r>
              <a:rPr dirty="0" sz="1400" spc="50">
                <a:latin typeface="Cambria Math"/>
                <a:cs typeface="Cambria Math"/>
              </a:rPr>
              <a:t>(𝑡) </a:t>
            </a:r>
            <a:r>
              <a:rPr dirty="0" sz="1400" spc="-5">
                <a:latin typeface="Times New Roman"/>
                <a:cs typeface="Times New Roman"/>
              </a:rPr>
              <a:t>will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bipolar </a:t>
            </a:r>
            <a:r>
              <a:rPr dirty="0" sz="1400">
                <a:latin typeface="Times New Roman"/>
                <a:cs typeface="Times New Roman"/>
              </a:rPr>
              <a:t>(i.e. </a:t>
            </a:r>
            <a:r>
              <a:rPr dirty="0" sz="1400">
                <a:latin typeface="Cambria Math"/>
                <a:cs typeface="Cambria Math"/>
              </a:rPr>
              <a:t>+1 </a:t>
            </a:r>
            <a:r>
              <a:rPr dirty="0" sz="1400" spc="-5">
                <a:latin typeface="Cambria Math"/>
                <a:cs typeface="Cambria Math"/>
              </a:rPr>
              <a:t>𝑜𝑟 </a:t>
            </a: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sz="1400" spc="-5">
                <a:latin typeface="Cambria Math"/>
                <a:cs typeface="Cambria Math"/>
              </a:rPr>
              <a:t>1</a:t>
            </a:r>
            <a:r>
              <a:rPr dirty="0" sz="1400" spc="-5">
                <a:latin typeface="Times New Roman"/>
                <a:cs typeface="Times New Roman"/>
              </a:rPr>
              <a:t>). Substitute those value in </a:t>
            </a:r>
            <a:r>
              <a:rPr dirty="0" sz="1400">
                <a:latin typeface="Times New Roman"/>
                <a:cs typeface="Times New Roman"/>
              </a:rPr>
              <a:t>BFSK </a:t>
            </a:r>
            <a:r>
              <a:rPr dirty="0" sz="1400" spc="-5">
                <a:latin typeface="Times New Roman"/>
                <a:cs typeface="Times New Roman"/>
              </a:rPr>
              <a:t>equation, we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get:</a:t>
            </a:r>
            <a:endParaRPr sz="1400">
              <a:latin typeface="Times New Roman"/>
              <a:cs typeface="Times New Roman"/>
            </a:endParaRPr>
          </a:p>
          <a:p>
            <a:pPr marL="532130">
              <a:lnSpc>
                <a:spcPts val="715"/>
              </a:lnSpc>
              <a:tabLst>
                <a:tab pos="1297305" algn="l"/>
              </a:tabLst>
            </a:pPr>
            <a:r>
              <a:rPr dirty="0" sz="1000" spc="20">
                <a:latin typeface="Cambria Math"/>
                <a:cs typeface="Cambria Math"/>
              </a:rPr>
              <a:t>𝐻	</a:t>
            </a:r>
            <a:r>
              <a:rPr dirty="0" sz="1000" spc="10">
                <a:latin typeface="Cambria Math"/>
                <a:cs typeface="Cambria Math"/>
              </a:rPr>
              <a:t>𝐿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546474" y="3636649"/>
            <a:ext cx="8699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0">
                <a:latin typeface="Cambria Math"/>
                <a:cs typeface="Cambria Math"/>
              </a:rPr>
              <a:t>𝑠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383524" y="3580759"/>
            <a:ext cx="245745" cy="0"/>
          </a:xfrm>
          <a:custGeom>
            <a:avLst/>
            <a:gdLst/>
            <a:ahLst/>
            <a:cxnLst/>
            <a:rect l="l" t="t" r="r" b="b"/>
            <a:pathLst>
              <a:path w="245745" h="0">
                <a:moveTo>
                  <a:pt x="0" y="0"/>
                </a:moveTo>
                <a:lnTo>
                  <a:pt x="24567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2700272" y="3555877"/>
            <a:ext cx="10401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1984" sz="2100" spc="22">
                <a:latin typeface="Cambria Math"/>
                <a:cs typeface="Cambria Math"/>
              </a:rPr>
              <a:t>𝑠</a:t>
            </a:r>
            <a:r>
              <a:rPr dirty="0" baseline="3968" sz="2100" spc="22">
                <a:latin typeface="Cambria Math"/>
                <a:cs typeface="Cambria Math"/>
              </a:rPr>
              <a:t>(</a:t>
            </a:r>
            <a:r>
              <a:rPr dirty="0" baseline="1984" sz="2100" spc="22">
                <a:latin typeface="Cambria Math"/>
                <a:cs typeface="Cambria Math"/>
              </a:rPr>
              <a:t>𝑡</a:t>
            </a:r>
            <a:r>
              <a:rPr dirty="0" baseline="3968" sz="2100" spc="22">
                <a:latin typeface="Cambria Math"/>
                <a:cs typeface="Cambria Math"/>
              </a:rPr>
              <a:t>) </a:t>
            </a:r>
            <a:r>
              <a:rPr dirty="0" baseline="1984" sz="2100">
                <a:latin typeface="Cambria Math"/>
                <a:cs typeface="Cambria Math"/>
              </a:rPr>
              <a:t>= </a:t>
            </a:r>
            <a:r>
              <a:rPr dirty="0" sz="1400" spc="40">
                <a:latin typeface="Cambria Math"/>
                <a:cs typeface="Cambria Math"/>
              </a:rPr>
              <a:t>√</a:t>
            </a:r>
            <a:r>
              <a:rPr dirty="0" baseline="1984" sz="2100" spc="60">
                <a:latin typeface="Cambria Math"/>
                <a:cs typeface="Cambria Math"/>
              </a:rPr>
              <a:t>2𝑃</a:t>
            </a:r>
            <a:r>
              <a:rPr dirty="0" baseline="1984" sz="2100" spc="382">
                <a:latin typeface="Cambria Math"/>
                <a:cs typeface="Cambria Math"/>
              </a:rPr>
              <a:t> </a:t>
            </a:r>
            <a:r>
              <a:rPr dirty="0" baseline="1984" sz="2100" spc="60">
                <a:latin typeface="Cambria Math"/>
                <a:cs typeface="Cambria Math"/>
              </a:rPr>
              <a:t>[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726820" y="3688963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3714117" y="3412613"/>
            <a:ext cx="4337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21945" algn="l"/>
              </a:tabLst>
            </a:pPr>
            <a:r>
              <a:rPr dirty="0" sz="1400">
                <a:latin typeface="Cambria Math"/>
                <a:cs typeface="Cambria Math"/>
              </a:rPr>
              <a:t>1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714117" y="3667121"/>
            <a:ext cx="4337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21945" algn="l"/>
              </a:tabLst>
            </a:pPr>
            <a:r>
              <a:rPr dirty="0" sz="1400">
                <a:latin typeface="Cambria Math"/>
                <a:cs typeface="Cambria Math"/>
              </a:rPr>
              <a:t>2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036192" y="3688963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3851278" y="3548250"/>
            <a:ext cx="4362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12420" algn="l"/>
              </a:tabLst>
            </a:pP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𝑃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242946" y="3639689"/>
            <a:ext cx="1206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5">
                <a:latin typeface="Cambria Math"/>
                <a:cs typeface="Cambria Math"/>
              </a:rPr>
              <a:t>𝐻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267330" y="3533009"/>
            <a:ext cx="704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95">
                <a:latin typeface="Cambria Math"/>
                <a:cs typeface="Cambria Math"/>
              </a:rPr>
              <a:t>′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270123" y="3636641"/>
            <a:ext cx="85979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85495" algn="l"/>
              </a:tabLst>
            </a:pPr>
            <a:r>
              <a:rPr dirty="0" sz="1000" spc="25">
                <a:latin typeface="Cambria Math"/>
                <a:cs typeface="Cambria Math"/>
              </a:rPr>
              <a:t>𝐻</a:t>
            </a:r>
            <a:r>
              <a:rPr dirty="0" sz="1000" spc="25">
                <a:latin typeface="Cambria Math"/>
                <a:cs typeface="Cambria Math"/>
              </a:rPr>
              <a:t>	</a:t>
            </a:r>
            <a:r>
              <a:rPr dirty="0" sz="1000" spc="40">
                <a:latin typeface="Cambria Math"/>
                <a:cs typeface="Cambria Math"/>
              </a:rPr>
              <a:t>𝑠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5880475" y="3580759"/>
            <a:ext cx="245745" cy="0"/>
          </a:xfrm>
          <a:custGeom>
            <a:avLst/>
            <a:gdLst/>
            <a:ahLst/>
            <a:cxnLst/>
            <a:rect l="l" t="t" r="r" b="b"/>
            <a:pathLst>
              <a:path w="245745" h="0">
                <a:moveTo>
                  <a:pt x="0" y="0"/>
                </a:moveTo>
                <a:lnTo>
                  <a:pt x="24536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4349626" y="3555869"/>
            <a:ext cx="188722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1984" sz="2100" spc="22">
                <a:latin typeface="Cambria Math"/>
                <a:cs typeface="Cambria Math"/>
              </a:rPr>
              <a:t>(𝑡)] </a:t>
            </a:r>
            <a:r>
              <a:rPr dirty="0" baseline="1984" sz="2100">
                <a:latin typeface="Cambria Math"/>
                <a:cs typeface="Cambria Math"/>
              </a:rPr>
              <a:t>cos</a:t>
            </a:r>
            <a:r>
              <a:rPr dirty="0" baseline="3968" sz="2100">
                <a:latin typeface="Cambria Math"/>
                <a:cs typeface="Cambria Math"/>
              </a:rPr>
              <a:t>(</a:t>
            </a:r>
            <a:r>
              <a:rPr dirty="0" baseline="1984" sz="2100">
                <a:latin typeface="Cambria Math"/>
                <a:cs typeface="Cambria Math"/>
              </a:rPr>
              <a:t>2𝜋𝑓 </a:t>
            </a:r>
            <a:r>
              <a:rPr dirty="0" baseline="1984" sz="2100" spc="22">
                <a:latin typeface="Cambria Math"/>
                <a:cs typeface="Cambria Math"/>
              </a:rPr>
              <a:t>𝑡</a:t>
            </a:r>
            <a:r>
              <a:rPr dirty="0" baseline="3968" sz="2100" spc="22">
                <a:latin typeface="Cambria Math"/>
                <a:cs typeface="Cambria Math"/>
              </a:rPr>
              <a:t>) </a:t>
            </a:r>
            <a:r>
              <a:rPr dirty="0" baseline="1984" sz="2100">
                <a:latin typeface="Cambria Math"/>
                <a:cs typeface="Cambria Math"/>
              </a:rPr>
              <a:t>+ </a:t>
            </a:r>
            <a:r>
              <a:rPr dirty="0" sz="1400" spc="40">
                <a:latin typeface="Cambria Math"/>
                <a:cs typeface="Cambria Math"/>
              </a:rPr>
              <a:t>√</a:t>
            </a:r>
            <a:r>
              <a:rPr dirty="0" baseline="1984" sz="2100" spc="60">
                <a:latin typeface="Cambria Math"/>
                <a:cs typeface="Cambria Math"/>
              </a:rPr>
              <a:t>2𝑃 [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6223375" y="3688963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6210686" y="3412613"/>
            <a:ext cx="4337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21945" algn="l"/>
              </a:tabLst>
            </a:pPr>
            <a:r>
              <a:rPr dirty="0" sz="1400">
                <a:latin typeface="Cambria Math"/>
                <a:cs typeface="Cambria Math"/>
              </a:rPr>
              <a:t>1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210686" y="3667121"/>
            <a:ext cx="4337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21945" algn="l"/>
              </a:tabLst>
            </a:pPr>
            <a:r>
              <a:rPr dirty="0" sz="1400">
                <a:latin typeface="Cambria Math"/>
                <a:cs typeface="Cambria Math"/>
              </a:rPr>
              <a:t>2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6532747" y="368896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6347846" y="3548250"/>
            <a:ext cx="4362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12420" algn="l"/>
              </a:tabLst>
            </a:pP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𝑃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739514" y="3639689"/>
            <a:ext cx="9461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𝐿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763898" y="3533009"/>
            <a:ext cx="704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95">
                <a:latin typeface="Cambria Math"/>
                <a:cs typeface="Cambria Math"/>
              </a:rPr>
              <a:t>′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739259" y="3636641"/>
            <a:ext cx="9461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𝐿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820286" y="3549774"/>
            <a:ext cx="117411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15">
                <a:latin typeface="Cambria Math"/>
                <a:cs typeface="Cambria Math"/>
              </a:rPr>
              <a:t>(𝑡)] </a:t>
            </a:r>
            <a:r>
              <a:rPr dirty="0" sz="1400">
                <a:latin typeface="Cambria Math"/>
                <a:cs typeface="Cambria Math"/>
              </a:rPr>
              <a:t>cos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2𝜋𝑓</a:t>
            </a:r>
            <a:r>
              <a:rPr dirty="0" sz="1400" spc="-50">
                <a:latin typeface="Cambria Math"/>
                <a:cs typeface="Cambria Math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𝑡</a:t>
            </a:r>
            <a:r>
              <a:rPr dirty="0" baseline="1984" sz="2100" spc="22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389888" y="4471794"/>
            <a:ext cx="3511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baseline="-35714" sz="2100" spc="-52">
                <a:latin typeface="Cambria Math"/>
                <a:cs typeface="Cambria Math"/>
              </a:rPr>
              <a:t>√</a:t>
            </a:r>
            <a:r>
              <a:rPr dirty="0" sz="1400" spc="-35">
                <a:latin typeface="Cambria Math"/>
                <a:cs typeface="Cambria Math"/>
              </a:rPr>
              <a:t>𝑃</a:t>
            </a:r>
            <a:r>
              <a:rPr dirty="0" baseline="-16666" sz="1500" spc="-52">
                <a:latin typeface="Cambria Math"/>
                <a:cs typeface="Cambria Math"/>
              </a:rPr>
              <a:t>𝑠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2565142" y="4748153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5" h="0">
                <a:moveTo>
                  <a:pt x="0" y="0"/>
                </a:moveTo>
                <a:lnTo>
                  <a:pt x="14630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2563617" y="4428103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5" h="0">
                <a:moveTo>
                  <a:pt x="0" y="0"/>
                </a:moveTo>
                <a:lnTo>
                  <a:pt x="14630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3856358" y="4471794"/>
            <a:ext cx="2139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400" spc="-130">
                <a:latin typeface="Cambria Math"/>
                <a:cs typeface="Cambria Math"/>
              </a:rPr>
              <a:t>𝑃</a:t>
            </a:r>
            <a:r>
              <a:rPr dirty="0" baseline="-16666" sz="1500" spc="-195">
                <a:latin typeface="Cambria Math"/>
                <a:cs typeface="Cambria Math"/>
              </a:rPr>
              <a:t>𝑠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3894460" y="4748153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5" h="0">
                <a:moveTo>
                  <a:pt x="0" y="0"/>
                </a:moveTo>
                <a:lnTo>
                  <a:pt x="14630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3894460" y="4428103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5" h="0">
                <a:moveTo>
                  <a:pt x="0" y="0"/>
                </a:moveTo>
                <a:lnTo>
                  <a:pt x="14630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2233931" y="4607811"/>
            <a:ext cx="285242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06095" algn="l"/>
                <a:tab pos="1837055" algn="l"/>
              </a:tabLst>
            </a:pPr>
            <a:r>
              <a:rPr dirty="0" sz="1400">
                <a:latin typeface="Cambria Math"/>
                <a:cs typeface="Cambria Math"/>
              </a:rPr>
              <a:t>=	cos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2𝜋𝑓  </a:t>
            </a:r>
            <a:r>
              <a:rPr dirty="0" sz="1400" spc="15">
                <a:latin typeface="Cambria Math"/>
                <a:cs typeface="Cambria Math"/>
              </a:rPr>
              <a:t>𝑡</a:t>
            </a:r>
            <a:r>
              <a:rPr dirty="0" baseline="1984" sz="2100" spc="22">
                <a:latin typeface="Cambria Math"/>
                <a:cs typeface="Cambria Math"/>
              </a:rPr>
              <a:t>)</a:t>
            </a:r>
            <a:r>
              <a:rPr dirty="0" baseline="1984" sz="2100" spc="-10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	cos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2𝜋𝑓 </a:t>
            </a:r>
            <a:r>
              <a:rPr dirty="0" sz="1400" spc="15">
                <a:latin typeface="Cambria Math"/>
                <a:cs typeface="Cambria Math"/>
              </a:rPr>
              <a:t>𝑡</a:t>
            </a:r>
            <a:r>
              <a:rPr dirty="0" baseline="1984" sz="2100" spc="22">
                <a:latin typeface="Cambria Math"/>
                <a:cs typeface="Cambria Math"/>
              </a:rPr>
              <a:t>)</a:t>
            </a:r>
            <a:r>
              <a:rPr dirty="0" baseline="1984" sz="2100" spc="52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746122" y="4586475"/>
            <a:ext cx="15151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365885" algn="l"/>
              </a:tabLst>
            </a:pPr>
            <a:r>
              <a:rPr dirty="0" sz="1400" spc="150">
                <a:latin typeface="Cambria Math"/>
                <a:cs typeface="Cambria Math"/>
              </a:rPr>
              <a:t>√</a:t>
            </a:r>
            <a:r>
              <a:rPr dirty="0" sz="1400" spc="150">
                <a:latin typeface="Cambria Math"/>
                <a:cs typeface="Cambria Math"/>
              </a:rPr>
              <a:t>	</a:t>
            </a:r>
            <a:r>
              <a:rPr dirty="0" sz="1400" spc="150">
                <a:latin typeface="Cambria Math"/>
                <a:cs typeface="Cambria Math"/>
              </a:rPr>
              <a:t>√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209671" y="4471794"/>
            <a:ext cx="2139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400" spc="-130">
                <a:latin typeface="Cambria Math"/>
                <a:cs typeface="Cambria Math"/>
              </a:rPr>
              <a:t>𝑃</a:t>
            </a:r>
            <a:r>
              <a:rPr dirty="0" baseline="-16666" sz="1500" spc="-195">
                <a:latin typeface="Cambria Math"/>
                <a:cs typeface="Cambria Math"/>
              </a:rPr>
              <a:t>𝑠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5247772" y="4748153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5" h="0">
                <a:moveTo>
                  <a:pt x="0" y="0"/>
                </a:moveTo>
                <a:lnTo>
                  <a:pt x="14630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5247772" y="4428103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5" h="0">
                <a:moveTo>
                  <a:pt x="0" y="0"/>
                </a:moveTo>
                <a:lnTo>
                  <a:pt x="14630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 txBox="1"/>
          <p:nvPr/>
        </p:nvSpPr>
        <p:spPr>
          <a:xfrm>
            <a:off x="5527679" y="4592190"/>
            <a:ext cx="704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95">
                <a:latin typeface="Cambria Math"/>
                <a:cs typeface="Cambria Math"/>
              </a:rPr>
              <a:t>′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329688" y="4699251"/>
            <a:ext cx="32245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341755" algn="l"/>
                <a:tab pos="2185670" algn="l"/>
                <a:tab pos="3115945" algn="l"/>
              </a:tabLst>
            </a:pPr>
            <a:r>
              <a:rPr dirty="0" sz="1000" spc="25">
                <a:latin typeface="Cambria Math"/>
                <a:cs typeface="Cambria Math"/>
              </a:rPr>
              <a:t>𝐻</a:t>
            </a:r>
            <a:r>
              <a:rPr dirty="0" sz="1000" spc="25">
                <a:latin typeface="Cambria Math"/>
                <a:cs typeface="Cambria Math"/>
              </a:rPr>
              <a:t>	</a:t>
            </a:r>
            <a:r>
              <a:rPr dirty="0" sz="1000" spc="20">
                <a:latin typeface="Cambria Math"/>
                <a:cs typeface="Cambria Math"/>
              </a:rPr>
              <a:t>𝐿</a:t>
            </a:r>
            <a:r>
              <a:rPr dirty="0" sz="1000" spc="20">
                <a:latin typeface="Cambria Math"/>
                <a:cs typeface="Cambria Math"/>
              </a:rPr>
              <a:t>	</a:t>
            </a:r>
            <a:r>
              <a:rPr dirty="0" sz="1000" spc="25">
                <a:latin typeface="Cambria Math"/>
                <a:cs typeface="Cambria Math"/>
              </a:rPr>
              <a:t>𝐻</a:t>
            </a:r>
            <a:r>
              <a:rPr dirty="0" sz="1000" spc="25">
                <a:latin typeface="Cambria Math"/>
                <a:cs typeface="Cambria Math"/>
              </a:rPr>
              <a:t>	</a:t>
            </a:r>
            <a:r>
              <a:rPr dirty="0" sz="1000" spc="25">
                <a:latin typeface="Cambria Math"/>
                <a:cs typeface="Cambria Math"/>
              </a:rPr>
              <a:t>𝐻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411855" y="4607811"/>
            <a:ext cx="14744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𝑃 </a:t>
            </a:r>
            <a:r>
              <a:rPr dirty="0" sz="1400" spc="5">
                <a:latin typeface="Cambria Math"/>
                <a:cs typeface="Cambria Math"/>
              </a:rPr>
              <a:t>(𝑡)cos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2𝜋𝑓 </a:t>
            </a:r>
            <a:r>
              <a:rPr dirty="0" sz="1400" spc="15">
                <a:latin typeface="Cambria Math"/>
                <a:cs typeface="Cambria Math"/>
              </a:rPr>
              <a:t>𝑡</a:t>
            </a:r>
            <a:r>
              <a:rPr dirty="0" baseline="1984" sz="2100" spc="22">
                <a:latin typeface="Cambria Math"/>
                <a:cs typeface="Cambria Math"/>
              </a:rPr>
              <a:t>)</a:t>
            </a:r>
            <a:r>
              <a:rPr dirty="0" baseline="1984" sz="2100" spc="-4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6899542" y="4586475"/>
            <a:ext cx="1619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150">
                <a:latin typeface="Cambria Math"/>
                <a:cs typeface="Cambria Math"/>
              </a:rPr>
              <a:t>√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7009778" y="4471794"/>
            <a:ext cx="2139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400" spc="-130">
                <a:latin typeface="Cambria Math"/>
                <a:cs typeface="Cambria Math"/>
              </a:rPr>
              <a:t>𝑃</a:t>
            </a:r>
            <a:r>
              <a:rPr dirty="0" baseline="-16666" sz="1500" spc="-195">
                <a:latin typeface="Cambria Math"/>
                <a:cs typeface="Cambria Math"/>
              </a:rPr>
              <a:t>𝑠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2575308" y="4726683"/>
            <a:ext cx="46069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341755" algn="l"/>
                <a:tab pos="2694940" algn="l"/>
                <a:tab pos="4495165" algn="l"/>
              </a:tabLst>
            </a:pPr>
            <a:r>
              <a:rPr dirty="0" sz="1400">
                <a:latin typeface="Cambria Math"/>
                <a:cs typeface="Cambria Math"/>
              </a:rPr>
              <a:t>2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2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2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7047860" y="4748153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4" h="0">
                <a:moveTo>
                  <a:pt x="0" y="0"/>
                </a:moveTo>
                <a:lnTo>
                  <a:pt x="14630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7047860" y="4428103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4" h="0">
                <a:moveTo>
                  <a:pt x="0" y="0"/>
                </a:moveTo>
                <a:lnTo>
                  <a:pt x="14630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7327779" y="4592190"/>
            <a:ext cx="704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95">
                <a:latin typeface="Cambria Math"/>
                <a:cs typeface="Cambria Math"/>
              </a:rPr>
              <a:t>′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7303394" y="4699251"/>
            <a:ext cx="9975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915035" algn="l"/>
              </a:tabLst>
            </a:pPr>
            <a:r>
              <a:rPr dirty="0" sz="1000" spc="20">
                <a:latin typeface="Cambria Math"/>
                <a:cs typeface="Cambria Math"/>
              </a:rPr>
              <a:t>𝐿</a:t>
            </a:r>
            <a:r>
              <a:rPr dirty="0" sz="1000" spc="20">
                <a:latin typeface="Cambria Math"/>
                <a:cs typeface="Cambria Math"/>
              </a:rPr>
              <a:t>	</a:t>
            </a:r>
            <a:r>
              <a:rPr dirty="0" sz="1000" spc="20">
                <a:latin typeface="Cambria Math"/>
                <a:cs typeface="Cambria Math"/>
              </a:rPr>
              <a:t>𝐿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7211955" y="4607811"/>
            <a:ext cx="12490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𝑃 (𝑡)cos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2𝜋𝑓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𝑡</a:t>
            </a:r>
            <a:r>
              <a:rPr dirty="0" baseline="1984" sz="2100" spc="22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876300" y="5128105"/>
            <a:ext cx="8601075" cy="4978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 marR="30480">
              <a:lnSpc>
                <a:spcPct val="1107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above equation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first two </a:t>
            </a:r>
            <a:r>
              <a:rPr dirty="0" sz="1400" spc="-10">
                <a:latin typeface="Times New Roman"/>
                <a:cs typeface="Times New Roman"/>
              </a:rPr>
              <a:t>terms </a:t>
            </a:r>
            <a:r>
              <a:rPr dirty="0" sz="1400" spc="-5">
                <a:latin typeface="Times New Roman"/>
                <a:cs typeface="Times New Roman"/>
              </a:rPr>
              <a:t>represent two frequencies </a:t>
            </a:r>
            <a:r>
              <a:rPr dirty="0" sz="1400" spc="-100">
                <a:latin typeface="Cambria Math"/>
                <a:cs typeface="Cambria Math"/>
              </a:rPr>
              <a:t>𝑓</a:t>
            </a:r>
            <a:r>
              <a:rPr dirty="0" baseline="-16666" sz="1500" spc="-150">
                <a:latin typeface="Cambria Math"/>
                <a:cs typeface="Cambria Math"/>
              </a:rPr>
              <a:t>𝐻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105">
                <a:latin typeface="Cambria Math"/>
                <a:cs typeface="Cambria Math"/>
              </a:rPr>
              <a:t>𝑓</a:t>
            </a:r>
            <a:r>
              <a:rPr dirty="0" baseline="-16666" sz="1500" spc="-157">
                <a:latin typeface="Cambria Math"/>
                <a:cs typeface="Cambria Math"/>
              </a:rPr>
              <a:t>𝐿 </a:t>
            </a:r>
            <a:r>
              <a:rPr dirty="0" sz="1400" spc="-5">
                <a:latin typeface="Times New Roman"/>
                <a:cs typeface="Times New Roman"/>
              </a:rPr>
              <a:t>with constant amplitude while the </a:t>
            </a:r>
            <a:r>
              <a:rPr dirty="0" sz="1400">
                <a:latin typeface="Times New Roman"/>
                <a:cs typeface="Times New Roman"/>
              </a:rPr>
              <a:t>last </a:t>
            </a:r>
            <a:r>
              <a:rPr dirty="0" sz="1400" spc="-5">
                <a:latin typeface="Times New Roman"/>
                <a:cs typeface="Times New Roman"/>
              </a:rPr>
              <a:t>two  terms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similar to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BPSK.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3116823" y="6138672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5" h="0">
                <a:moveTo>
                  <a:pt x="0" y="0"/>
                </a:moveTo>
                <a:lnTo>
                  <a:pt x="14630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3116823" y="5818382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5" h="0">
                <a:moveTo>
                  <a:pt x="0" y="0"/>
                </a:moveTo>
                <a:lnTo>
                  <a:pt x="14630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 txBox="1"/>
          <p:nvPr/>
        </p:nvSpPr>
        <p:spPr>
          <a:xfrm>
            <a:off x="2362455" y="5997950"/>
            <a:ext cx="29489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400" spc="15">
                <a:latin typeface="Cambria Math"/>
                <a:cs typeface="Cambria Math"/>
              </a:rPr>
              <a:t>𝑆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𝑓</a:t>
            </a:r>
            <a:r>
              <a:rPr dirty="0" baseline="1984" sz="2100" spc="22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baseline="5952" sz="2100" spc="225">
                <a:latin typeface="Cambria Math"/>
                <a:cs typeface="Cambria Math"/>
              </a:rPr>
              <a:t>√ </a:t>
            </a:r>
            <a:r>
              <a:rPr dirty="0" baseline="-37698" sz="2100">
                <a:latin typeface="Cambria Math"/>
                <a:cs typeface="Cambria Math"/>
              </a:rPr>
              <a:t>2 </a:t>
            </a:r>
            <a:r>
              <a:rPr dirty="0" baseline="1984" sz="2100" spc="15">
                <a:latin typeface="Cambria Math"/>
                <a:cs typeface="Cambria Math"/>
              </a:rPr>
              <a:t>{</a:t>
            </a:r>
            <a:r>
              <a:rPr dirty="0" sz="1400" spc="10">
                <a:latin typeface="Cambria Math"/>
                <a:cs typeface="Cambria Math"/>
              </a:rPr>
              <a:t>𝛿</a:t>
            </a:r>
            <a:r>
              <a:rPr dirty="0" baseline="1984" sz="2100" spc="15">
                <a:latin typeface="Cambria Math"/>
                <a:cs typeface="Cambria Math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𝑓 </a:t>
            </a: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sz="1400" spc="-100">
                <a:latin typeface="Cambria Math"/>
                <a:cs typeface="Cambria Math"/>
              </a:rPr>
              <a:t>𝑓</a:t>
            </a:r>
            <a:r>
              <a:rPr dirty="0" baseline="-16666" sz="1500" spc="-150">
                <a:latin typeface="Cambria Math"/>
                <a:cs typeface="Cambria Math"/>
              </a:rPr>
              <a:t>𝐻 </a:t>
            </a:r>
            <a:r>
              <a:rPr dirty="0" baseline="1984" sz="2100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20">
                <a:latin typeface="Cambria Math"/>
                <a:cs typeface="Cambria Math"/>
              </a:rPr>
              <a:t>𝛿(𝑓 </a:t>
            </a: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sz="1400" spc="-35">
                <a:latin typeface="Cambria Math"/>
                <a:cs typeface="Cambria Math"/>
              </a:rPr>
              <a:t>𝑓</a:t>
            </a:r>
            <a:r>
              <a:rPr dirty="0" baseline="-16666" sz="1500" spc="-52">
                <a:latin typeface="Cambria Math"/>
                <a:cs typeface="Cambria Math"/>
              </a:rPr>
              <a:t>𝐿</a:t>
            </a:r>
            <a:r>
              <a:rPr dirty="0" sz="1400" spc="-35">
                <a:latin typeface="Cambria Math"/>
                <a:cs typeface="Cambria Math"/>
              </a:rPr>
              <a:t>)</a:t>
            </a:r>
            <a:r>
              <a:rPr dirty="0" baseline="1984" sz="2100" spc="-52">
                <a:latin typeface="Cambria Math"/>
                <a:cs typeface="Cambria Math"/>
              </a:rPr>
              <a:t>}</a:t>
            </a:r>
            <a:r>
              <a:rPr dirty="0" baseline="1984" sz="2100" spc="-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5311780" y="6138672"/>
            <a:ext cx="320040" cy="0"/>
          </a:xfrm>
          <a:custGeom>
            <a:avLst/>
            <a:gdLst/>
            <a:ahLst/>
            <a:cxnLst/>
            <a:rect l="l" t="t" r="r" b="b"/>
            <a:pathLst>
              <a:path w="320039" h="0">
                <a:moveTo>
                  <a:pt x="0" y="0"/>
                </a:moveTo>
                <a:lnTo>
                  <a:pt x="3200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5729600" y="6138672"/>
            <a:ext cx="832485" cy="0"/>
          </a:xfrm>
          <a:custGeom>
            <a:avLst/>
            <a:gdLst/>
            <a:ahLst/>
            <a:cxnLst/>
            <a:rect l="l" t="t" r="r" b="b"/>
            <a:pathLst>
              <a:path w="832484" h="0">
                <a:moveTo>
                  <a:pt x="0" y="0"/>
                </a:moveTo>
                <a:lnTo>
                  <a:pt x="83210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6921368" y="6138672"/>
            <a:ext cx="320040" cy="0"/>
          </a:xfrm>
          <a:custGeom>
            <a:avLst/>
            <a:gdLst/>
            <a:ahLst/>
            <a:cxnLst/>
            <a:rect l="l" t="t" r="r" b="b"/>
            <a:pathLst>
              <a:path w="320040" h="0">
                <a:moveTo>
                  <a:pt x="0" y="0"/>
                </a:moveTo>
                <a:lnTo>
                  <a:pt x="3200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7338944" y="6138672"/>
            <a:ext cx="807085" cy="0"/>
          </a:xfrm>
          <a:custGeom>
            <a:avLst/>
            <a:gdLst/>
            <a:ahLst/>
            <a:cxnLst/>
            <a:rect l="l" t="t" r="r" b="b"/>
            <a:pathLst>
              <a:path w="807084" h="0">
                <a:moveTo>
                  <a:pt x="0" y="0"/>
                </a:moveTo>
                <a:lnTo>
                  <a:pt x="80649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 txBox="1"/>
          <p:nvPr/>
        </p:nvSpPr>
        <p:spPr>
          <a:xfrm>
            <a:off x="5370707" y="6116827"/>
            <a:ext cx="28936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291465" algn="l"/>
                <a:tab pos="1659889" algn="l"/>
                <a:tab pos="1899285" algn="l"/>
              </a:tabLst>
            </a:pPr>
            <a:r>
              <a:rPr dirty="0" sz="1400">
                <a:latin typeface="Cambria Math"/>
                <a:cs typeface="Cambria Math"/>
              </a:rPr>
              <a:t>2	</a:t>
            </a:r>
            <a:r>
              <a:rPr dirty="0" baseline="35714" sz="2100" spc="60">
                <a:latin typeface="Cambria Math"/>
                <a:cs typeface="Cambria Math"/>
              </a:rPr>
              <a:t>[   </a:t>
            </a:r>
            <a:r>
              <a:rPr dirty="0" sz="1400" spc="-20">
                <a:latin typeface="Cambria Math"/>
                <a:cs typeface="Cambria Math"/>
              </a:rPr>
              <a:t>(𝜋𝑓</a:t>
            </a:r>
            <a:r>
              <a:rPr dirty="0" baseline="-16666" sz="1500" spc="-30">
                <a:latin typeface="Cambria Math"/>
                <a:cs typeface="Cambria Math"/>
              </a:rPr>
              <a:t>𝐻</a:t>
            </a:r>
            <a:r>
              <a:rPr dirty="0" sz="1400" spc="-20">
                <a:latin typeface="Cambria Math"/>
                <a:cs typeface="Cambria Math"/>
              </a:rPr>
              <a:t>𝑇</a:t>
            </a:r>
            <a:r>
              <a:rPr dirty="0" baseline="-16666" sz="1500" spc="-30">
                <a:latin typeface="Cambria Math"/>
                <a:cs typeface="Cambria Math"/>
              </a:rPr>
              <a:t>𝑏</a:t>
            </a:r>
            <a:r>
              <a:rPr dirty="0" sz="1400" spc="-20">
                <a:latin typeface="Cambria Math"/>
                <a:cs typeface="Cambria Math"/>
              </a:rPr>
              <a:t>) </a:t>
            </a:r>
            <a:r>
              <a:rPr dirty="0" sz="1400" spc="145">
                <a:latin typeface="Cambria Math"/>
                <a:cs typeface="Cambria Math"/>
              </a:rPr>
              <a:t> </a:t>
            </a:r>
            <a:r>
              <a:rPr dirty="0" baseline="35714" sz="2100" spc="60">
                <a:latin typeface="Cambria Math"/>
                <a:cs typeface="Cambria Math"/>
              </a:rPr>
              <a:t>] </a:t>
            </a:r>
            <a:r>
              <a:rPr dirty="0" baseline="35714" sz="2100" spc="434">
                <a:latin typeface="Cambria Math"/>
                <a:cs typeface="Cambria Math"/>
              </a:rPr>
              <a:t> </a:t>
            </a:r>
            <a:r>
              <a:rPr dirty="0" baseline="37698" sz="2100">
                <a:latin typeface="Cambria Math"/>
                <a:cs typeface="Cambria Math"/>
              </a:rPr>
              <a:t>+	</a:t>
            </a:r>
            <a:r>
              <a:rPr dirty="0" sz="1400">
                <a:latin typeface="Cambria Math"/>
                <a:cs typeface="Cambria Math"/>
              </a:rPr>
              <a:t>2	</a:t>
            </a:r>
            <a:r>
              <a:rPr dirty="0" baseline="35714" sz="2100" spc="60">
                <a:latin typeface="Cambria Math"/>
                <a:cs typeface="Cambria Math"/>
              </a:rPr>
              <a:t>[ </a:t>
            </a:r>
            <a:r>
              <a:rPr dirty="0" sz="1400" spc="-20">
                <a:latin typeface="Cambria Math"/>
                <a:cs typeface="Cambria Math"/>
              </a:rPr>
              <a:t>(𝜋𝑓</a:t>
            </a:r>
            <a:r>
              <a:rPr dirty="0" baseline="-16666" sz="1500" spc="-30">
                <a:latin typeface="Cambria Math"/>
                <a:cs typeface="Cambria Math"/>
              </a:rPr>
              <a:t>𝐿</a:t>
            </a:r>
            <a:r>
              <a:rPr dirty="0" sz="1400" spc="-20">
                <a:latin typeface="Cambria Math"/>
                <a:cs typeface="Cambria Math"/>
              </a:rPr>
              <a:t>𝑇</a:t>
            </a:r>
            <a:r>
              <a:rPr dirty="0" baseline="-16666" sz="1500" spc="-30">
                <a:latin typeface="Cambria Math"/>
                <a:cs typeface="Cambria Math"/>
              </a:rPr>
              <a:t>𝑏</a:t>
            </a:r>
            <a:r>
              <a:rPr dirty="0" sz="1400" spc="-20">
                <a:latin typeface="Cambria Math"/>
                <a:cs typeface="Cambria Math"/>
              </a:rPr>
              <a:t>)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baseline="35714" sz="2100" spc="60">
                <a:latin typeface="Cambria Math"/>
                <a:cs typeface="Cambria Math"/>
              </a:rPr>
              <a:t>]</a:t>
            </a:r>
            <a:endParaRPr baseline="35714" sz="2100">
              <a:latin typeface="Cambria Math"/>
              <a:cs typeface="Cambria Math"/>
            </a:endParaRPr>
          </a:p>
        </p:txBody>
      </p:sp>
      <p:sp>
        <p:nvSpPr>
          <p:cNvPr id="79" name="object 7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78" name="object 78"/>
          <p:cNvSpPr txBox="1"/>
          <p:nvPr/>
        </p:nvSpPr>
        <p:spPr>
          <a:xfrm>
            <a:off x="3053336" y="5862064"/>
            <a:ext cx="52838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3500">
              <a:lnSpc>
                <a:spcPct val="100000"/>
              </a:lnSpc>
              <a:spcBef>
                <a:spcPts val="105"/>
              </a:spcBef>
              <a:tabLst>
                <a:tab pos="2258060" algn="l"/>
                <a:tab pos="3867785" algn="l"/>
              </a:tabLst>
            </a:pPr>
            <a:r>
              <a:rPr dirty="0" sz="1400" spc="-130">
                <a:latin typeface="Cambria Math"/>
                <a:cs typeface="Cambria Math"/>
              </a:rPr>
              <a:t>𝑃</a:t>
            </a:r>
            <a:r>
              <a:rPr dirty="0" baseline="-16666" sz="1500" spc="-195">
                <a:latin typeface="Cambria Math"/>
                <a:cs typeface="Cambria Math"/>
              </a:rPr>
              <a:t>𝑠	</a:t>
            </a:r>
            <a:r>
              <a:rPr dirty="0" sz="1400" spc="-70">
                <a:latin typeface="Cambria Math"/>
                <a:cs typeface="Cambria Math"/>
              </a:rPr>
              <a:t>𝑃</a:t>
            </a:r>
            <a:r>
              <a:rPr dirty="0" baseline="-16666" sz="1500" spc="-104">
                <a:latin typeface="Cambria Math"/>
                <a:cs typeface="Cambria Math"/>
              </a:rPr>
              <a:t>𝑠</a:t>
            </a:r>
            <a:r>
              <a:rPr dirty="0" sz="1400" spc="-70">
                <a:latin typeface="Cambria Math"/>
                <a:cs typeface="Cambria Math"/>
              </a:rPr>
              <a:t>𝑇</a:t>
            </a:r>
            <a:r>
              <a:rPr dirty="0" baseline="-16666" sz="1500" spc="-104">
                <a:latin typeface="Cambria Math"/>
                <a:cs typeface="Cambria Math"/>
              </a:rPr>
              <a:t>𝑏      </a:t>
            </a:r>
            <a:r>
              <a:rPr dirty="0" sz="1400" spc="-30">
                <a:latin typeface="Cambria Math"/>
                <a:cs typeface="Cambria Math"/>
              </a:rPr>
              <a:t>sin(𝜋𝑓</a:t>
            </a:r>
            <a:r>
              <a:rPr dirty="0" baseline="-16666" sz="1500" spc="-44">
                <a:latin typeface="Cambria Math"/>
                <a:cs typeface="Cambria Math"/>
              </a:rPr>
              <a:t>𝐻</a:t>
            </a:r>
            <a:r>
              <a:rPr dirty="0" baseline="-16666" sz="1500" spc="-262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𝑇</a:t>
            </a:r>
            <a:r>
              <a:rPr dirty="0" baseline="-16666" sz="1500" spc="-7">
                <a:latin typeface="Cambria Math"/>
                <a:cs typeface="Cambria Math"/>
              </a:rPr>
              <a:t>𝑏</a:t>
            </a:r>
            <a:r>
              <a:rPr dirty="0" sz="1400" spc="-5">
                <a:latin typeface="Cambria Math"/>
                <a:cs typeface="Cambria Math"/>
              </a:rPr>
              <a:t>)</a:t>
            </a:r>
            <a:r>
              <a:rPr dirty="0" sz="1400" spc="229">
                <a:latin typeface="Cambria Math"/>
                <a:cs typeface="Cambria Math"/>
              </a:rPr>
              <a:t> </a:t>
            </a:r>
            <a:r>
              <a:rPr dirty="0" baseline="36111" sz="1500" spc="30">
                <a:latin typeface="Cambria Math"/>
                <a:cs typeface="Cambria Math"/>
              </a:rPr>
              <a:t>2	</a:t>
            </a:r>
            <a:r>
              <a:rPr dirty="0" sz="1400" spc="-70">
                <a:latin typeface="Cambria Math"/>
                <a:cs typeface="Cambria Math"/>
              </a:rPr>
              <a:t>𝑃</a:t>
            </a:r>
            <a:r>
              <a:rPr dirty="0" baseline="-16666" sz="1500" spc="-104">
                <a:latin typeface="Cambria Math"/>
                <a:cs typeface="Cambria Math"/>
              </a:rPr>
              <a:t>𝑠</a:t>
            </a:r>
            <a:r>
              <a:rPr dirty="0" sz="1400" spc="-70">
                <a:latin typeface="Cambria Math"/>
                <a:cs typeface="Cambria Math"/>
              </a:rPr>
              <a:t>𝑇</a:t>
            </a:r>
            <a:r>
              <a:rPr dirty="0" baseline="-16666" sz="1500" spc="-104">
                <a:latin typeface="Cambria Math"/>
                <a:cs typeface="Cambria Math"/>
              </a:rPr>
              <a:t>𝑏 </a:t>
            </a:r>
            <a:r>
              <a:rPr dirty="0" sz="1400" spc="-30">
                <a:latin typeface="Cambria Math"/>
                <a:cs typeface="Cambria Math"/>
              </a:rPr>
              <a:t>sin(𝜋𝑓</a:t>
            </a:r>
            <a:r>
              <a:rPr dirty="0" baseline="-16666" sz="1500" spc="-44">
                <a:latin typeface="Cambria Math"/>
                <a:cs typeface="Cambria Math"/>
              </a:rPr>
              <a:t>𝐿 </a:t>
            </a:r>
            <a:r>
              <a:rPr dirty="0" sz="1400" spc="-5">
                <a:latin typeface="Cambria Math"/>
                <a:cs typeface="Cambria Math"/>
              </a:rPr>
              <a:t>𝑇</a:t>
            </a:r>
            <a:r>
              <a:rPr dirty="0" baseline="-16666" sz="1500" spc="-7">
                <a:latin typeface="Cambria Math"/>
                <a:cs typeface="Cambria Math"/>
              </a:rPr>
              <a:t>𝑏</a:t>
            </a:r>
            <a:r>
              <a:rPr dirty="0" sz="1400" spc="-5">
                <a:latin typeface="Cambria Math"/>
                <a:cs typeface="Cambria Math"/>
              </a:rPr>
              <a:t>)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baseline="36111" sz="1500" spc="30">
                <a:latin typeface="Cambria Math"/>
                <a:cs typeface="Cambria Math"/>
              </a:rPr>
              <a:t>2</a:t>
            </a:r>
            <a:endParaRPr baseline="36111" sz="15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876300" y="424682"/>
            <a:ext cx="6054725" cy="686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100"/>
              </a:spcBef>
              <a:tabLst>
                <a:tab pos="4217035" algn="l"/>
              </a:tabLst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	</a:t>
            </a:r>
            <a:r>
              <a:rPr dirty="0" sz="1200" b="1">
                <a:latin typeface="Times New Roman"/>
                <a:cs typeface="Times New Roman"/>
              </a:rPr>
              <a:t>CTE </a:t>
            </a:r>
            <a:r>
              <a:rPr dirty="0" sz="1200" spc="-5" b="1">
                <a:latin typeface="Times New Roman"/>
                <a:cs typeface="Times New Roman"/>
              </a:rPr>
              <a:t>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04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8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</a:pPr>
            <a:r>
              <a:rPr dirty="0" sz="1400" spc="-5">
                <a:latin typeface="Times New Roman"/>
                <a:cs typeface="Times New Roman"/>
              </a:rPr>
              <a:t>Fig.9 shows the power spectral density </a:t>
            </a:r>
            <a:r>
              <a:rPr dirty="0" sz="1400">
                <a:latin typeface="Times New Roman"/>
                <a:cs typeface="Times New Roman"/>
              </a:rPr>
              <a:t>of BFSK signal </a:t>
            </a:r>
            <a:r>
              <a:rPr dirty="0" sz="1400" spc="-5">
                <a:latin typeface="Times New Roman"/>
                <a:cs typeface="Times New Roman"/>
              </a:rPr>
              <a:t>given by </a:t>
            </a:r>
            <a:r>
              <a:rPr dirty="0" sz="1400">
                <a:latin typeface="Times New Roman"/>
                <a:cs typeface="Times New Roman"/>
              </a:rPr>
              <a:t>above</a:t>
            </a:r>
            <a:r>
              <a:rPr dirty="0" sz="1400" spc="-5">
                <a:latin typeface="Times New Roman"/>
                <a:cs typeface="Times New Roman"/>
              </a:rPr>
              <a:t> equation: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6287" y="3949074"/>
            <a:ext cx="5121275" cy="9747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382016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Figure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9</a:t>
            </a:r>
            <a:endParaRPr sz="14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1200"/>
              </a:spcBef>
            </a:pP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is clear that the width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one lobe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5">
                <a:latin typeface="Cambria Math"/>
                <a:cs typeface="Cambria Math"/>
              </a:rPr>
              <a:t>2𝑓</a:t>
            </a:r>
            <a:r>
              <a:rPr dirty="0" baseline="-16666" sz="1500" spc="-82">
                <a:latin typeface="Cambria Math"/>
                <a:cs typeface="Cambria Math"/>
              </a:rPr>
              <a:t>𝑏 </a:t>
            </a:r>
            <a:r>
              <a:rPr dirty="0" sz="1400">
                <a:latin typeface="Times New Roman"/>
                <a:cs typeface="Times New Roman"/>
              </a:rPr>
              <a:t>so </a:t>
            </a:r>
            <a:r>
              <a:rPr dirty="0" sz="1400" spc="-5">
                <a:latin typeface="Times New Roman"/>
                <a:cs typeface="Times New Roman"/>
              </a:rPr>
              <a:t>that the total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bandwidth:</a:t>
            </a:r>
            <a:endParaRPr sz="1400">
              <a:latin typeface="Times New Roman"/>
              <a:cs typeface="Times New Roman"/>
            </a:endParaRPr>
          </a:p>
          <a:p>
            <a:pPr algn="ctr" marL="3808729">
              <a:lnSpc>
                <a:spcPct val="100000"/>
              </a:lnSpc>
              <a:spcBef>
                <a:spcPts val="1225"/>
              </a:spcBef>
            </a:pPr>
            <a:r>
              <a:rPr dirty="0" sz="1400">
                <a:latin typeface="Cambria Math"/>
                <a:cs typeface="Cambria Math"/>
              </a:rPr>
              <a:t>𝐵𝑊 = </a:t>
            </a:r>
            <a:r>
              <a:rPr dirty="0" sz="1400" spc="-55">
                <a:latin typeface="Cambria Math"/>
                <a:cs typeface="Cambria Math"/>
              </a:rPr>
              <a:t>2𝑓</a:t>
            </a:r>
            <a:r>
              <a:rPr dirty="0" baseline="-16666" sz="1500" spc="-82">
                <a:latin typeface="Cambria Math"/>
                <a:cs typeface="Cambria Math"/>
              </a:rPr>
              <a:t>𝑏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114">
                <a:latin typeface="Cambria Math"/>
                <a:cs typeface="Cambria Math"/>
              </a:rPr>
              <a:t> </a:t>
            </a:r>
            <a:r>
              <a:rPr dirty="0" sz="1400" spc="-55">
                <a:latin typeface="Cambria Math"/>
                <a:cs typeface="Cambria Math"/>
              </a:rPr>
              <a:t>2𝑓</a:t>
            </a:r>
            <a:r>
              <a:rPr dirty="0" baseline="-16666" sz="1500" spc="-82">
                <a:latin typeface="Cambria Math"/>
                <a:cs typeface="Cambria Math"/>
              </a:rPr>
              <a:t>𝑏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02948" y="5048260"/>
            <a:ext cx="1746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or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95806" y="5415545"/>
            <a:ext cx="4953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629003" y="5048260"/>
            <a:ext cx="2392680" cy="60706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86868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𝐵𝑊 =</a:t>
            </a:r>
            <a:r>
              <a:rPr dirty="0" sz="1400" spc="-120">
                <a:latin typeface="Cambria Math"/>
                <a:cs typeface="Cambria Math"/>
              </a:rPr>
              <a:t> </a:t>
            </a:r>
            <a:r>
              <a:rPr dirty="0" sz="1400" spc="-55">
                <a:latin typeface="Cambria Math"/>
                <a:cs typeface="Cambria Math"/>
              </a:rPr>
              <a:t>4𝑓</a:t>
            </a:r>
            <a:r>
              <a:rPr dirty="0" baseline="-16666" sz="1500" spc="-82">
                <a:latin typeface="Cambria Math"/>
                <a:cs typeface="Cambria Math"/>
              </a:rPr>
              <a:t>𝑏</a:t>
            </a:r>
            <a:endParaRPr baseline="-16666" sz="15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1210"/>
              </a:spcBef>
            </a:pPr>
            <a:r>
              <a:rPr dirty="0" sz="1400" spc="10">
                <a:latin typeface="Cambria Math"/>
                <a:cs typeface="Cambria Math"/>
              </a:rPr>
              <a:t>𝐵𝑊</a:t>
            </a:r>
            <a:r>
              <a:rPr dirty="0" baseline="1984" sz="2100" spc="15">
                <a:latin typeface="Cambria Math"/>
                <a:cs typeface="Cambria Math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𝐵𝐹𝑆𝐾</a:t>
            </a:r>
            <a:r>
              <a:rPr dirty="0" baseline="1984" sz="2100" spc="15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2 ×</a:t>
            </a:r>
            <a:r>
              <a:rPr dirty="0" sz="1400" spc="55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𝐵𝑊(𝐵𝑃𝑆𝐾)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734309" y="1262490"/>
            <a:ext cx="5222747" cy="25577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863600" y="874516"/>
            <a:ext cx="8967470" cy="130048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Times New Roman"/>
                <a:cs typeface="Times New Roman"/>
              </a:rPr>
              <a:t>2-3 </a:t>
            </a:r>
            <a:r>
              <a:rPr dirty="0" sz="1400" spc="-5" b="1">
                <a:latin typeface="Times New Roman"/>
                <a:cs typeface="Times New Roman"/>
              </a:rPr>
              <a:t>BFSK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detection: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5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5"/>
              </a:spcBef>
            </a:pPr>
            <a:r>
              <a:rPr dirty="0" sz="1400" spc="-5">
                <a:latin typeface="Times New Roman"/>
                <a:cs typeface="Times New Roman"/>
              </a:rPr>
              <a:t>The block diagram </a:t>
            </a:r>
            <a:r>
              <a:rPr dirty="0" sz="1400">
                <a:latin typeface="Times New Roman"/>
                <a:cs typeface="Times New Roman"/>
              </a:rPr>
              <a:t>of BFSK </a:t>
            </a:r>
            <a:r>
              <a:rPr dirty="0" sz="1400" spc="-5">
                <a:latin typeface="Times New Roman"/>
                <a:cs typeface="Times New Roman"/>
              </a:rPr>
              <a:t>receiver is consist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two bandpass filters </a:t>
            </a:r>
            <a:r>
              <a:rPr dirty="0" sz="1400">
                <a:latin typeface="Times New Roman"/>
                <a:cs typeface="Times New Roman"/>
              </a:rPr>
              <a:t>one </a:t>
            </a:r>
            <a:r>
              <a:rPr dirty="0" sz="1400" spc="-5">
                <a:latin typeface="Times New Roman"/>
                <a:cs typeface="Times New Roman"/>
              </a:rPr>
              <a:t>with center frequency </a:t>
            </a:r>
            <a:r>
              <a:rPr dirty="0" sz="1400" spc="-100">
                <a:latin typeface="Cambria Math"/>
                <a:cs typeface="Cambria Math"/>
              </a:rPr>
              <a:t>𝑓</a:t>
            </a:r>
            <a:r>
              <a:rPr dirty="0" baseline="-16666" sz="1500" spc="-150">
                <a:latin typeface="Cambria Math"/>
                <a:cs typeface="Cambria Math"/>
              </a:rPr>
              <a:t>𝐻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10">
                <a:latin typeface="Times New Roman"/>
                <a:cs typeface="Times New Roman"/>
              </a:rPr>
              <a:t>other </a:t>
            </a:r>
            <a:r>
              <a:rPr dirty="0" sz="1400" spc="-5">
                <a:latin typeface="Times New Roman"/>
                <a:cs typeface="Times New Roman"/>
              </a:rPr>
              <a:t>with </a:t>
            </a:r>
            <a:r>
              <a:rPr dirty="0" sz="1400" spc="-105">
                <a:latin typeface="Cambria Math"/>
                <a:cs typeface="Cambria Math"/>
              </a:rPr>
              <a:t>𝑓</a:t>
            </a:r>
            <a:r>
              <a:rPr dirty="0" baseline="-16666" sz="1500" spc="-157">
                <a:latin typeface="Cambria Math"/>
                <a:cs typeface="Cambria Math"/>
              </a:rPr>
              <a:t>𝐿 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since</a:t>
            </a:r>
            <a:endParaRPr sz="1400">
              <a:latin typeface="Times New Roman"/>
              <a:cs typeface="Times New Roman"/>
            </a:endParaRPr>
          </a:p>
          <a:p>
            <a:pPr marL="50800" marR="53975" indent="-635">
              <a:lnSpc>
                <a:spcPct val="146600"/>
              </a:lnSpc>
              <a:spcBef>
                <a:spcPts val="5"/>
              </a:spcBef>
            </a:pPr>
            <a:r>
              <a:rPr dirty="0" sz="1400" spc="-100">
                <a:latin typeface="Cambria Math"/>
                <a:cs typeface="Cambria Math"/>
              </a:rPr>
              <a:t>𝑓</a:t>
            </a:r>
            <a:r>
              <a:rPr dirty="0" baseline="-16666" sz="1500" spc="-150">
                <a:latin typeface="Cambria Math"/>
                <a:cs typeface="Cambria Math"/>
              </a:rPr>
              <a:t>𝐻 </a:t>
            </a: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sz="1400" spc="-105">
                <a:latin typeface="Cambria Math"/>
                <a:cs typeface="Cambria Math"/>
              </a:rPr>
              <a:t>𝑓</a:t>
            </a:r>
            <a:r>
              <a:rPr dirty="0" baseline="-16666" sz="1500" spc="-157">
                <a:latin typeface="Cambria Math"/>
                <a:cs typeface="Cambria Math"/>
              </a:rPr>
              <a:t>𝐿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-20">
                <a:latin typeface="Cambria Math"/>
                <a:cs typeface="Cambria Math"/>
              </a:rPr>
              <a:t>2𝑓</a:t>
            </a:r>
            <a:r>
              <a:rPr dirty="0" baseline="-16666" sz="1500" spc="-30">
                <a:latin typeface="Cambria Math"/>
                <a:cs typeface="Cambria Math"/>
              </a:rPr>
              <a:t>𝑏</a:t>
            </a:r>
            <a:r>
              <a:rPr dirty="0" sz="1400" spc="-20">
                <a:latin typeface="Times New Roman"/>
                <a:cs typeface="Times New Roman"/>
              </a:rPr>
              <a:t>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output do not overlap. The output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filters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applied to envelop detectors. The outputs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detectors are  compared </a:t>
            </a:r>
            <a:r>
              <a:rPr dirty="0" sz="1400">
                <a:latin typeface="Times New Roman"/>
                <a:cs typeface="Times New Roman"/>
              </a:rPr>
              <a:t>by the </a:t>
            </a:r>
            <a:r>
              <a:rPr dirty="0" sz="1400" spc="-5">
                <a:latin typeface="Times New Roman"/>
                <a:cs typeface="Times New Roman"/>
              </a:rPr>
              <a:t>comparator, which introduced bit sequence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𝑏(𝑡)</a:t>
            </a:r>
            <a:r>
              <a:rPr dirty="0" sz="1400" spc="1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35448" y="5680721"/>
            <a:ext cx="6235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Figure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9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998537" y="2399151"/>
            <a:ext cx="8694938" cy="31515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051176" y="2137287"/>
            <a:ext cx="245745" cy="0"/>
          </a:xfrm>
          <a:custGeom>
            <a:avLst/>
            <a:gdLst/>
            <a:ahLst/>
            <a:cxnLst/>
            <a:rect l="l" t="t" r="r" b="b"/>
            <a:pathLst>
              <a:path w="245745" h="0">
                <a:moveTo>
                  <a:pt x="0" y="0"/>
                </a:moveTo>
                <a:lnTo>
                  <a:pt x="24536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824356" y="2499999"/>
            <a:ext cx="245745" cy="0"/>
          </a:xfrm>
          <a:custGeom>
            <a:avLst/>
            <a:gdLst/>
            <a:ahLst/>
            <a:cxnLst/>
            <a:rect l="l" t="t" r="r" b="b"/>
            <a:pathLst>
              <a:path w="245745" h="0">
                <a:moveTo>
                  <a:pt x="0" y="0"/>
                </a:moveTo>
                <a:lnTo>
                  <a:pt x="24536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124316" y="2499999"/>
            <a:ext cx="245745" cy="0"/>
          </a:xfrm>
          <a:custGeom>
            <a:avLst/>
            <a:gdLst/>
            <a:ahLst/>
            <a:cxnLst/>
            <a:rect l="l" t="t" r="r" b="b"/>
            <a:pathLst>
              <a:path w="245745" h="0">
                <a:moveTo>
                  <a:pt x="0" y="0"/>
                </a:moveTo>
                <a:lnTo>
                  <a:pt x="24536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921892" y="3487796"/>
            <a:ext cx="245745" cy="0"/>
          </a:xfrm>
          <a:custGeom>
            <a:avLst/>
            <a:gdLst/>
            <a:ahLst/>
            <a:cxnLst/>
            <a:rect l="l" t="t" r="r" b="b"/>
            <a:pathLst>
              <a:path w="245745" h="0">
                <a:moveTo>
                  <a:pt x="0" y="0"/>
                </a:moveTo>
                <a:lnTo>
                  <a:pt x="24536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962772" y="3487796"/>
            <a:ext cx="245745" cy="0"/>
          </a:xfrm>
          <a:custGeom>
            <a:avLst/>
            <a:gdLst/>
            <a:ahLst/>
            <a:cxnLst/>
            <a:rect l="l" t="t" r="r" b="b"/>
            <a:pathLst>
              <a:path w="245745" h="0">
                <a:moveTo>
                  <a:pt x="0" y="0"/>
                </a:moveTo>
                <a:lnTo>
                  <a:pt x="24536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889000" y="874516"/>
            <a:ext cx="8488045" cy="34512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Times New Roman"/>
                <a:cs typeface="Times New Roman"/>
              </a:rPr>
              <a:t>2-4 </a:t>
            </a:r>
            <a:r>
              <a:rPr dirty="0" sz="1400" spc="-5" b="1">
                <a:latin typeface="Times New Roman"/>
                <a:cs typeface="Times New Roman"/>
              </a:rPr>
              <a:t>Advantages and disadvantages </a:t>
            </a:r>
            <a:r>
              <a:rPr dirty="0" sz="1400" b="1">
                <a:latin typeface="Times New Roman"/>
                <a:cs typeface="Times New Roman"/>
              </a:rPr>
              <a:t>of</a:t>
            </a:r>
            <a:r>
              <a:rPr dirty="0" sz="1400" spc="2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BFSK:</a:t>
            </a:r>
            <a:endParaRPr sz="1400">
              <a:latin typeface="Times New Roman"/>
              <a:cs typeface="Times New Roman"/>
            </a:endParaRPr>
          </a:p>
          <a:p>
            <a:pPr marL="254000" marR="1595755" indent="-229235">
              <a:lnSpc>
                <a:spcPts val="2860"/>
              </a:lnSpc>
              <a:spcBef>
                <a:spcPts val="250"/>
              </a:spcBef>
            </a:pPr>
            <a:r>
              <a:rPr dirty="0" sz="1400" spc="-5">
                <a:latin typeface="Times New Roman"/>
                <a:cs typeface="Times New Roman"/>
              </a:rPr>
              <a:t>Even though the generation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BFSK </a:t>
            </a:r>
            <a:r>
              <a:rPr dirty="0" sz="1400">
                <a:latin typeface="Times New Roman"/>
                <a:cs typeface="Times New Roman"/>
              </a:rPr>
              <a:t>is easier, </a:t>
            </a:r>
            <a:r>
              <a:rPr dirty="0" sz="1400" spc="-5">
                <a:latin typeface="Times New Roman"/>
                <a:cs typeface="Times New Roman"/>
              </a:rPr>
              <a:t>it has many disadvantages compared with BPSK:  </a:t>
            </a:r>
            <a:r>
              <a:rPr dirty="0" sz="1400">
                <a:latin typeface="Times New Roman"/>
                <a:cs typeface="Times New Roman"/>
              </a:rPr>
              <a:t>a- </a:t>
            </a:r>
            <a:r>
              <a:rPr dirty="0" sz="1400" spc="-5">
                <a:latin typeface="Times New Roman"/>
                <a:cs typeface="Times New Roman"/>
              </a:rPr>
              <a:t>The bandwidth is almost double bandwidth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BPSK.</a:t>
            </a:r>
            <a:endParaRPr sz="1400">
              <a:latin typeface="Times New Roman"/>
              <a:cs typeface="Times New Roman"/>
            </a:endParaRPr>
          </a:p>
          <a:p>
            <a:pPr marL="254000">
              <a:lnSpc>
                <a:spcPts val="1550"/>
              </a:lnSpc>
            </a:pPr>
            <a:r>
              <a:rPr dirty="0" sz="1400">
                <a:latin typeface="Times New Roman"/>
                <a:cs typeface="Times New Roman"/>
              </a:rPr>
              <a:t>b- If </a:t>
            </a:r>
            <a:r>
              <a:rPr dirty="0" sz="1400" spc="-5">
                <a:latin typeface="Times New Roman"/>
                <a:cs typeface="Times New Roman"/>
              </a:rPr>
              <a:t>we expand the equation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BFSK:</a:t>
            </a:r>
            <a:endParaRPr sz="1400">
              <a:latin typeface="Times New Roman"/>
              <a:cs typeface="Times New Roman"/>
            </a:endParaRPr>
          </a:p>
          <a:p>
            <a:pPr marL="3491229">
              <a:lnSpc>
                <a:spcPct val="100000"/>
              </a:lnSpc>
              <a:spcBef>
                <a:spcPts val="545"/>
              </a:spcBef>
            </a:pPr>
            <a:r>
              <a:rPr dirty="0" baseline="1984" sz="2100" spc="22">
                <a:latin typeface="Cambria Math"/>
                <a:cs typeface="Cambria Math"/>
              </a:rPr>
              <a:t>𝑠</a:t>
            </a:r>
            <a:r>
              <a:rPr dirty="0" baseline="3968" sz="2100" spc="22">
                <a:latin typeface="Cambria Math"/>
                <a:cs typeface="Cambria Math"/>
              </a:rPr>
              <a:t>(</a:t>
            </a:r>
            <a:r>
              <a:rPr dirty="0" baseline="1984" sz="2100" spc="22">
                <a:latin typeface="Cambria Math"/>
                <a:cs typeface="Cambria Math"/>
              </a:rPr>
              <a:t>𝑡</a:t>
            </a:r>
            <a:r>
              <a:rPr dirty="0" baseline="3968" sz="2100" spc="22">
                <a:latin typeface="Cambria Math"/>
                <a:cs typeface="Cambria Math"/>
              </a:rPr>
              <a:t>) </a:t>
            </a:r>
            <a:r>
              <a:rPr dirty="0" baseline="1984" sz="2100">
                <a:latin typeface="Cambria Math"/>
                <a:cs typeface="Cambria Math"/>
              </a:rPr>
              <a:t>= </a:t>
            </a:r>
            <a:r>
              <a:rPr dirty="0" sz="1400" spc="-35">
                <a:latin typeface="Cambria Math"/>
                <a:cs typeface="Cambria Math"/>
              </a:rPr>
              <a:t>√</a:t>
            </a:r>
            <a:r>
              <a:rPr dirty="0" baseline="1984" sz="2100" spc="-52">
                <a:latin typeface="Cambria Math"/>
                <a:cs typeface="Cambria Math"/>
              </a:rPr>
              <a:t>2𝑃</a:t>
            </a:r>
            <a:r>
              <a:rPr dirty="0" baseline="-13888" sz="1500" spc="-52">
                <a:latin typeface="Cambria Math"/>
                <a:cs typeface="Cambria Math"/>
              </a:rPr>
              <a:t>𝑠 </a:t>
            </a:r>
            <a:r>
              <a:rPr dirty="0" baseline="1984" sz="2100" spc="-37">
                <a:latin typeface="Cambria Math"/>
                <a:cs typeface="Cambria Math"/>
              </a:rPr>
              <a:t>cos</a:t>
            </a:r>
            <a:r>
              <a:rPr dirty="0" baseline="3968" sz="2100" spc="-37">
                <a:latin typeface="Cambria Math"/>
                <a:cs typeface="Cambria Math"/>
              </a:rPr>
              <a:t>(</a:t>
            </a:r>
            <a:r>
              <a:rPr dirty="0" baseline="1984" sz="2100" spc="-37">
                <a:latin typeface="Cambria Math"/>
                <a:cs typeface="Cambria Math"/>
              </a:rPr>
              <a:t>2𝜋𝑓</a:t>
            </a:r>
            <a:r>
              <a:rPr dirty="0" baseline="-13888" sz="1500" spc="-37">
                <a:latin typeface="Cambria Math"/>
                <a:cs typeface="Cambria Math"/>
              </a:rPr>
              <a:t>0 </a:t>
            </a:r>
            <a:r>
              <a:rPr dirty="0" baseline="1984" sz="2100">
                <a:latin typeface="Cambria Math"/>
                <a:cs typeface="Cambria Math"/>
              </a:rPr>
              <a:t>+ </a:t>
            </a:r>
            <a:r>
              <a:rPr dirty="0" baseline="1984" sz="2100" spc="15">
                <a:latin typeface="Cambria Math"/>
                <a:cs typeface="Cambria Math"/>
              </a:rPr>
              <a:t>𝑑</a:t>
            </a:r>
            <a:r>
              <a:rPr dirty="0" baseline="3968" sz="2100" spc="15">
                <a:latin typeface="Cambria Math"/>
                <a:cs typeface="Cambria Math"/>
              </a:rPr>
              <a:t>(</a:t>
            </a:r>
            <a:r>
              <a:rPr dirty="0" baseline="1984" sz="2100" spc="15">
                <a:latin typeface="Cambria Math"/>
                <a:cs typeface="Cambria Math"/>
              </a:rPr>
              <a:t>𝑡</a:t>
            </a:r>
            <a:r>
              <a:rPr dirty="0" baseline="3968" sz="2100" spc="15">
                <a:latin typeface="Cambria Math"/>
                <a:cs typeface="Cambria Math"/>
              </a:rPr>
              <a:t>)</a:t>
            </a:r>
            <a:r>
              <a:rPr dirty="0" baseline="1984" sz="2100" spc="15">
                <a:latin typeface="Cambria Math"/>
                <a:cs typeface="Cambria Math"/>
              </a:rPr>
              <a:t>Ω</a:t>
            </a:r>
            <a:r>
              <a:rPr dirty="0" baseline="3968" sz="2100" spc="15">
                <a:latin typeface="Cambria Math"/>
                <a:cs typeface="Cambria Math"/>
              </a:rPr>
              <a:t>)</a:t>
            </a:r>
            <a:r>
              <a:rPr dirty="0" baseline="3968" sz="2100" spc="-97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𝑡</a:t>
            </a:r>
            <a:endParaRPr baseline="1984" sz="2100">
              <a:latin typeface="Cambria Math"/>
              <a:cs typeface="Cambria Math"/>
            </a:endParaRPr>
          </a:p>
          <a:p>
            <a:pPr algn="ctr" marL="883919">
              <a:lnSpc>
                <a:spcPct val="100000"/>
              </a:lnSpc>
              <a:spcBef>
                <a:spcPts val="1175"/>
              </a:spcBef>
            </a:pPr>
            <a:r>
              <a:rPr dirty="0" baseline="1984" sz="2100" spc="22">
                <a:latin typeface="Cambria Math"/>
                <a:cs typeface="Cambria Math"/>
              </a:rPr>
              <a:t>𝑠(𝑡) </a:t>
            </a:r>
            <a:r>
              <a:rPr dirty="0" baseline="1984" sz="2100">
                <a:latin typeface="Cambria Math"/>
                <a:cs typeface="Cambria Math"/>
              </a:rPr>
              <a:t>= </a:t>
            </a:r>
            <a:r>
              <a:rPr dirty="0" sz="1400">
                <a:latin typeface="Cambria Math"/>
                <a:cs typeface="Cambria Math"/>
              </a:rPr>
              <a:t>√</a:t>
            </a:r>
            <a:r>
              <a:rPr dirty="0" baseline="1984" sz="2100">
                <a:latin typeface="Cambria Math"/>
                <a:cs typeface="Cambria Math"/>
              </a:rPr>
              <a:t>2𝑃</a:t>
            </a:r>
            <a:r>
              <a:rPr dirty="0" baseline="-13888" sz="1500">
                <a:latin typeface="Cambria Math"/>
                <a:cs typeface="Cambria Math"/>
              </a:rPr>
              <a:t>𝑠</a:t>
            </a:r>
            <a:r>
              <a:rPr dirty="0" baseline="1984" sz="2100">
                <a:latin typeface="Cambria Math"/>
                <a:cs typeface="Cambria Math"/>
              </a:rPr>
              <a:t>𝑐𝑜𝑠</a:t>
            </a:r>
            <a:r>
              <a:rPr dirty="0" baseline="3968" sz="2100">
                <a:latin typeface="Cambria Math"/>
                <a:cs typeface="Cambria Math"/>
              </a:rPr>
              <a:t>{</a:t>
            </a:r>
            <a:r>
              <a:rPr dirty="0" baseline="1984" sz="2100">
                <a:latin typeface="Cambria Math"/>
                <a:cs typeface="Cambria Math"/>
              </a:rPr>
              <a:t>𝑑</a:t>
            </a:r>
            <a:r>
              <a:rPr dirty="0" baseline="3968" sz="2100">
                <a:latin typeface="Cambria Math"/>
                <a:cs typeface="Cambria Math"/>
              </a:rPr>
              <a:t>(</a:t>
            </a:r>
            <a:r>
              <a:rPr dirty="0" baseline="1984" sz="2100">
                <a:latin typeface="Cambria Math"/>
                <a:cs typeface="Cambria Math"/>
              </a:rPr>
              <a:t>𝑡</a:t>
            </a:r>
            <a:r>
              <a:rPr dirty="0" baseline="3968" sz="2100">
                <a:latin typeface="Cambria Math"/>
                <a:cs typeface="Cambria Math"/>
              </a:rPr>
              <a:t>)</a:t>
            </a:r>
            <a:r>
              <a:rPr dirty="0" baseline="1984" sz="2100">
                <a:latin typeface="Cambria Math"/>
                <a:cs typeface="Cambria Math"/>
              </a:rPr>
              <a:t>Ω</a:t>
            </a:r>
            <a:r>
              <a:rPr dirty="0" baseline="3968" sz="2100">
                <a:latin typeface="Cambria Math"/>
                <a:cs typeface="Cambria Math"/>
              </a:rPr>
              <a:t>} </a:t>
            </a:r>
            <a:r>
              <a:rPr dirty="0" baseline="1984" sz="2100" spc="-15">
                <a:latin typeface="Cambria Math"/>
                <a:cs typeface="Cambria Math"/>
              </a:rPr>
              <a:t>cos</a:t>
            </a:r>
            <a:r>
              <a:rPr dirty="0" baseline="3968" sz="2100" spc="-15">
                <a:latin typeface="Cambria Math"/>
                <a:cs typeface="Cambria Math"/>
              </a:rPr>
              <a:t>(</a:t>
            </a:r>
            <a:r>
              <a:rPr dirty="0" baseline="1984" sz="2100" spc="-15">
                <a:latin typeface="Cambria Math"/>
                <a:cs typeface="Cambria Math"/>
              </a:rPr>
              <a:t>2𝜋𝑓</a:t>
            </a:r>
            <a:r>
              <a:rPr dirty="0" baseline="-13888" sz="1500" spc="-15">
                <a:latin typeface="Cambria Math"/>
                <a:cs typeface="Cambria Math"/>
              </a:rPr>
              <a:t>0</a:t>
            </a:r>
            <a:r>
              <a:rPr dirty="0" baseline="1984" sz="2100" spc="-15">
                <a:latin typeface="Cambria Math"/>
                <a:cs typeface="Cambria Math"/>
              </a:rPr>
              <a:t>𝑡</a:t>
            </a:r>
            <a:r>
              <a:rPr dirty="0" baseline="3968" sz="2100" spc="-15">
                <a:latin typeface="Cambria Math"/>
                <a:cs typeface="Cambria Math"/>
              </a:rPr>
              <a:t>) </a:t>
            </a:r>
            <a:r>
              <a:rPr dirty="0" baseline="1984" sz="2100">
                <a:latin typeface="Cambria Math"/>
                <a:cs typeface="Cambria Math"/>
              </a:rPr>
              <a:t>− </a:t>
            </a:r>
            <a:r>
              <a:rPr dirty="0" sz="1400">
                <a:latin typeface="Cambria Math"/>
                <a:cs typeface="Cambria Math"/>
              </a:rPr>
              <a:t>√</a:t>
            </a:r>
            <a:r>
              <a:rPr dirty="0" baseline="1984" sz="2100">
                <a:latin typeface="Cambria Math"/>
                <a:cs typeface="Cambria Math"/>
              </a:rPr>
              <a:t>2𝑃</a:t>
            </a:r>
            <a:r>
              <a:rPr dirty="0" baseline="-13888" sz="1500">
                <a:latin typeface="Cambria Math"/>
                <a:cs typeface="Cambria Math"/>
              </a:rPr>
              <a:t>𝑠</a:t>
            </a:r>
            <a:r>
              <a:rPr dirty="0" baseline="1984" sz="2100">
                <a:latin typeface="Cambria Math"/>
                <a:cs typeface="Cambria Math"/>
              </a:rPr>
              <a:t>𝑠𝑖𝑛</a:t>
            </a:r>
            <a:r>
              <a:rPr dirty="0" baseline="3968" sz="2100">
                <a:latin typeface="Cambria Math"/>
                <a:cs typeface="Cambria Math"/>
              </a:rPr>
              <a:t>{</a:t>
            </a:r>
            <a:r>
              <a:rPr dirty="0" baseline="1984" sz="2100">
                <a:latin typeface="Cambria Math"/>
                <a:cs typeface="Cambria Math"/>
              </a:rPr>
              <a:t>𝑑</a:t>
            </a:r>
            <a:r>
              <a:rPr dirty="0" baseline="3968" sz="2100">
                <a:latin typeface="Cambria Math"/>
                <a:cs typeface="Cambria Math"/>
              </a:rPr>
              <a:t>(</a:t>
            </a:r>
            <a:r>
              <a:rPr dirty="0" baseline="1984" sz="2100">
                <a:latin typeface="Cambria Math"/>
                <a:cs typeface="Cambria Math"/>
              </a:rPr>
              <a:t>𝑡</a:t>
            </a:r>
            <a:r>
              <a:rPr dirty="0" baseline="3968" sz="2100">
                <a:latin typeface="Cambria Math"/>
                <a:cs typeface="Cambria Math"/>
              </a:rPr>
              <a:t>)</a:t>
            </a:r>
            <a:r>
              <a:rPr dirty="0" baseline="1984" sz="2100">
                <a:latin typeface="Cambria Math"/>
                <a:cs typeface="Cambria Math"/>
              </a:rPr>
              <a:t>Ω</a:t>
            </a:r>
            <a:r>
              <a:rPr dirty="0" baseline="3968" sz="2100">
                <a:latin typeface="Cambria Math"/>
                <a:cs typeface="Cambria Math"/>
              </a:rPr>
              <a:t>}</a:t>
            </a:r>
            <a:r>
              <a:rPr dirty="0" baseline="3968" sz="2100" spc="-52">
                <a:latin typeface="Cambria Math"/>
                <a:cs typeface="Cambria Math"/>
              </a:rPr>
              <a:t> </a:t>
            </a:r>
            <a:r>
              <a:rPr dirty="0" baseline="1984" sz="2100" spc="-15">
                <a:latin typeface="Cambria Math"/>
                <a:cs typeface="Cambria Math"/>
              </a:rPr>
              <a:t>sin</a:t>
            </a:r>
            <a:r>
              <a:rPr dirty="0" baseline="3968" sz="2100" spc="-15">
                <a:latin typeface="Cambria Math"/>
                <a:cs typeface="Cambria Math"/>
              </a:rPr>
              <a:t>(</a:t>
            </a:r>
            <a:r>
              <a:rPr dirty="0" baseline="1984" sz="2100" spc="-15">
                <a:latin typeface="Cambria Math"/>
                <a:cs typeface="Cambria Math"/>
              </a:rPr>
              <a:t>2𝜋𝑓</a:t>
            </a:r>
            <a:r>
              <a:rPr dirty="0" baseline="-13888" sz="1500" spc="-15">
                <a:latin typeface="Cambria Math"/>
                <a:cs typeface="Cambria Math"/>
              </a:rPr>
              <a:t>0</a:t>
            </a:r>
            <a:r>
              <a:rPr dirty="0" baseline="1984" sz="2100" spc="-15">
                <a:latin typeface="Cambria Math"/>
                <a:cs typeface="Cambria Math"/>
              </a:rPr>
              <a:t>𝑡</a:t>
            </a:r>
            <a:r>
              <a:rPr dirty="0" baseline="3968" sz="2100" spc="-15">
                <a:latin typeface="Cambria Math"/>
                <a:cs typeface="Cambria Math"/>
              </a:rPr>
              <a:t>)</a:t>
            </a:r>
            <a:endParaRPr baseline="3968" sz="2100">
              <a:latin typeface="Cambria Math"/>
              <a:cs typeface="Cambria Math"/>
            </a:endParaRPr>
          </a:p>
          <a:p>
            <a:pPr marL="482600">
              <a:lnSpc>
                <a:spcPct val="100000"/>
              </a:lnSpc>
              <a:spcBef>
                <a:spcPts val="840"/>
              </a:spcBef>
              <a:tabLst>
                <a:tab pos="2469515" algn="l"/>
                <a:tab pos="3053715" algn="l"/>
              </a:tabLst>
            </a:pPr>
            <a:r>
              <a:rPr dirty="0" sz="1400" spc="-5">
                <a:latin typeface="Times New Roman"/>
                <a:cs typeface="Times New Roman"/>
              </a:rPr>
              <a:t>Since </a:t>
            </a:r>
            <a:r>
              <a:rPr dirty="0" sz="1400" spc="20">
                <a:latin typeface="Cambria Math"/>
                <a:cs typeface="Cambria Math"/>
              </a:rPr>
              <a:t>𝑑</a:t>
            </a:r>
            <a:r>
              <a:rPr dirty="0" baseline="1984" sz="2100" spc="30">
                <a:latin typeface="Cambria Math"/>
                <a:cs typeface="Cambria Math"/>
              </a:rPr>
              <a:t>(</a:t>
            </a:r>
            <a:r>
              <a:rPr dirty="0" sz="1400" spc="20">
                <a:latin typeface="Cambria Math"/>
                <a:cs typeface="Cambria Math"/>
              </a:rPr>
              <a:t>𝑡</a:t>
            </a:r>
            <a:r>
              <a:rPr dirty="0" baseline="1984" sz="2100" spc="30">
                <a:latin typeface="Cambria Math"/>
                <a:cs typeface="Cambria Math"/>
              </a:rPr>
              <a:t>)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±1	</a:t>
            </a:r>
            <a:r>
              <a:rPr dirty="0" sz="1400">
                <a:latin typeface="Cambria Math"/>
                <a:cs typeface="Cambria Math"/>
              </a:rPr>
              <a:t>∴	𝑐𝑜𝑠</a:t>
            </a:r>
            <a:r>
              <a:rPr dirty="0" baseline="1984" sz="2100">
                <a:latin typeface="Cambria Math"/>
                <a:cs typeface="Cambria Math"/>
              </a:rPr>
              <a:t>{</a:t>
            </a:r>
            <a:r>
              <a:rPr dirty="0" sz="1400">
                <a:latin typeface="Cambria Math"/>
                <a:cs typeface="Cambria Math"/>
              </a:rPr>
              <a:t>±Ω𝑡</a:t>
            </a:r>
            <a:r>
              <a:rPr dirty="0" baseline="1984" sz="2100">
                <a:latin typeface="Cambria Math"/>
                <a:cs typeface="Cambria Math"/>
              </a:rPr>
              <a:t>}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15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cos(Ω𝑡)</a:t>
            </a:r>
            <a:endParaRPr sz="1400">
              <a:latin typeface="Cambria Math"/>
              <a:cs typeface="Cambria Math"/>
            </a:endParaRPr>
          </a:p>
          <a:p>
            <a:pPr algn="ctr" marL="885825">
              <a:lnSpc>
                <a:spcPct val="100000"/>
              </a:lnSpc>
              <a:spcBef>
                <a:spcPts val="790"/>
              </a:spcBef>
              <a:tabLst>
                <a:tab pos="1725295" algn="l"/>
              </a:tabLst>
            </a:pPr>
            <a:r>
              <a:rPr dirty="0" sz="1400" spc="-5">
                <a:latin typeface="Times New Roman"/>
                <a:cs typeface="Times New Roman"/>
              </a:rPr>
              <a:t>And	</a:t>
            </a:r>
            <a:r>
              <a:rPr dirty="0" sz="1400">
                <a:latin typeface="Cambria Math"/>
                <a:cs typeface="Cambria Math"/>
              </a:rPr>
              <a:t>𝑠𝑖𝑛</a:t>
            </a:r>
            <a:r>
              <a:rPr dirty="0" baseline="1984" sz="2100">
                <a:latin typeface="Cambria Math"/>
                <a:cs typeface="Cambria Math"/>
              </a:rPr>
              <a:t>{</a:t>
            </a:r>
            <a:r>
              <a:rPr dirty="0" sz="1400">
                <a:latin typeface="Cambria Math"/>
                <a:cs typeface="Cambria Math"/>
              </a:rPr>
              <a:t>±Ω𝑡</a:t>
            </a:r>
            <a:r>
              <a:rPr dirty="0" baseline="1984" sz="2100">
                <a:latin typeface="Cambria Math"/>
                <a:cs typeface="Cambria Math"/>
              </a:rPr>
              <a:t>}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5">
                <a:latin typeface="Cambria Math"/>
                <a:cs typeface="Cambria Math"/>
              </a:rPr>
              <a:t>±𝑠𝑖𝑛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Ω𝑡</a:t>
            </a:r>
            <a:r>
              <a:rPr dirty="0" baseline="1984" sz="2100" spc="7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29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𝑑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𝑡</a:t>
            </a:r>
            <a:r>
              <a:rPr dirty="0" baseline="1984" sz="2100" spc="7">
                <a:latin typeface="Cambria Math"/>
                <a:cs typeface="Cambria Math"/>
              </a:rPr>
              <a:t>)</a:t>
            </a:r>
            <a:r>
              <a:rPr dirty="0" sz="1400" spc="5">
                <a:latin typeface="Cambria Math"/>
                <a:cs typeface="Cambria Math"/>
              </a:rPr>
              <a:t>sin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Ω𝑡</a:t>
            </a:r>
            <a:r>
              <a:rPr dirty="0" baseline="1984" sz="2100" spc="7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  <a:p>
            <a:pPr algn="ctr" marL="885190">
              <a:lnSpc>
                <a:spcPct val="100000"/>
              </a:lnSpc>
              <a:spcBef>
                <a:spcPts val="1105"/>
              </a:spcBef>
            </a:pPr>
            <a:r>
              <a:rPr dirty="0" baseline="1984" sz="2100" spc="15">
                <a:latin typeface="Cambria Math"/>
                <a:cs typeface="Cambria Math"/>
              </a:rPr>
              <a:t>𝑠(𝑡) </a:t>
            </a:r>
            <a:r>
              <a:rPr dirty="0" baseline="1984" sz="2100">
                <a:latin typeface="Cambria Math"/>
                <a:cs typeface="Cambria Math"/>
              </a:rPr>
              <a:t>= </a:t>
            </a:r>
            <a:r>
              <a:rPr dirty="0" sz="1400" spc="-5">
                <a:latin typeface="Cambria Math"/>
                <a:cs typeface="Cambria Math"/>
              </a:rPr>
              <a:t>√</a:t>
            </a:r>
            <a:r>
              <a:rPr dirty="0" baseline="1984" sz="2100" spc="-7">
                <a:latin typeface="Cambria Math"/>
                <a:cs typeface="Cambria Math"/>
              </a:rPr>
              <a:t>2𝑃</a:t>
            </a:r>
            <a:r>
              <a:rPr dirty="0" baseline="-13888" sz="1500" spc="-7">
                <a:latin typeface="Cambria Math"/>
                <a:cs typeface="Cambria Math"/>
              </a:rPr>
              <a:t>𝑠</a:t>
            </a:r>
            <a:r>
              <a:rPr dirty="0" baseline="1984" sz="2100" spc="-7">
                <a:latin typeface="Cambria Math"/>
                <a:cs typeface="Cambria Math"/>
              </a:rPr>
              <a:t>cos(Ω𝑡) </a:t>
            </a:r>
            <a:r>
              <a:rPr dirty="0" baseline="1984" sz="2100" spc="-15">
                <a:latin typeface="Cambria Math"/>
                <a:cs typeface="Cambria Math"/>
              </a:rPr>
              <a:t>cos</a:t>
            </a:r>
            <a:r>
              <a:rPr dirty="0" baseline="3968" sz="2100" spc="-15">
                <a:latin typeface="Cambria Math"/>
                <a:cs typeface="Cambria Math"/>
              </a:rPr>
              <a:t>(</a:t>
            </a:r>
            <a:r>
              <a:rPr dirty="0" baseline="1984" sz="2100" spc="-15">
                <a:latin typeface="Cambria Math"/>
                <a:cs typeface="Cambria Math"/>
              </a:rPr>
              <a:t>2𝜋𝑓</a:t>
            </a:r>
            <a:r>
              <a:rPr dirty="0" baseline="-13888" sz="1500" spc="-15">
                <a:latin typeface="Cambria Math"/>
                <a:cs typeface="Cambria Math"/>
              </a:rPr>
              <a:t>0</a:t>
            </a:r>
            <a:r>
              <a:rPr dirty="0" baseline="1984" sz="2100" spc="-15">
                <a:latin typeface="Cambria Math"/>
                <a:cs typeface="Cambria Math"/>
              </a:rPr>
              <a:t>𝑡</a:t>
            </a:r>
            <a:r>
              <a:rPr dirty="0" baseline="3968" sz="2100" spc="-15">
                <a:latin typeface="Cambria Math"/>
                <a:cs typeface="Cambria Math"/>
              </a:rPr>
              <a:t>) </a:t>
            </a:r>
            <a:r>
              <a:rPr dirty="0" baseline="1984" sz="2100">
                <a:latin typeface="Cambria Math"/>
                <a:cs typeface="Cambria Math"/>
              </a:rPr>
              <a:t>− </a:t>
            </a:r>
            <a:r>
              <a:rPr dirty="0" sz="1400">
                <a:latin typeface="Cambria Math"/>
                <a:cs typeface="Cambria Math"/>
              </a:rPr>
              <a:t>√</a:t>
            </a:r>
            <a:r>
              <a:rPr dirty="0" baseline="1984" sz="2100">
                <a:latin typeface="Cambria Math"/>
                <a:cs typeface="Cambria Math"/>
              </a:rPr>
              <a:t>2𝑃</a:t>
            </a:r>
            <a:r>
              <a:rPr dirty="0" baseline="-13888" sz="1500">
                <a:latin typeface="Cambria Math"/>
                <a:cs typeface="Cambria Math"/>
              </a:rPr>
              <a:t>𝑠</a:t>
            </a:r>
            <a:r>
              <a:rPr dirty="0" baseline="1984" sz="2100">
                <a:latin typeface="Cambria Math"/>
                <a:cs typeface="Cambria Math"/>
              </a:rPr>
              <a:t>𝑑(𝑡)sin(Ω𝑡)</a:t>
            </a:r>
            <a:r>
              <a:rPr dirty="0" baseline="1984" sz="2100" spc="30">
                <a:latin typeface="Cambria Math"/>
                <a:cs typeface="Cambria Math"/>
              </a:rPr>
              <a:t> </a:t>
            </a:r>
            <a:r>
              <a:rPr dirty="0" baseline="1984" sz="2100" spc="-15">
                <a:latin typeface="Cambria Math"/>
                <a:cs typeface="Cambria Math"/>
              </a:rPr>
              <a:t>sin</a:t>
            </a:r>
            <a:r>
              <a:rPr dirty="0" baseline="3968" sz="2100" spc="-15">
                <a:latin typeface="Cambria Math"/>
                <a:cs typeface="Cambria Math"/>
              </a:rPr>
              <a:t>(</a:t>
            </a:r>
            <a:r>
              <a:rPr dirty="0" baseline="1984" sz="2100" spc="-15">
                <a:latin typeface="Cambria Math"/>
                <a:cs typeface="Cambria Math"/>
              </a:rPr>
              <a:t>2𝜋𝑓</a:t>
            </a:r>
            <a:r>
              <a:rPr dirty="0" baseline="-13888" sz="1500" spc="-15">
                <a:latin typeface="Cambria Math"/>
                <a:cs typeface="Cambria Math"/>
              </a:rPr>
              <a:t>0</a:t>
            </a:r>
            <a:r>
              <a:rPr dirty="0" baseline="1984" sz="2100" spc="-15">
                <a:latin typeface="Cambria Math"/>
                <a:cs typeface="Cambria Math"/>
              </a:rPr>
              <a:t>𝑡</a:t>
            </a:r>
            <a:r>
              <a:rPr dirty="0" baseline="3968" sz="2100" spc="-15">
                <a:latin typeface="Cambria Math"/>
                <a:cs typeface="Cambria Math"/>
              </a:rPr>
              <a:t>)</a:t>
            </a:r>
            <a:endParaRPr baseline="3968" sz="2100">
              <a:latin typeface="Cambria Math"/>
              <a:cs typeface="Cambria Math"/>
            </a:endParaRPr>
          </a:p>
          <a:p>
            <a:pPr marL="482600" marR="55880">
              <a:lnSpc>
                <a:spcPct val="143600"/>
              </a:lnSpc>
              <a:spcBef>
                <a:spcPts val="85"/>
              </a:spcBef>
            </a:pPr>
            <a:r>
              <a:rPr dirty="0" sz="1400">
                <a:latin typeface="Times New Roman"/>
                <a:cs typeface="Times New Roman"/>
              </a:rPr>
              <a:t>Form above </a:t>
            </a:r>
            <a:r>
              <a:rPr dirty="0" sz="1400" spc="-5">
                <a:latin typeface="Times New Roman"/>
                <a:cs typeface="Times New Roman"/>
              </a:rPr>
              <a:t>equation </a:t>
            </a:r>
            <a:r>
              <a:rPr dirty="0" sz="1400">
                <a:latin typeface="Times New Roman"/>
                <a:cs typeface="Times New Roman"/>
              </a:rPr>
              <a:t>it is </a:t>
            </a:r>
            <a:r>
              <a:rPr dirty="0" sz="1400" spc="-5">
                <a:latin typeface="Times New Roman"/>
                <a:cs typeface="Times New Roman"/>
              </a:rPr>
              <a:t>clear that only </a:t>
            </a:r>
            <a:r>
              <a:rPr dirty="0" sz="1400">
                <a:latin typeface="Times New Roman"/>
                <a:cs typeface="Times New Roman"/>
              </a:rPr>
              <a:t>second term carry </a:t>
            </a:r>
            <a:r>
              <a:rPr dirty="0" sz="1400" spc="-5">
                <a:latin typeface="Times New Roman"/>
                <a:cs typeface="Times New Roman"/>
              </a:rPr>
              <a:t>information, thus half the transmitted </a:t>
            </a:r>
            <a:r>
              <a:rPr dirty="0" sz="1400">
                <a:latin typeface="Times New Roman"/>
                <a:cs typeface="Times New Roman"/>
              </a:rPr>
              <a:t>energy </a:t>
            </a:r>
            <a:r>
              <a:rPr dirty="0" sz="1400" spc="-5">
                <a:latin typeface="Times New Roman"/>
                <a:cs typeface="Times New Roman"/>
              </a:rPr>
              <a:t>carries  information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signal.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317622" y="716020"/>
            <a:ext cx="2058035" cy="885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368300">
              <a:lnSpc>
                <a:spcPct val="156700"/>
              </a:lnSpc>
              <a:spcBef>
                <a:spcPts val="100"/>
              </a:spcBef>
            </a:pPr>
            <a:r>
              <a:rPr dirty="0" sz="1800" spc="-5" b="1">
                <a:latin typeface="Times New Roman"/>
                <a:cs typeface="Times New Roman"/>
              </a:rPr>
              <a:t>Chapter </a:t>
            </a:r>
            <a:r>
              <a:rPr dirty="0" sz="1800" b="1">
                <a:latin typeface="Times New Roman"/>
                <a:cs typeface="Times New Roman"/>
              </a:rPr>
              <a:t>Four  </a:t>
            </a:r>
            <a:r>
              <a:rPr dirty="0" sz="1800" spc="-5" b="1">
                <a:latin typeface="Times New Roman"/>
                <a:cs typeface="Times New Roman"/>
              </a:rPr>
              <a:t>Band pass</a:t>
            </a:r>
            <a:r>
              <a:rPr dirty="0" sz="1800" spc="-70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waveform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11" name="object 11"/>
          <p:cNvSpPr txBox="1"/>
          <p:nvPr/>
        </p:nvSpPr>
        <p:spPr>
          <a:xfrm>
            <a:off x="1295649" y="1732529"/>
            <a:ext cx="8552180" cy="38068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Times New Roman"/>
                <a:cs typeface="Times New Roman"/>
              </a:rPr>
              <a:t>Introduction:</a:t>
            </a:r>
            <a:endParaRPr sz="1400">
              <a:latin typeface="Times New Roman"/>
              <a:cs typeface="Times New Roman"/>
            </a:endParaRPr>
          </a:p>
          <a:p>
            <a:pPr algn="just" marL="76200" marR="70485">
              <a:lnSpc>
                <a:spcPct val="111400"/>
              </a:lnSpc>
              <a:spcBef>
                <a:spcPts val="960"/>
              </a:spcBef>
            </a:pPr>
            <a:r>
              <a:rPr dirty="0" sz="1400" spc="-5">
                <a:latin typeface="Times New Roman"/>
                <a:cs typeface="Times New Roman"/>
              </a:rPr>
              <a:t>When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digital </a:t>
            </a:r>
            <a:r>
              <a:rPr dirty="0" sz="1400">
                <a:latin typeface="Times New Roman"/>
                <a:cs typeface="Times New Roman"/>
              </a:rPr>
              <a:t>is to </a:t>
            </a:r>
            <a:r>
              <a:rPr dirty="0" sz="1400" spc="-5">
                <a:latin typeface="Times New Roman"/>
                <a:cs typeface="Times New Roman"/>
              </a:rPr>
              <a:t>be transmitted over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long distance,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needs Continue Wave (CW) modulation.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high frequency  </a:t>
            </a:r>
            <a:r>
              <a:rPr dirty="0" sz="1400">
                <a:latin typeface="Times New Roman"/>
                <a:cs typeface="Times New Roman"/>
              </a:rPr>
              <a:t>carrier of </a:t>
            </a:r>
            <a:r>
              <a:rPr dirty="0" sz="1400" spc="-100">
                <a:latin typeface="Cambria Math"/>
                <a:cs typeface="Cambria Math"/>
              </a:rPr>
              <a:t>𝑓</a:t>
            </a:r>
            <a:r>
              <a:rPr dirty="0" baseline="-16666" sz="1500" spc="-150">
                <a:latin typeface="Cambria Math"/>
                <a:cs typeface="Cambria Math"/>
              </a:rPr>
              <a:t>0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modulated, then </a:t>
            </a:r>
            <a:r>
              <a:rPr dirty="0" sz="1400" spc="-30">
                <a:latin typeface="Cambria Math"/>
                <a:cs typeface="Cambria Math"/>
              </a:rPr>
              <a:t>𝑓</a:t>
            </a:r>
            <a:r>
              <a:rPr dirty="0" baseline="-16666" sz="1500" spc="-44">
                <a:latin typeface="Cambria Math"/>
                <a:cs typeface="Cambria Math"/>
              </a:rPr>
              <a:t>0</a:t>
            </a:r>
            <a:r>
              <a:rPr dirty="0" sz="1400" spc="-30">
                <a:latin typeface="Times New Roman"/>
                <a:cs typeface="Times New Roman"/>
              </a:rPr>
              <a:t>has </a:t>
            </a:r>
            <a:r>
              <a:rPr dirty="0" sz="1400" spc="-10">
                <a:latin typeface="Times New Roman"/>
                <a:cs typeface="Times New Roman"/>
              </a:rPr>
              <a:t>some </a:t>
            </a:r>
            <a:r>
              <a:rPr dirty="0" sz="1400" spc="-5">
                <a:latin typeface="Times New Roman"/>
                <a:cs typeface="Times New Roman"/>
              </a:rPr>
              <a:t>deviation called </a:t>
            </a:r>
            <a:r>
              <a:rPr dirty="0" sz="1400" spc="-5" b="1" i="1">
                <a:latin typeface="Times New Roman"/>
                <a:cs typeface="Times New Roman"/>
              </a:rPr>
              <a:t>bandpass </a:t>
            </a:r>
            <a:r>
              <a:rPr dirty="0" sz="1400" spc="-5">
                <a:latin typeface="Times New Roman"/>
                <a:cs typeface="Times New Roman"/>
              </a:rPr>
              <a:t>transmission which is not start from </a:t>
            </a:r>
            <a:r>
              <a:rPr dirty="0" sz="1400">
                <a:latin typeface="Times New Roman"/>
                <a:cs typeface="Times New Roman"/>
              </a:rPr>
              <a:t>0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Hz.</a:t>
            </a:r>
            <a:endParaRPr sz="1400">
              <a:latin typeface="Times New Roman"/>
              <a:cs typeface="Times New Roman"/>
            </a:endParaRPr>
          </a:p>
          <a:p>
            <a:pPr algn="just" marL="76200" marR="68580">
              <a:lnSpc>
                <a:spcPct val="110300"/>
              </a:lnSpc>
              <a:spcBef>
                <a:spcPts val="1015"/>
              </a:spcBef>
            </a:pPr>
            <a:r>
              <a:rPr dirty="0" sz="1400" spc="-5">
                <a:latin typeface="Times New Roman"/>
                <a:cs typeface="Times New Roman"/>
              </a:rPr>
              <a:t>When it is required to transmit digital signals </a:t>
            </a:r>
            <a:r>
              <a:rPr dirty="0" sz="1400">
                <a:latin typeface="Times New Roman"/>
                <a:cs typeface="Times New Roman"/>
              </a:rPr>
              <a:t>on </a:t>
            </a:r>
            <a:r>
              <a:rPr dirty="0" sz="1400" spc="-5">
                <a:latin typeface="Times New Roman"/>
                <a:cs typeface="Times New Roman"/>
              </a:rPr>
              <a:t>banpass channel, the amplitude, frequency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phase of sinusoidal  </a:t>
            </a:r>
            <a:r>
              <a:rPr dirty="0" sz="1400">
                <a:latin typeface="Times New Roman"/>
                <a:cs typeface="Times New Roman"/>
              </a:rPr>
              <a:t>carrier </a:t>
            </a:r>
            <a:r>
              <a:rPr dirty="0" sz="1400" spc="-5">
                <a:latin typeface="Times New Roman"/>
                <a:cs typeface="Times New Roman"/>
              </a:rPr>
              <a:t>is varied in accordance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the incoming digital data, then it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called Amplitude Shift </a:t>
            </a:r>
            <a:r>
              <a:rPr dirty="0" sz="1400" spc="-10">
                <a:latin typeface="Times New Roman"/>
                <a:cs typeface="Times New Roman"/>
              </a:rPr>
              <a:t>Keying </a:t>
            </a:r>
            <a:r>
              <a:rPr dirty="0" sz="1400" spc="-5">
                <a:latin typeface="Times New Roman"/>
                <a:cs typeface="Times New Roman"/>
              </a:rPr>
              <a:t>(ASK),  Frequency Shift Keying (FSK) and Phase Shift Keying (PSK) respectively. </a:t>
            </a:r>
            <a:r>
              <a:rPr dirty="0" sz="1400">
                <a:latin typeface="Times New Roman"/>
                <a:cs typeface="Times New Roman"/>
              </a:rPr>
              <a:t>Instead </a:t>
            </a:r>
            <a:r>
              <a:rPr dirty="0" sz="1400" spc="-5">
                <a:latin typeface="Times New Roman"/>
                <a:cs typeface="Times New Roman"/>
              </a:rPr>
              <a:t>of transmitting one bit,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can be  transmit </a:t>
            </a:r>
            <a:r>
              <a:rPr dirty="0" sz="1400">
                <a:latin typeface="Times New Roman"/>
                <a:cs typeface="Times New Roman"/>
              </a:rPr>
              <a:t>two or </a:t>
            </a:r>
            <a:r>
              <a:rPr dirty="0" sz="1400" spc="-10">
                <a:latin typeface="Times New Roman"/>
                <a:cs typeface="Times New Roman"/>
              </a:rPr>
              <a:t>more </a:t>
            </a:r>
            <a:r>
              <a:rPr dirty="0" sz="1400">
                <a:latin typeface="Times New Roman"/>
                <a:cs typeface="Times New Roman"/>
              </a:rPr>
              <a:t>bits </a:t>
            </a:r>
            <a:r>
              <a:rPr dirty="0" sz="1400" spc="-5">
                <a:latin typeface="Times New Roman"/>
                <a:cs typeface="Times New Roman"/>
              </a:rPr>
              <a:t>simultaneously. This called </a:t>
            </a:r>
            <a:r>
              <a:rPr dirty="0" sz="1400" spc="-5" i="1">
                <a:latin typeface="Times New Roman"/>
                <a:cs typeface="Times New Roman"/>
              </a:rPr>
              <a:t>M-ary transmission</a:t>
            </a:r>
            <a:r>
              <a:rPr dirty="0" sz="1400" spc="-5">
                <a:latin typeface="Times New Roman"/>
                <a:cs typeface="Times New Roman"/>
              </a:rPr>
              <a:t>, which result in reduce channel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bandwidth.</a:t>
            </a:r>
            <a:endParaRPr sz="1400">
              <a:latin typeface="Times New Roman"/>
              <a:cs typeface="Times New Roman"/>
            </a:endParaRPr>
          </a:p>
          <a:p>
            <a:pPr marL="76200">
              <a:lnSpc>
                <a:spcPct val="100000"/>
              </a:lnSpc>
              <a:spcBef>
                <a:spcPts val="1165"/>
              </a:spcBef>
            </a:pPr>
            <a:r>
              <a:rPr dirty="0" sz="1400" spc="-5">
                <a:latin typeface="Times New Roman"/>
                <a:cs typeface="Times New Roman"/>
              </a:rPr>
              <a:t>Any digital modulation scheme should satisfy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following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requirements:</a:t>
            </a:r>
            <a:endParaRPr sz="1400">
              <a:latin typeface="Times New Roman"/>
              <a:cs typeface="Times New Roman"/>
            </a:endParaRPr>
          </a:p>
          <a:p>
            <a:pPr marL="304800" indent="-228600">
              <a:lnSpc>
                <a:spcPct val="100000"/>
              </a:lnSpc>
              <a:spcBef>
                <a:spcPts val="1175"/>
              </a:spcBef>
              <a:buChar char="-"/>
              <a:tabLst>
                <a:tab pos="304165" algn="l"/>
                <a:tab pos="304800" algn="l"/>
              </a:tabLst>
            </a:pPr>
            <a:r>
              <a:rPr dirty="0" sz="1400" spc="-5">
                <a:latin typeface="Times New Roman"/>
                <a:cs typeface="Times New Roman"/>
              </a:rPr>
              <a:t>Maximum </a:t>
            </a:r>
            <a:r>
              <a:rPr dirty="0" sz="1400">
                <a:latin typeface="Times New Roman"/>
                <a:cs typeface="Times New Roman"/>
              </a:rPr>
              <a:t>data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rate.</a:t>
            </a:r>
            <a:endParaRPr sz="1400">
              <a:latin typeface="Times New Roman"/>
              <a:cs typeface="Times New Roman"/>
            </a:endParaRPr>
          </a:p>
          <a:p>
            <a:pPr marL="304800" indent="-228600">
              <a:lnSpc>
                <a:spcPct val="100000"/>
              </a:lnSpc>
              <a:spcBef>
                <a:spcPts val="170"/>
              </a:spcBef>
              <a:buChar char="-"/>
              <a:tabLst>
                <a:tab pos="304165" algn="l"/>
                <a:tab pos="304800" algn="l"/>
              </a:tabLst>
            </a:pPr>
            <a:r>
              <a:rPr dirty="0" sz="1400" spc="-5">
                <a:latin typeface="Times New Roman"/>
                <a:cs typeface="Times New Roman"/>
              </a:rPr>
              <a:t>Maximum </a:t>
            </a:r>
            <a:r>
              <a:rPr dirty="0" sz="1400">
                <a:latin typeface="Times New Roman"/>
                <a:cs typeface="Times New Roman"/>
              </a:rPr>
              <a:t>resistance to </a:t>
            </a:r>
            <a:r>
              <a:rPr dirty="0" sz="1400" spc="-5">
                <a:latin typeface="Times New Roman"/>
                <a:cs typeface="Times New Roman"/>
              </a:rPr>
              <a:t>interfering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signals.</a:t>
            </a:r>
            <a:endParaRPr sz="1400">
              <a:latin typeface="Times New Roman"/>
              <a:cs typeface="Times New Roman"/>
            </a:endParaRPr>
          </a:p>
          <a:p>
            <a:pPr marL="304800" indent="-228600">
              <a:lnSpc>
                <a:spcPct val="100000"/>
              </a:lnSpc>
              <a:spcBef>
                <a:spcPts val="170"/>
              </a:spcBef>
              <a:buChar char="-"/>
              <a:tabLst>
                <a:tab pos="304165" algn="l"/>
                <a:tab pos="304800" algn="l"/>
              </a:tabLst>
            </a:pPr>
            <a:r>
              <a:rPr dirty="0" sz="1400" spc="-5">
                <a:latin typeface="Times New Roman"/>
                <a:cs typeface="Times New Roman"/>
              </a:rPr>
              <a:t>Minimum probability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symbol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error.</a:t>
            </a:r>
            <a:endParaRPr sz="1400">
              <a:latin typeface="Times New Roman"/>
              <a:cs typeface="Times New Roman"/>
            </a:endParaRPr>
          </a:p>
          <a:p>
            <a:pPr marL="304800" indent="-228600">
              <a:lnSpc>
                <a:spcPct val="100000"/>
              </a:lnSpc>
              <a:spcBef>
                <a:spcPts val="180"/>
              </a:spcBef>
              <a:buChar char="-"/>
              <a:tabLst>
                <a:tab pos="304165" algn="l"/>
                <a:tab pos="304800" algn="l"/>
              </a:tabLst>
            </a:pPr>
            <a:r>
              <a:rPr dirty="0" sz="1400" spc="-5">
                <a:latin typeface="Times New Roman"/>
                <a:cs typeface="Times New Roman"/>
              </a:rPr>
              <a:t>Minimum </a:t>
            </a:r>
            <a:r>
              <a:rPr dirty="0" sz="1400">
                <a:latin typeface="Times New Roman"/>
                <a:cs typeface="Times New Roman"/>
              </a:rPr>
              <a:t>channel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bandwidth.</a:t>
            </a:r>
            <a:endParaRPr sz="1400">
              <a:latin typeface="Times New Roman"/>
              <a:cs typeface="Times New Roman"/>
            </a:endParaRPr>
          </a:p>
          <a:p>
            <a:pPr marL="304800" indent="-228600">
              <a:lnSpc>
                <a:spcPct val="100000"/>
              </a:lnSpc>
              <a:spcBef>
                <a:spcPts val="170"/>
              </a:spcBef>
              <a:buChar char="-"/>
              <a:tabLst>
                <a:tab pos="304165" algn="l"/>
                <a:tab pos="304800" algn="l"/>
              </a:tabLst>
            </a:pPr>
            <a:r>
              <a:rPr dirty="0" sz="1400" spc="-5">
                <a:latin typeface="Times New Roman"/>
                <a:cs typeface="Times New Roman"/>
              </a:rPr>
              <a:t>Minimum transmitted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power.</a:t>
            </a:r>
            <a:endParaRPr sz="1400">
              <a:latin typeface="Times New Roman"/>
              <a:cs typeface="Times New Roman"/>
            </a:endParaRPr>
          </a:p>
          <a:p>
            <a:pPr marL="304800" indent="-228600">
              <a:lnSpc>
                <a:spcPct val="100000"/>
              </a:lnSpc>
              <a:spcBef>
                <a:spcPts val="165"/>
              </a:spcBef>
              <a:buChar char="-"/>
              <a:tabLst>
                <a:tab pos="304165" algn="l"/>
                <a:tab pos="304800" algn="l"/>
              </a:tabLst>
            </a:pPr>
            <a:r>
              <a:rPr dirty="0" sz="1400" spc="-5">
                <a:latin typeface="Times New Roman"/>
                <a:cs typeface="Times New Roman"/>
              </a:rPr>
              <a:t>Minimum </a:t>
            </a:r>
            <a:r>
              <a:rPr dirty="0" sz="1400">
                <a:latin typeface="Times New Roman"/>
                <a:cs typeface="Times New Roman"/>
              </a:rPr>
              <a:t>circuit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complexity.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901700" y="424682"/>
            <a:ext cx="6291580" cy="13995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4191635" algn="l"/>
              </a:tabLst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	</a:t>
            </a:r>
            <a:r>
              <a:rPr dirty="0" sz="1200" b="1">
                <a:latin typeface="Times New Roman"/>
                <a:cs typeface="Times New Roman"/>
              </a:rPr>
              <a:t>CTE </a:t>
            </a:r>
            <a:r>
              <a:rPr dirty="0" sz="1200" spc="-5" b="1">
                <a:latin typeface="Times New Roman"/>
                <a:cs typeface="Times New Roman"/>
              </a:rPr>
              <a:t>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27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dirty="0" sz="1400" b="1">
                <a:latin typeface="Times New Roman"/>
                <a:cs typeface="Times New Roman"/>
              </a:rPr>
              <a:t>1- </a:t>
            </a:r>
            <a:r>
              <a:rPr dirty="0" sz="1400" spc="-5" b="1">
                <a:latin typeface="Times New Roman"/>
                <a:cs typeface="Times New Roman"/>
              </a:rPr>
              <a:t>Binary Phase </a:t>
            </a:r>
            <a:r>
              <a:rPr dirty="0" sz="1400" b="1">
                <a:latin typeface="Times New Roman"/>
                <a:cs typeface="Times New Roman"/>
              </a:rPr>
              <a:t>Shift</a:t>
            </a:r>
            <a:r>
              <a:rPr dirty="0" sz="1400" spc="-8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Keying(BPSK):</a:t>
            </a:r>
            <a:endParaRPr sz="14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145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BPSK, binary </a:t>
            </a:r>
            <a:r>
              <a:rPr dirty="0" sz="1400">
                <a:latin typeface="Times New Roman"/>
                <a:cs typeface="Times New Roman"/>
              </a:rPr>
              <a:t>"1" </a:t>
            </a:r>
            <a:r>
              <a:rPr dirty="0" sz="1400" spc="-5">
                <a:latin typeface="Times New Roman"/>
                <a:cs typeface="Times New Roman"/>
              </a:rPr>
              <a:t>and "0" modulate the </a:t>
            </a:r>
            <a:r>
              <a:rPr dirty="0" sz="1400">
                <a:latin typeface="Times New Roman"/>
                <a:cs typeface="Times New Roman"/>
              </a:rPr>
              <a:t>phase of </a:t>
            </a:r>
            <a:r>
              <a:rPr dirty="0" sz="1400" spc="-5">
                <a:latin typeface="Times New Roman"/>
                <a:cs typeface="Times New Roman"/>
              </a:rPr>
              <a:t>the carrier. Let the carrier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be,</a:t>
            </a:r>
            <a:endParaRPr sz="1400">
              <a:latin typeface="Times New Roman"/>
              <a:cs typeface="Times New Roman"/>
            </a:endParaRPr>
          </a:p>
          <a:p>
            <a:pPr marL="3924935">
              <a:lnSpc>
                <a:spcPct val="100000"/>
              </a:lnSpc>
              <a:spcBef>
                <a:spcPts val="215"/>
              </a:spcBef>
            </a:pPr>
            <a:r>
              <a:rPr dirty="0" sz="1400" spc="15">
                <a:latin typeface="Cambria Math"/>
                <a:cs typeface="Cambria Math"/>
              </a:rPr>
              <a:t>𝑠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𝑡</a:t>
            </a:r>
            <a:r>
              <a:rPr dirty="0" baseline="1984" sz="2100" spc="22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𝐴𝑐𝑜𝑠(2𝜋𝑓</a:t>
            </a:r>
            <a:r>
              <a:rPr dirty="0" baseline="-16666" sz="1500" spc="-15">
                <a:latin typeface="Cambria Math"/>
                <a:cs typeface="Cambria Math"/>
              </a:rPr>
              <a:t>0</a:t>
            </a:r>
            <a:r>
              <a:rPr dirty="0" sz="1400" spc="-10">
                <a:latin typeface="Cambria Math"/>
                <a:cs typeface="Cambria Math"/>
              </a:rPr>
              <a:t>𝑡)</a:t>
            </a:r>
            <a:endParaRPr sz="1400">
              <a:latin typeface="Cambria Math"/>
              <a:cs typeface="Cambria Math"/>
            </a:endParaRPr>
          </a:p>
          <a:p>
            <a:pPr marL="469900">
              <a:lnSpc>
                <a:spcPct val="100000"/>
              </a:lnSpc>
              <a:spcBef>
                <a:spcPts val="190"/>
              </a:spcBef>
            </a:pPr>
            <a:r>
              <a:rPr dirty="0" sz="1400">
                <a:latin typeface="Times New Roman"/>
                <a:cs typeface="Times New Roman"/>
              </a:rPr>
              <a:t>If the </a:t>
            </a:r>
            <a:r>
              <a:rPr dirty="0" sz="1400" spc="-5">
                <a:latin typeface="Times New Roman"/>
                <a:cs typeface="Times New Roman"/>
              </a:rPr>
              <a:t>load resistance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standard </a:t>
            </a:r>
            <a:r>
              <a:rPr dirty="0" sz="1400" spc="-5">
                <a:latin typeface="Cambria Math"/>
                <a:cs typeface="Cambria Math"/>
              </a:rPr>
              <a:t>1Ω</a:t>
            </a:r>
            <a:r>
              <a:rPr dirty="0" sz="1400" spc="-5">
                <a:latin typeface="Times New Roman"/>
                <a:cs typeface="Times New Roman"/>
              </a:rPr>
              <a:t>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power dissipated </a:t>
            </a:r>
            <a:r>
              <a:rPr dirty="0" sz="1400" spc="-10">
                <a:latin typeface="Times New Roman"/>
                <a:cs typeface="Times New Roman"/>
              </a:rPr>
              <a:t>will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957693" y="1801109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970404" y="2077852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5196971" y="1923410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573645" y="1938650"/>
            <a:ext cx="19894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1000125" algn="l"/>
                <a:tab pos="1277620" algn="l"/>
              </a:tabLst>
            </a:pPr>
            <a:r>
              <a:rPr dirty="0" sz="1400">
                <a:latin typeface="Cambria Math"/>
                <a:cs typeface="Cambria Math"/>
              </a:rPr>
              <a:t>𝑃  =</a:t>
            </a:r>
            <a:r>
              <a:rPr dirty="0" sz="1400" spc="-120">
                <a:latin typeface="Cambria Math"/>
                <a:cs typeface="Cambria Math"/>
              </a:rPr>
              <a:t> </a:t>
            </a:r>
            <a:r>
              <a:rPr dirty="0" baseline="-35714" sz="2100">
                <a:latin typeface="Cambria Math"/>
                <a:cs typeface="Cambria Math"/>
              </a:rPr>
              <a:t>2</a:t>
            </a:r>
            <a:r>
              <a:rPr dirty="0" baseline="-35714" sz="2100" spc="-12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𝐴	→	𝐴 =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√2𝑃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314816" y="1970775"/>
            <a:ext cx="213360" cy="0"/>
          </a:xfrm>
          <a:custGeom>
            <a:avLst/>
            <a:gdLst/>
            <a:ahLst/>
            <a:cxnLst/>
            <a:rect l="l" t="t" r="r" b="b"/>
            <a:pathLst>
              <a:path w="213359" h="0">
                <a:moveTo>
                  <a:pt x="0" y="0"/>
                </a:moveTo>
                <a:lnTo>
                  <a:pt x="2133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359142" y="2487291"/>
            <a:ext cx="12712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If the </a:t>
            </a:r>
            <a:r>
              <a:rPr dirty="0" sz="1400" spc="-5">
                <a:latin typeface="Times New Roman"/>
                <a:cs typeface="Times New Roman"/>
              </a:rPr>
              <a:t>symbol is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410840" y="2792608"/>
            <a:ext cx="213360" cy="0"/>
          </a:xfrm>
          <a:custGeom>
            <a:avLst/>
            <a:gdLst/>
            <a:ahLst/>
            <a:cxnLst/>
            <a:rect l="l" t="t" r="r" b="b"/>
            <a:pathLst>
              <a:path w="213360" h="0">
                <a:moveTo>
                  <a:pt x="0" y="0"/>
                </a:moveTo>
                <a:lnTo>
                  <a:pt x="2133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4647301" y="2760087"/>
            <a:ext cx="18573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400" spc="5">
                <a:latin typeface="Cambria Math"/>
                <a:cs typeface="Cambria Math"/>
              </a:rPr>
              <a:t>𝑠</a:t>
            </a:r>
            <a:r>
              <a:rPr dirty="0" baseline="-16666" sz="1500" spc="7">
                <a:latin typeface="Cambria Math"/>
                <a:cs typeface="Cambria Math"/>
              </a:rPr>
              <a:t>1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𝑡</a:t>
            </a:r>
            <a:r>
              <a:rPr dirty="0" baseline="1984" sz="2100" spc="7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√2𝑃𝑐𝑜𝑠(2𝜋𝑓</a:t>
            </a:r>
            <a:r>
              <a:rPr dirty="0" baseline="-16666" sz="1500" spc="-7">
                <a:latin typeface="Cambria Math"/>
                <a:cs typeface="Cambria Math"/>
              </a:rPr>
              <a:t>0</a:t>
            </a:r>
            <a:r>
              <a:rPr dirty="0" sz="1400" spc="-5">
                <a:latin typeface="Cambria Math"/>
                <a:cs typeface="Cambria Math"/>
              </a:rPr>
              <a:t>𝑡)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359149" y="2991735"/>
            <a:ext cx="13582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next symbol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482724" y="3297051"/>
            <a:ext cx="213360" cy="0"/>
          </a:xfrm>
          <a:custGeom>
            <a:avLst/>
            <a:gdLst/>
            <a:ahLst/>
            <a:cxnLst/>
            <a:rect l="l" t="t" r="r" b="b"/>
            <a:pathLst>
              <a:path w="213360" h="0">
                <a:moveTo>
                  <a:pt x="0" y="0"/>
                </a:moveTo>
                <a:lnTo>
                  <a:pt x="2133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342248" y="3297051"/>
            <a:ext cx="213360" cy="0"/>
          </a:xfrm>
          <a:custGeom>
            <a:avLst/>
            <a:gdLst/>
            <a:ahLst/>
            <a:cxnLst/>
            <a:rect l="l" t="t" r="r" b="b"/>
            <a:pathLst>
              <a:path w="213359" h="0">
                <a:moveTo>
                  <a:pt x="0" y="0"/>
                </a:moveTo>
                <a:lnTo>
                  <a:pt x="2133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537332" y="3803263"/>
            <a:ext cx="213995" cy="0"/>
          </a:xfrm>
          <a:custGeom>
            <a:avLst/>
            <a:gdLst/>
            <a:ahLst/>
            <a:cxnLst/>
            <a:rect l="l" t="t" r="r" b="b"/>
            <a:pathLst>
              <a:path w="213995" h="0">
                <a:moveTo>
                  <a:pt x="0" y="0"/>
                </a:moveTo>
                <a:lnTo>
                  <a:pt x="21366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333742" y="3247122"/>
            <a:ext cx="6819900" cy="1127760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algn="ctr" marL="1664335">
              <a:lnSpc>
                <a:spcPct val="100000"/>
              </a:lnSpc>
              <a:spcBef>
                <a:spcPts val="240"/>
              </a:spcBef>
            </a:pPr>
            <a:r>
              <a:rPr dirty="0" sz="1400" spc="15">
                <a:latin typeface="Cambria Math"/>
                <a:cs typeface="Cambria Math"/>
              </a:rPr>
              <a:t>𝑠</a:t>
            </a:r>
            <a:r>
              <a:rPr dirty="0" baseline="-16666" sz="1500" spc="22">
                <a:latin typeface="Cambria Math"/>
                <a:cs typeface="Cambria Math"/>
              </a:rPr>
              <a:t>2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𝑡</a:t>
            </a:r>
            <a:r>
              <a:rPr dirty="0" baseline="1984" sz="2100" spc="22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-5">
                <a:latin typeface="Cambria Math"/>
                <a:cs typeface="Cambria Math"/>
              </a:rPr>
              <a:t>√2𝑃𝑐𝑜𝑠</a:t>
            </a:r>
            <a:r>
              <a:rPr dirty="0" baseline="1984" sz="2100" spc="-7">
                <a:latin typeface="Cambria Math"/>
                <a:cs typeface="Cambria Math"/>
              </a:rPr>
              <a:t>(</a:t>
            </a:r>
            <a:r>
              <a:rPr dirty="0" sz="1400" spc="-5">
                <a:latin typeface="Cambria Math"/>
                <a:cs typeface="Cambria Math"/>
              </a:rPr>
              <a:t>2𝜋𝑓</a:t>
            </a:r>
            <a:r>
              <a:rPr dirty="0" baseline="-16666" sz="1500" spc="-7">
                <a:latin typeface="Cambria Math"/>
                <a:cs typeface="Cambria Math"/>
              </a:rPr>
              <a:t>0</a:t>
            </a:r>
            <a:r>
              <a:rPr dirty="0" sz="1400" spc="-5">
                <a:latin typeface="Cambria Math"/>
                <a:cs typeface="Cambria Math"/>
              </a:rPr>
              <a:t>𝑡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15">
                <a:latin typeface="Cambria Math"/>
                <a:cs typeface="Cambria Math"/>
              </a:rPr>
              <a:t>𝜋</a:t>
            </a:r>
            <a:r>
              <a:rPr dirty="0" baseline="1984" sz="2100" spc="22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28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−√2𝑃𝑐𝑜𝑠(2𝜋𝑓</a:t>
            </a:r>
            <a:r>
              <a:rPr dirty="0" baseline="-16666" sz="1500" spc="-7">
                <a:latin typeface="Cambria Math"/>
                <a:cs typeface="Cambria Math"/>
              </a:rPr>
              <a:t>0</a:t>
            </a:r>
            <a:r>
              <a:rPr dirty="0" sz="1400" spc="-5">
                <a:latin typeface="Cambria Math"/>
                <a:cs typeface="Cambria Math"/>
              </a:rPr>
              <a:t>𝑡)</a:t>
            </a:r>
            <a:endParaRPr sz="14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145"/>
              </a:spcBef>
            </a:pPr>
            <a:r>
              <a:rPr dirty="0" sz="1400" spc="-5">
                <a:latin typeface="Times New Roman"/>
                <a:cs typeface="Times New Roman"/>
              </a:rPr>
              <a:t>Thus we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define BPSK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as:</a:t>
            </a:r>
            <a:endParaRPr sz="1400">
              <a:latin typeface="Times New Roman"/>
              <a:cs typeface="Times New Roman"/>
            </a:endParaRPr>
          </a:p>
          <a:p>
            <a:pPr algn="ctr" marL="1664335">
              <a:lnSpc>
                <a:spcPct val="100000"/>
              </a:lnSpc>
              <a:spcBef>
                <a:spcPts val="480"/>
              </a:spcBef>
            </a:pPr>
            <a:r>
              <a:rPr dirty="0" sz="1400" spc="15">
                <a:latin typeface="Cambria Math"/>
                <a:cs typeface="Cambria Math"/>
              </a:rPr>
              <a:t>𝑠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𝑡</a:t>
            </a:r>
            <a:r>
              <a:rPr dirty="0" baseline="1984" sz="2100" spc="22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1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𝑏(𝑡)√2𝑃𝑐𝑜𝑠(2𝜋𝑓</a:t>
            </a:r>
            <a:r>
              <a:rPr dirty="0" baseline="-16666" sz="1500">
                <a:latin typeface="Cambria Math"/>
                <a:cs typeface="Cambria Math"/>
              </a:rPr>
              <a:t>0</a:t>
            </a:r>
            <a:r>
              <a:rPr dirty="0" sz="1400">
                <a:latin typeface="Cambria Math"/>
                <a:cs typeface="Cambria Math"/>
              </a:rPr>
              <a:t>𝑡)</a:t>
            </a:r>
            <a:endParaRPr sz="1400">
              <a:latin typeface="Cambria Math"/>
              <a:cs typeface="Cambria Math"/>
            </a:endParaRPr>
          </a:p>
          <a:p>
            <a:pPr marL="1258570">
              <a:lnSpc>
                <a:spcPct val="100000"/>
              </a:lnSpc>
              <a:spcBef>
                <a:spcPts val="1190"/>
              </a:spcBef>
            </a:pPr>
            <a:r>
              <a:rPr dirty="0" sz="1400" spc="-5">
                <a:latin typeface="Cambria Math"/>
                <a:cs typeface="Cambria Math"/>
              </a:rPr>
              <a:t>𝑤ℎ𝑒𝑟𝑒 </a:t>
            </a:r>
            <a:r>
              <a:rPr dirty="0" sz="1400" spc="15">
                <a:latin typeface="Cambria Math"/>
                <a:cs typeface="Cambria Math"/>
              </a:rPr>
              <a:t>𝑏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𝑡</a:t>
            </a:r>
            <a:r>
              <a:rPr dirty="0" baseline="1984" sz="2100" spc="22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+1 </a:t>
            </a:r>
            <a:r>
              <a:rPr dirty="0" sz="1400" spc="-5">
                <a:latin typeface="Cambria Math"/>
                <a:cs typeface="Cambria Math"/>
              </a:rPr>
              <a:t>𝑓𝑜𝑟 𝑏𝑖𝑛𝑎𝑟𝑦 </a:t>
            </a:r>
            <a:r>
              <a:rPr dirty="0" sz="1400">
                <a:latin typeface="Cambria Math"/>
                <a:cs typeface="Cambria Math"/>
              </a:rPr>
              <a:t>1 </a:t>
            </a:r>
            <a:r>
              <a:rPr dirty="0" sz="1400" spc="-5">
                <a:latin typeface="Cambria Math"/>
                <a:cs typeface="Cambria Math"/>
              </a:rPr>
              <a:t>𝑎𝑛𝑑 </a:t>
            </a:r>
            <a:r>
              <a:rPr dirty="0" sz="1400">
                <a:latin typeface="Cambria Math"/>
                <a:cs typeface="Cambria Math"/>
              </a:rPr>
              <a:t>− 1 </a:t>
            </a:r>
            <a:r>
              <a:rPr dirty="0" sz="1400" spc="-5">
                <a:latin typeface="Cambria Math"/>
                <a:cs typeface="Cambria Math"/>
              </a:rPr>
              <a:t>𝑓𝑜𝑟 𝑏𝑖𝑛𝑎𝑟𝑦 </a:t>
            </a:r>
            <a:r>
              <a:rPr dirty="0" sz="1400">
                <a:latin typeface="Cambria Math"/>
                <a:cs typeface="Cambria Math"/>
              </a:rPr>
              <a:t>0 </a:t>
            </a:r>
            <a:r>
              <a:rPr dirty="0" sz="1400" spc="-5">
                <a:latin typeface="Cambria Math"/>
                <a:cs typeface="Cambria Math"/>
              </a:rPr>
              <a:t>𝑎𝑠 𝑠ℎ𝑜𝑤𝑛 𝑖𝑛 </a:t>
            </a:r>
            <a:r>
              <a:rPr dirty="0" sz="1400">
                <a:latin typeface="Cambria Math"/>
                <a:cs typeface="Cambria Math"/>
              </a:rPr>
              <a:t>𝐹𝑖𝑔.</a:t>
            </a:r>
            <a:r>
              <a:rPr dirty="0" sz="1400" spc="5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901687" y="3220597"/>
            <a:ext cx="8890635" cy="1202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Figure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85"/>
              </a:spcBef>
            </a:pPr>
            <a:r>
              <a:rPr dirty="0" sz="1400" b="1">
                <a:latin typeface="Times New Roman"/>
                <a:cs typeface="Times New Roman"/>
              </a:rPr>
              <a:t>1-1 </a:t>
            </a:r>
            <a:r>
              <a:rPr dirty="0" sz="1400" spc="-5" b="1">
                <a:latin typeface="Times New Roman"/>
                <a:cs typeface="Times New Roman"/>
              </a:rPr>
              <a:t>BPSK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generation: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10700"/>
              </a:lnSpc>
              <a:spcBef>
                <a:spcPts val="994"/>
              </a:spcBef>
            </a:pP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BPSK </a:t>
            </a:r>
            <a:r>
              <a:rPr dirty="0" sz="1400" spc="-5">
                <a:latin typeface="Times New Roman"/>
                <a:cs typeface="Times New Roman"/>
              </a:rPr>
              <a:t>signal 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generated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applying carrier signal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the balanced modulator. The baseband signal </a:t>
            </a:r>
            <a:r>
              <a:rPr dirty="0" sz="1400" spc="10">
                <a:latin typeface="Cambria Math"/>
                <a:cs typeface="Cambria Math"/>
              </a:rPr>
              <a:t>𝑏(𝑡) </a:t>
            </a:r>
            <a:r>
              <a:rPr dirty="0" sz="1400" spc="5">
                <a:latin typeface="Times New Roman"/>
                <a:cs typeface="Times New Roman"/>
              </a:rPr>
              <a:t>is  </a:t>
            </a:r>
            <a:r>
              <a:rPr dirty="0" sz="1400" spc="-5">
                <a:latin typeface="Times New Roman"/>
                <a:cs typeface="Times New Roman"/>
              </a:rPr>
              <a:t>applied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modulating signal to the balanced modulator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shown in Fig.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35414" y="6209794"/>
            <a:ext cx="6235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Figure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495550" y="900684"/>
            <a:ext cx="5700400" cy="21828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778761" y="4575048"/>
            <a:ext cx="5133350" cy="15022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901700" y="871468"/>
            <a:ext cx="26371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Fig. 3 </a:t>
            </a:r>
            <a:r>
              <a:rPr dirty="0" sz="1400" spc="-5">
                <a:latin typeface="Times New Roman"/>
                <a:cs typeface="Times New Roman"/>
              </a:rPr>
              <a:t>shows the waveform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BPSK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6300" y="3307465"/>
            <a:ext cx="8941435" cy="6007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Times New Roman"/>
                <a:cs typeface="Times New Roman"/>
              </a:rPr>
              <a:t>1-2 </a:t>
            </a:r>
            <a:r>
              <a:rPr dirty="0" sz="1400" spc="-5" b="1">
                <a:latin typeface="Times New Roman"/>
                <a:cs typeface="Times New Roman"/>
              </a:rPr>
              <a:t>The </a:t>
            </a:r>
            <a:r>
              <a:rPr dirty="0" sz="1400" b="1">
                <a:latin typeface="Times New Roman"/>
                <a:cs typeface="Times New Roman"/>
              </a:rPr>
              <a:t>spectrum </a:t>
            </a:r>
            <a:r>
              <a:rPr dirty="0" sz="1400" spc="-5" b="1">
                <a:latin typeface="Times New Roman"/>
                <a:cs typeface="Times New Roman"/>
              </a:rPr>
              <a:t>and bandwidth </a:t>
            </a:r>
            <a:r>
              <a:rPr dirty="0" sz="1400" b="1">
                <a:latin typeface="Times New Roman"/>
                <a:cs typeface="Times New Roman"/>
              </a:rPr>
              <a:t>of</a:t>
            </a:r>
            <a:r>
              <a:rPr dirty="0" sz="1400" spc="-1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BPSK:</a:t>
            </a:r>
            <a:endParaRPr sz="1400">
              <a:latin typeface="Times New Roman"/>
              <a:cs typeface="Times New Roman"/>
            </a:endParaRPr>
          </a:p>
          <a:p>
            <a:pPr marL="495300">
              <a:lnSpc>
                <a:spcPct val="100000"/>
              </a:lnSpc>
              <a:spcBef>
                <a:spcPts val="1160"/>
              </a:spcBef>
            </a:pP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Fourier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transform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modulating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signal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which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consider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here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as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NRZ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bipolar,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its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amplitude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-50">
                <a:latin typeface="Cambria Math"/>
                <a:cs typeface="Cambria Math"/>
              </a:rPr>
              <a:t>±𝑉</a:t>
            </a:r>
            <a:r>
              <a:rPr dirty="0" baseline="-16666" sz="1500" spc="-75">
                <a:latin typeface="Cambria Math"/>
                <a:cs typeface="Cambria Math"/>
              </a:rPr>
              <a:t>𝑏</a:t>
            </a:r>
            <a:r>
              <a:rPr dirty="0" baseline="-16666" sz="1500" spc="60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and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each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42475" y="4095373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117086" y="4094347"/>
            <a:ext cx="149860" cy="0"/>
          </a:xfrm>
          <a:custGeom>
            <a:avLst/>
            <a:gdLst/>
            <a:ahLst/>
            <a:cxnLst/>
            <a:rect l="l" t="t" r="r" b="b"/>
            <a:pathLst>
              <a:path w="149860" h="0">
                <a:moveTo>
                  <a:pt x="0" y="0"/>
                </a:moveTo>
                <a:lnTo>
                  <a:pt x="14935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333738" y="3953642"/>
            <a:ext cx="10636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pulse is </a:t>
            </a:r>
            <a:r>
              <a:rPr dirty="0" sz="1400">
                <a:latin typeface="Cambria Math"/>
                <a:cs typeface="Cambria Math"/>
              </a:rPr>
              <a:t>± </a:t>
            </a:r>
            <a:r>
              <a:rPr dirty="0" baseline="47222" sz="1500" spc="75">
                <a:latin typeface="Cambria Math"/>
                <a:cs typeface="Cambria Math"/>
              </a:rPr>
              <a:t>𝑇</a:t>
            </a:r>
            <a:r>
              <a:rPr dirty="0" baseline="41666" sz="1200" spc="75">
                <a:latin typeface="Cambria Math"/>
                <a:cs typeface="Cambria Math"/>
              </a:rPr>
              <a:t>𝑏</a:t>
            </a:r>
            <a:r>
              <a:rPr dirty="0" baseline="41666" sz="1200" spc="97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695574" y="4360542"/>
            <a:ext cx="90741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15">
                <a:latin typeface="Cambria Math"/>
                <a:cs typeface="Cambria Math"/>
              </a:rPr>
              <a:t>𝑋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𝑓</a:t>
            </a:r>
            <a:r>
              <a:rPr dirty="0" baseline="1984" sz="2100" spc="22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𝑉</a:t>
            </a:r>
            <a:r>
              <a:rPr dirty="0" sz="1400" spc="25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𝑇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84423" y="4448934"/>
            <a:ext cx="27495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55">
                <a:latin typeface="Cambria Math"/>
                <a:cs typeface="Cambria Math"/>
              </a:rPr>
              <a:t>𝑏</a:t>
            </a:r>
            <a:r>
              <a:rPr dirty="0" sz="1000" spc="190">
                <a:latin typeface="Cambria Math"/>
                <a:cs typeface="Cambria Math"/>
              </a:rPr>
              <a:t> </a:t>
            </a:r>
            <a:r>
              <a:rPr dirty="0" sz="1000" spc="55">
                <a:latin typeface="Cambria Math"/>
                <a:cs typeface="Cambria Math"/>
              </a:rPr>
              <a:t>𝑏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674245" y="4224906"/>
            <a:ext cx="7810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sin(𝜋𝑓𝑇</a:t>
            </a:r>
            <a:r>
              <a:rPr dirty="0" sz="1400" spc="1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761621" y="4303135"/>
            <a:ext cx="633730" cy="415925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algn="r" marR="30480">
              <a:lnSpc>
                <a:spcPct val="100000"/>
              </a:lnSpc>
              <a:spcBef>
                <a:spcPts val="175"/>
              </a:spcBef>
            </a:pPr>
            <a:r>
              <a:rPr dirty="0" sz="1000" spc="105">
                <a:latin typeface="Cambria Math"/>
                <a:cs typeface="Cambria Math"/>
              </a:rPr>
              <a:t>𝑏</a:t>
            </a:r>
            <a:endParaRPr sz="10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114"/>
              </a:spcBef>
            </a:pPr>
            <a:r>
              <a:rPr dirty="0" sz="1400">
                <a:latin typeface="Cambria Math"/>
                <a:cs typeface="Cambria Math"/>
              </a:rPr>
              <a:t>(𝜋𝑓𝑇</a:t>
            </a:r>
            <a:r>
              <a:rPr dirty="0" baseline="-16666" sz="1500">
                <a:latin typeface="Cambria Math"/>
                <a:cs typeface="Cambria Math"/>
              </a:rPr>
              <a:t>𝑏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686928" y="4501255"/>
            <a:ext cx="754380" cy="0"/>
          </a:xfrm>
          <a:custGeom>
            <a:avLst/>
            <a:gdLst/>
            <a:ahLst/>
            <a:cxnLst/>
            <a:rect l="l" t="t" r="r" b="b"/>
            <a:pathLst>
              <a:path w="754379" h="0">
                <a:moveTo>
                  <a:pt x="0" y="0"/>
                </a:moveTo>
                <a:lnTo>
                  <a:pt x="75438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333742" y="4689193"/>
            <a:ext cx="4988560" cy="786130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315"/>
              </a:spcBef>
            </a:pPr>
            <a:r>
              <a:rPr dirty="0" sz="1400">
                <a:latin typeface="Cambria Math"/>
                <a:cs typeface="Cambria Math"/>
              </a:rPr>
              <a:t>The </a:t>
            </a:r>
            <a:r>
              <a:rPr dirty="0" sz="1400" spc="-5">
                <a:latin typeface="Cambria Math"/>
                <a:cs typeface="Cambria Math"/>
              </a:rPr>
              <a:t>power spectral density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𝑆(𝑓)</a:t>
            </a:r>
            <a:r>
              <a:rPr dirty="0" sz="1400" spc="5">
                <a:latin typeface="Times New Roman"/>
                <a:cs typeface="Times New Roman"/>
              </a:rPr>
              <a:t>is:</a:t>
            </a:r>
            <a:endParaRPr sz="1400">
              <a:latin typeface="Times New Roman"/>
              <a:cs typeface="Times New Roman"/>
            </a:endParaRPr>
          </a:p>
          <a:p>
            <a:pPr algn="r" marR="55880">
              <a:lnSpc>
                <a:spcPct val="100000"/>
              </a:lnSpc>
              <a:spcBef>
                <a:spcPts val="215"/>
              </a:spcBef>
            </a:pPr>
            <a:r>
              <a:rPr dirty="0" baseline="-13888" sz="2100" spc="22">
                <a:latin typeface="Cambria Math"/>
                <a:cs typeface="Cambria Math"/>
              </a:rPr>
              <a:t>𝑆</a:t>
            </a:r>
            <a:r>
              <a:rPr dirty="0" baseline="-11904" sz="2100" spc="22">
                <a:latin typeface="Cambria Math"/>
                <a:cs typeface="Cambria Math"/>
              </a:rPr>
              <a:t>(</a:t>
            </a:r>
            <a:r>
              <a:rPr dirty="0" baseline="-13888" sz="2100" spc="22">
                <a:latin typeface="Cambria Math"/>
                <a:cs typeface="Cambria Math"/>
              </a:rPr>
              <a:t>𝑓</a:t>
            </a:r>
            <a:r>
              <a:rPr dirty="0" baseline="-11904" sz="2100" spc="22">
                <a:latin typeface="Cambria Math"/>
                <a:cs typeface="Cambria Math"/>
              </a:rPr>
              <a:t>) </a:t>
            </a:r>
            <a:r>
              <a:rPr dirty="0" baseline="-13888" sz="2100">
                <a:latin typeface="Cambria Math"/>
                <a:cs typeface="Cambria Math"/>
              </a:rPr>
              <a:t>=</a:t>
            </a:r>
            <a:r>
              <a:rPr dirty="0" baseline="-13888" sz="2100" spc="157">
                <a:latin typeface="Cambria Math"/>
                <a:cs typeface="Cambria Math"/>
              </a:rPr>
              <a:t> </a:t>
            </a:r>
            <a:r>
              <a:rPr dirty="0" baseline="-11904" sz="2100" spc="-555">
                <a:latin typeface="Cambria Math"/>
                <a:cs typeface="Cambria Math"/>
              </a:rPr>
              <a:t>|</a:t>
            </a:r>
            <a:r>
              <a:rPr dirty="0" sz="1400" spc="-370">
                <a:latin typeface="Cambria Math"/>
                <a:cs typeface="Cambria Math"/>
              </a:rPr>
              <a:t>⃑⃑</a:t>
            </a:r>
            <a:r>
              <a:rPr dirty="0" baseline="-13888" sz="2100" spc="-555">
                <a:latin typeface="Cambria Math"/>
                <a:cs typeface="Cambria Math"/>
              </a:rPr>
              <a:t>𝑋</a:t>
            </a:r>
            <a:r>
              <a:rPr dirty="0" sz="1400" spc="-370">
                <a:latin typeface="Cambria Math"/>
                <a:cs typeface="Cambria Math"/>
              </a:rPr>
              <a:t>⃑⃑⃑⃑</a:t>
            </a:r>
            <a:r>
              <a:rPr dirty="0" baseline="-13888" sz="2100" spc="-555">
                <a:latin typeface="Cambria Math"/>
                <a:cs typeface="Cambria Math"/>
              </a:rPr>
              <a:t>(</a:t>
            </a:r>
            <a:r>
              <a:rPr dirty="0" sz="1400" spc="-370">
                <a:latin typeface="Cambria Math"/>
                <a:cs typeface="Cambria Math"/>
              </a:rPr>
              <a:t>⃑⃑</a:t>
            </a:r>
            <a:r>
              <a:rPr dirty="0" baseline="-13888" sz="2100" spc="-555">
                <a:latin typeface="Cambria Math"/>
                <a:cs typeface="Cambria Math"/>
              </a:rPr>
              <a:t>𝑓</a:t>
            </a:r>
            <a:r>
              <a:rPr dirty="0" sz="1400" spc="-370">
                <a:latin typeface="Cambria Math"/>
                <a:cs typeface="Cambria Math"/>
              </a:rPr>
              <a:t>⃑⃑⃑</a:t>
            </a:r>
            <a:r>
              <a:rPr dirty="0" baseline="-13888" sz="2100" spc="-555">
                <a:latin typeface="Cambria Math"/>
                <a:cs typeface="Cambria Math"/>
              </a:rPr>
              <a:t>)</a:t>
            </a:r>
            <a:r>
              <a:rPr dirty="0" sz="1400" spc="-370">
                <a:latin typeface="Cambria Math"/>
                <a:cs typeface="Cambria Math"/>
              </a:rPr>
              <a:t>⃑</a:t>
            </a:r>
            <a:r>
              <a:rPr dirty="0" sz="1400" spc="-229">
                <a:latin typeface="Cambria Math"/>
                <a:cs typeface="Cambria Math"/>
              </a:rPr>
              <a:t> </a:t>
            </a:r>
            <a:r>
              <a:rPr dirty="0" baseline="-11904" sz="2100" spc="-30">
                <a:latin typeface="Cambria Math"/>
                <a:cs typeface="Cambria Math"/>
              </a:rPr>
              <a:t>|</a:t>
            </a:r>
            <a:r>
              <a:rPr dirty="0" baseline="8333" sz="1500" spc="-30">
                <a:latin typeface="Cambria Math"/>
                <a:cs typeface="Cambria Math"/>
              </a:rPr>
              <a:t>2</a:t>
            </a:r>
            <a:r>
              <a:rPr dirty="0" baseline="-13888" sz="2100" spc="-30">
                <a:latin typeface="Cambria Math"/>
                <a:cs typeface="Cambria Math"/>
              </a:rPr>
              <a:t>/𝑇</a:t>
            </a:r>
            <a:r>
              <a:rPr dirty="0" baseline="-36111" sz="1500" spc="-30">
                <a:latin typeface="Cambria Math"/>
                <a:cs typeface="Cambria Math"/>
              </a:rPr>
              <a:t>𝑠</a:t>
            </a:r>
            <a:endParaRPr baseline="-36111" sz="15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515"/>
              </a:spcBef>
            </a:pPr>
            <a:r>
              <a:rPr dirty="0" sz="1400">
                <a:latin typeface="Times New Roman"/>
                <a:cs typeface="Times New Roman"/>
              </a:rPr>
              <a:t>So </a:t>
            </a:r>
            <a:r>
              <a:rPr dirty="0" sz="1400" spc="-5">
                <a:latin typeface="Times New Roman"/>
                <a:cs typeface="Times New Roman"/>
              </a:rPr>
              <a:t>that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678798" y="5769100"/>
            <a:ext cx="5549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15">
                <a:latin typeface="Cambria Math"/>
                <a:cs typeface="Cambria Math"/>
              </a:rPr>
              <a:t>𝑆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𝑓</a:t>
            </a:r>
            <a:r>
              <a:rPr dirty="0" baseline="1984" sz="2100" spc="22">
                <a:latin typeface="Cambria Math"/>
                <a:cs typeface="Cambria Math"/>
              </a:rPr>
              <a:t>)</a:t>
            </a:r>
            <a:r>
              <a:rPr dirty="0" baseline="1984" sz="2100" spc="-1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257918" y="5572504"/>
            <a:ext cx="3708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10">
                <a:latin typeface="Cambria Math"/>
                <a:cs typeface="Cambria Math"/>
              </a:rPr>
              <a:t>[𝑉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𝑇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410318" y="5660896"/>
            <a:ext cx="27495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55">
                <a:latin typeface="Cambria Math"/>
                <a:cs typeface="Cambria Math"/>
              </a:rPr>
              <a:t>𝑏</a:t>
            </a:r>
            <a:r>
              <a:rPr dirty="0" sz="1000" spc="190">
                <a:latin typeface="Cambria Math"/>
                <a:cs typeface="Cambria Math"/>
              </a:rPr>
              <a:t> </a:t>
            </a:r>
            <a:r>
              <a:rPr dirty="0" sz="1000" spc="55">
                <a:latin typeface="Cambria Math"/>
                <a:cs typeface="Cambria Math"/>
              </a:rPr>
              <a:t>𝑏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712836" y="5713226"/>
            <a:ext cx="600710" cy="0"/>
          </a:xfrm>
          <a:custGeom>
            <a:avLst/>
            <a:gdLst/>
            <a:ahLst/>
            <a:cxnLst/>
            <a:rect l="l" t="t" r="r" b="b"/>
            <a:pathLst>
              <a:path w="600710" h="0">
                <a:moveTo>
                  <a:pt x="0" y="0"/>
                </a:moveTo>
                <a:lnTo>
                  <a:pt x="60045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5674740" y="5467348"/>
            <a:ext cx="81724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000" spc="45">
                <a:latin typeface="Cambria Math"/>
                <a:cs typeface="Cambria Math"/>
              </a:rPr>
              <a:t>sin(𝜋𝑓𝑇</a:t>
            </a:r>
            <a:r>
              <a:rPr dirty="0" baseline="-13888" sz="1200" spc="67">
                <a:latin typeface="Cambria Math"/>
                <a:cs typeface="Cambria Math"/>
              </a:rPr>
              <a:t>𝑏</a:t>
            </a:r>
            <a:r>
              <a:rPr dirty="0" sz="1000" spc="45">
                <a:latin typeface="Cambria Math"/>
                <a:cs typeface="Cambria Math"/>
              </a:rPr>
              <a:t>)</a:t>
            </a:r>
            <a:r>
              <a:rPr dirty="0" baseline="-33730" sz="2100" spc="67">
                <a:latin typeface="Cambria Math"/>
                <a:cs typeface="Cambria Math"/>
              </a:rPr>
              <a:t>]</a:t>
            </a:r>
            <a:r>
              <a:rPr dirty="0" baseline="22222" sz="1500" spc="67">
                <a:latin typeface="Cambria Math"/>
                <a:cs typeface="Cambria Math"/>
              </a:rPr>
              <a:t>2</a:t>
            </a:r>
            <a:endParaRPr baseline="22222" sz="15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750945" y="5698668"/>
            <a:ext cx="509905" cy="429259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52705">
              <a:lnSpc>
                <a:spcPct val="100000"/>
              </a:lnSpc>
              <a:spcBef>
                <a:spcPts val="215"/>
              </a:spcBef>
            </a:pPr>
            <a:r>
              <a:rPr dirty="0" sz="1000" spc="45">
                <a:latin typeface="Cambria Math"/>
                <a:cs typeface="Cambria Math"/>
              </a:rPr>
              <a:t>(𝜋𝑓𝑇</a:t>
            </a:r>
            <a:r>
              <a:rPr dirty="0" baseline="-13888" sz="1200" spc="67">
                <a:latin typeface="Cambria Math"/>
                <a:cs typeface="Cambria Math"/>
              </a:rPr>
              <a:t>𝑏</a:t>
            </a:r>
            <a:r>
              <a:rPr dirty="0" sz="1000" spc="45">
                <a:latin typeface="Cambria Math"/>
                <a:cs typeface="Cambria Math"/>
              </a:rPr>
              <a:t>)</a:t>
            </a:r>
            <a:endParaRPr sz="10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180"/>
              </a:spcBef>
            </a:pPr>
            <a:r>
              <a:rPr dirty="0" sz="1400" spc="-85">
                <a:latin typeface="Cambria Math"/>
                <a:cs typeface="Cambria Math"/>
              </a:rPr>
              <a:t>𝑇</a:t>
            </a:r>
            <a:r>
              <a:rPr dirty="0" baseline="-16666" sz="1500" spc="-127">
                <a:latin typeface="Cambria Math"/>
                <a:cs typeface="Cambria Math"/>
              </a:rPr>
              <a:t>𝑠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270632" y="5909822"/>
            <a:ext cx="1189355" cy="0"/>
          </a:xfrm>
          <a:custGeom>
            <a:avLst/>
            <a:gdLst/>
            <a:ahLst/>
            <a:cxnLst/>
            <a:rect l="l" t="t" r="r" b="b"/>
            <a:pathLst>
              <a:path w="1189354" h="0">
                <a:moveTo>
                  <a:pt x="0" y="0"/>
                </a:moveTo>
                <a:lnTo>
                  <a:pt x="118903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876300" y="6249411"/>
            <a:ext cx="17659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For BPSK </a:t>
            </a:r>
            <a:r>
              <a:rPr dirty="0" sz="1400" spc="-50">
                <a:latin typeface="Cambria Math"/>
                <a:cs typeface="Cambria Math"/>
              </a:rPr>
              <a:t>𝑇</a:t>
            </a:r>
            <a:r>
              <a:rPr dirty="0" baseline="-16666" sz="1500" spc="-75">
                <a:latin typeface="Cambria Math"/>
                <a:cs typeface="Cambria Math"/>
              </a:rPr>
              <a:t>𝑏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-85">
                <a:latin typeface="Cambria Math"/>
                <a:cs typeface="Cambria Math"/>
              </a:rPr>
              <a:t>𝑇</a:t>
            </a:r>
            <a:r>
              <a:rPr dirty="0" baseline="-16666" sz="1500" spc="-127">
                <a:latin typeface="Cambria Math"/>
                <a:cs typeface="Cambria Math"/>
              </a:rPr>
              <a:t>𝑠</a:t>
            </a:r>
            <a:r>
              <a:rPr dirty="0" baseline="-16666" sz="1500" spc="1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and;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250438" y="1262506"/>
            <a:ext cx="6183508" cy="15500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5023234" y="1127501"/>
            <a:ext cx="1016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05">
                <a:latin typeface="Cambria Math"/>
                <a:cs typeface="Cambria Math"/>
              </a:rPr>
              <a:t>𝑏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31846" y="1036060"/>
            <a:ext cx="11283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400" spc="15">
                <a:latin typeface="Cambria Math"/>
                <a:cs typeface="Cambria Math"/>
              </a:rPr>
              <a:t>𝑆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𝑓</a:t>
            </a:r>
            <a:r>
              <a:rPr dirty="0" baseline="1984" sz="2100" spc="22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15">
                <a:latin typeface="Cambria Math"/>
                <a:cs typeface="Cambria Math"/>
              </a:rPr>
              <a:t>𝑉</a:t>
            </a:r>
            <a:r>
              <a:rPr dirty="0" baseline="30555" sz="1500" spc="22">
                <a:latin typeface="Cambria Math"/>
                <a:cs typeface="Cambria Math"/>
              </a:rPr>
              <a:t>2</a:t>
            </a:r>
            <a:r>
              <a:rPr dirty="0" sz="1400" spc="15">
                <a:latin typeface="Cambria Math"/>
                <a:cs typeface="Cambria Math"/>
              </a:rPr>
              <a:t>𝑇</a:t>
            </a:r>
            <a:r>
              <a:rPr dirty="0" baseline="-16666" sz="1500" spc="22">
                <a:latin typeface="Cambria Math"/>
                <a:cs typeface="Cambria Math"/>
              </a:rPr>
              <a:t>𝑏</a:t>
            </a:r>
            <a:r>
              <a:rPr dirty="0" baseline="-16666" sz="1500" spc="232">
                <a:latin typeface="Cambria Math"/>
                <a:cs typeface="Cambria Math"/>
              </a:rPr>
              <a:t> </a:t>
            </a:r>
            <a:r>
              <a:rPr dirty="0" sz="1400" spc="40">
                <a:latin typeface="Cambria Math"/>
                <a:cs typeface="Cambria Math"/>
              </a:rPr>
              <a:t>[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496183" y="1153409"/>
            <a:ext cx="6064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400" spc="5">
                <a:latin typeface="Cambria Math"/>
                <a:cs typeface="Cambria Math"/>
              </a:rPr>
              <a:t>(𝜋𝑓𝑇</a:t>
            </a:r>
            <a:r>
              <a:rPr dirty="0" baseline="-16666" sz="1500" spc="7">
                <a:latin typeface="Cambria Math"/>
                <a:cs typeface="Cambria Math"/>
              </a:rPr>
              <a:t>𝑏</a:t>
            </a:r>
            <a:r>
              <a:rPr dirty="0" sz="1400" spc="5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421508" y="1175247"/>
            <a:ext cx="755015" cy="0"/>
          </a:xfrm>
          <a:custGeom>
            <a:avLst/>
            <a:gdLst/>
            <a:ahLst/>
            <a:cxnLst/>
            <a:rect l="l" t="t" r="r" b="b"/>
            <a:pathLst>
              <a:path w="755014" h="0">
                <a:moveTo>
                  <a:pt x="0" y="0"/>
                </a:moveTo>
                <a:lnTo>
                  <a:pt x="75469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6164965" y="1036060"/>
            <a:ext cx="933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0">
                <a:latin typeface="Cambria Math"/>
                <a:cs typeface="Cambria Math"/>
              </a:rPr>
              <a:t>]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83407" y="898900"/>
            <a:ext cx="972819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sin(𝜋𝑓𝑇</a:t>
            </a:r>
            <a:r>
              <a:rPr dirty="0" baseline="-16666" sz="1500">
                <a:latin typeface="Cambria Math"/>
                <a:cs typeface="Cambria Math"/>
              </a:rPr>
              <a:t>𝑏</a:t>
            </a:r>
            <a:r>
              <a:rPr dirty="0" sz="1400">
                <a:latin typeface="Cambria Math"/>
                <a:cs typeface="Cambria Math"/>
              </a:rPr>
              <a:t>)</a:t>
            </a:r>
            <a:r>
              <a:rPr dirty="0" sz="1400" spc="175">
                <a:latin typeface="Cambria Math"/>
                <a:cs typeface="Cambria Math"/>
              </a:rPr>
              <a:t> </a:t>
            </a:r>
            <a:r>
              <a:rPr dirty="0" baseline="36111" sz="1500" spc="30">
                <a:latin typeface="Cambria Math"/>
                <a:cs typeface="Cambria Math"/>
              </a:rPr>
              <a:t>2</a:t>
            </a:r>
            <a:endParaRPr baseline="36111" sz="15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59142" y="1514597"/>
            <a:ext cx="31997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The shape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psd for NRZ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shown in Fig.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4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321033" y="3807342"/>
            <a:ext cx="8509000" cy="179323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Figure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4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00">
              <a:latin typeface="Times New Roman"/>
              <a:cs typeface="Times New Roman"/>
            </a:endParaRPr>
          </a:p>
          <a:p>
            <a:pPr marL="50800" marR="43180">
              <a:lnSpc>
                <a:spcPct val="112100"/>
              </a:lnSpc>
            </a:pPr>
            <a:r>
              <a:rPr dirty="0" sz="1400" spc="-5">
                <a:latin typeface="Times New Roman"/>
                <a:cs typeface="Times New Roman"/>
              </a:rPr>
              <a:t>After modulation the spectrum </a:t>
            </a:r>
            <a:r>
              <a:rPr dirty="0" sz="1400">
                <a:latin typeface="Times New Roman"/>
                <a:cs typeface="Times New Roman"/>
              </a:rPr>
              <a:t>of BPSK </a:t>
            </a:r>
            <a:r>
              <a:rPr dirty="0" sz="1400" spc="-5">
                <a:latin typeface="Times New Roman"/>
                <a:cs typeface="Times New Roman"/>
              </a:rPr>
              <a:t>is </a:t>
            </a:r>
            <a:r>
              <a:rPr dirty="0" sz="1400">
                <a:latin typeface="Times New Roman"/>
                <a:cs typeface="Times New Roman"/>
              </a:rPr>
              <a:t>centered </a:t>
            </a:r>
            <a:r>
              <a:rPr dirty="0" sz="1400" spc="-5">
                <a:latin typeface="Times New Roman"/>
                <a:cs typeface="Times New Roman"/>
              </a:rPr>
              <a:t>around the </a:t>
            </a:r>
            <a:r>
              <a:rPr dirty="0" sz="1400">
                <a:latin typeface="Times New Roman"/>
                <a:cs typeface="Times New Roman"/>
              </a:rPr>
              <a:t>carrier frequency </a:t>
            </a:r>
            <a:r>
              <a:rPr dirty="0" sz="1400" spc="-50">
                <a:latin typeface="Cambria Math"/>
                <a:cs typeface="Cambria Math"/>
              </a:rPr>
              <a:t>𝑓</a:t>
            </a:r>
            <a:r>
              <a:rPr dirty="0" baseline="-16666" sz="1500" spc="-75">
                <a:latin typeface="Cambria Math"/>
                <a:cs typeface="Cambria Math"/>
              </a:rPr>
              <a:t>0</a:t>
            </a:r>
            <a:r>
              <a:rPr dirty="0" sz="1400" spc="-50">
                <a:latin typeface="Times New Roman"/>
                <a:cs typeface="Times New Roman"/>
              </a:rPr>
              <a:t>.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85">
                <a:latin typeface="Cambria Math"/>
                <a:cs typeface="Cambria Math"/>
              </a:rPr>
              <a:t>𝑓</a:t>
            </a:r>
            <a:r>
              <a:rPr dirty="0" baseline="-16666" sz="1500" spc="-127">
                <a:latin typeface="Cambria Math"/>
                <a:cs typeface="Cambria Math"/>
              </a:rPr>
              <a:t>𝑏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-25">
                <a:latin typeface="Cambria Math"/>
                <a:cs typeface="Cambria Math"/>
              </a:rPr>
              <a:t>1/𝑇</a:t>
            </a:r>
            <a:r>
              <a:rPr dirty="0" baseline="-16666" sz="1500" spc="-37">
                <a:latin typeface="Cambria Math"/>
                <a:cs typeface="Cambria Math"/>
              </a:rPr>
              <a:t>𝑏 </a:t>
            </a:r>
            <a:r>
              <a:rPr dirty="0" sz="1400" spc="-5">
                <a:latin typeface="Times New Roman"/>
                <a:cs typeface="Times New Roman"/>
              </a:rPr>
              <a:t>then the maximum  frequency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baseband signal </a:t>
            </a:r>
            <a:r>
              <a:rPr dirty="0" sz="1400" spc="-10">
                <a:latin typeface="Times New Roman"/>
                <a:cs typeface="Times New Roman"/>
              </a:rPr>
              <a:t>will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25">
                <a:latin typeface="Cambria Math"/>
                <a:cs typeface="Cambria Math"/>
              </a:rPr>
              <a:t>𝑓</a:t>
            </a:r>
            <a:r>
              <a:rPr dirty="0" baseline="-16666" sz="1500" spc="-37">
                <a:latin typeface="Cambria Math"/>
                <a:cs typeface="Cambria Math"/>
              </a:rPr>
              <a:t>𝑏</a:t>
            </a:r>
            <a:r>
              <a:rPr dirty="0" sz="1400" spc="-25">
                <a:latin typeface="Times New Roman"/>
                <a:cs typeface="Times New Roman"/>
              </a:rPr>
              <a:t>, </a:t>
            </a:r>
            <a:r>
              <a:rPr dirty="0" sz="1400">
                <a:latin typeface="Times New Roman"/>
                <a:cs typeface="Times New Roman"/>
              </a:rPr>
              <a:t>from Fig. 5 </a:t>
            </a:r>
            <a:r>
              <a:rPr dirty="0" sz="1400" spc="-5">
                <a:latin typeface="Times New Roman"/>
                <a:cs typeface="Times New Roman"/>
              </a:rPr>
              <a:t>the bandwidth </a:t>
            </a:r>
            <a:r>
              <a:rPr dirty="0" sz="1400">
                <a:latin typeface="Times New Roman"/>
                <a:cs typeface="Times New Roman"/>
              </a:rPr>
              <a:t>of BPSK </a:t>
            </a:r>
            <a:r>
              <a:rPr dirty="0" sz="1400" spc="-5">
                <a:latin typeface="Times New Roman"/>
                <a:cs typeface="Times New Roman"/>
              </a:rPr>
              <a:t>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calculated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as:</a:t>
            </a:r>
            <a:endParaRPr sz="1400">
              <a:latin typeface="Times New Roman"/>
              <a:cs typeface="Times New Roman"/>
            </a:endParaRPr>
          </a:p>
          <a:p>
            <a:pPr algn="ctr" marR="3175">
              <a:lnSpc>
                <a:spcPct val="100000"/>
              </a:lnSpc>
              <a:spcBef>
                <a:spcPts val="245"/>
              </a:spcBef>
            </a:pPr>
            <a:r>
              <a:rPr dirty="0" sz="1400">
                <a:latin typeface="Cambria Math"/>
                <a:cs typeface="Cambria Math"/>
              </a:rPr>
              <a:t>𝐵𝑊  = </a:t>
            </a:r>
            <a:r>
              <a:rPr dirty="0" sz="1400" spc="-100">
                <a:latin typeface="Cambria Math"/>
                <a:cs typeface="Cambria Math"/>
              </a:rPr>
              <a:t>𝑓</a:t>
            </a:r>
            <a:r>
              <a:rPr dirty="0" baseline="-16666" sz="1500" spc="-150">
                <a:latin typeface="Cambria Math"/>
                <a:cs typeface="Cambria Math"/>
              </a:rPr>
              <a:t>0  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85">
                <a:latin typeface="Cambria Math"/>
                <a:cs typeface="Cambria Math"/>
              </a:rPr>
              <a:t>𝑓</a:t>
            </a:r>
            <a:r>
              <a:rPr dirty="0" baseline="-16666" sz="1500" spc="-127">
                <a:latin typeface="Cambria Math"/>
                <a:cs typeface="Cambria Math"/>
              </a:rPr>
              <a:t>𝑏 </a:t>
            </a:r>
            <a:r>
              <a:rPr dirty="0" baseline="-16666" sz="1500" spc="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baseline="1984" sz="2100" spc="-97">
                <a:latin typeface="Cambria Math"/>
                <a:cs typeface="Cambria Math"/>
              </a:rPr>
              <a:t>(</a:t>
            </a:r>
            <a:r>
              <a:rPr dirty="0" sz="1400" spc="-65">
                <a:latin typeface="Cambria Math"/>
                <a:cs typeface="Cambria Math"/>
              </a:rPr>
              <a:t>𝑓</a:t>
            </a:r>
            <a:r>
              <a:rPr dirty="0" baseline="-16666" sz="1500" spc="-97">
                <a:latin typeface="Cambria Math"/>
                <a:cs typeface="Cambria Math"/>
              </a:rPr>
              <a:t>0   </a:t>
            </a: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sz="1400" spc="-25">
                <a:latin typeface="Cambria Math"/>
                <a:cs typeface="Cambria Math"/>
              </a:rPr>
              <a:t>𝑓</a:t>
            </a:r>
            <a:r>
              <a:rPr dirty="0" baseline="-16666" sz="1500" spc="-37">
                <a:latin typeface="Cambria Math"/>
                <a:cs typeface="Cambria Math"/>
              </a:rPr>
              <a:t>𝑏</a:t>
            </a:r>
            <a:r>
              <a:rPr dirty="0" baseline="1984" sz="2100" spc="-37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-60">
                <a:latin typeface="Cambria Math"/>
                <a:cs typeface="Cambria Math"/>
              </a:rPr>
              <a:t> </a:t>
            </a:r>
            <a:r>
              <a:rPr dirty="0" sz="1400" spc="-55">
                <a:latin typeface="Cambria Math"/>
                <a:cs typeface="Cambria Math"/>
              </a:rPr>
              <a:t>2𝑓</a:t>
            </a:r>
            <a:r>
              <a:rPr dirty="0" baseline="-16666" sz="1500" spc="-82">
                <a:latin typeface="Cambria Math"/>
                <a:cs typeface="Cambria Math"/>
              </a:rPr>
              <a:t>𝑏</a:t>
            </a:r>
            <a:endParaRPr baseline="-16666" sz="1500">
              <a:latin typeface="Cambria Math"/>
              <a:cs typeface="Cambria Math"/>
            </a:endParaRPr>
          </a:p>
          <a:p>
            <a:pPr marL="50800" marR="53340">
              <a:lnSpc>
                <a:spcPct val="110700"/>
              </a:lnSpc>
              <a:spcBef>
                <a:spcPts val="969"/>
              </a:spcBef>
              <a:tabLst>
                <a:tab pos="546735" algn="l"/>
              </a:tabLst>
            </a:pPr>
            <a:r>
              <a:rPr dirty="0" sz="1400" spc="-5">
                <a:latin typeface="Times New Roman"/>
                <a:cs typeface="Times New Roman"/>
              </a:rPr>
              <a:t>Thus	the minimum bandwidth </a:t>
            </a:r>
            <a:r>
              <a:rPr dirty="0" sz="1400">
                <a:latin typeface="Times New Roman"/>
                <a:cs typeface="Times New Roman"/>
              </a:rPr>
              <a:t>of BPSK </a:t>
            </a:r>
            <a:r>
              <a:rPr dirty="0" sz="1400" spc="-5">
                <a:latin typeface="Times New Roman"/>
                <a:cs typeface="Times New Roman"/>
              </a:rPr>
              <a:t>signal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10">
                <a:latin typeface="Times New Roman"/>
                <a:cs typeface="Times New Roman"/>
              </a:rPr>
              <a:t>equal </a:t>
            </a:r>
            <a:r>
              <a:rPr dirty="0" sz="1400" spc="-5">
                <a:latin typeface="Times New Roman"/>
                <a:cs typeface="Times New Roman"/>
              </a:rPr>
              <a:t>to twice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highest frequency contained in baseband  signal.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479038" y="1778508"/>
            <a:ext cx="6186159" cy="202743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537332" y="3551803"/>
            <a:ext cx="213995" cy="0"/>
          </a:xfrm>
          <a:custGeom>
            <a:avLst/>
            <a:gdLst/>
            <a:ahLst/>
            <a:cxnLst/>
            <a:rect l="l" t="t" r="r" b="b"/>
            <a:pathLst>
              <a:path w="213995" h="0">
                <a:moveTo>
                  <a:pt x="0" y="0"/>
                </a:moveTo>
                <a:lnTo>
                  <a:pt x="21366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321042" y="2540630"/>
            <a:ext cx="8490585" cy="12185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1905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Figure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5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5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dirty="0" sz="1400" b="1">
                <a:latin typeface="Times New Roman"/>
                <a:cs typeface="Times New Roman"/>
              </a:rPr>
              <a:t>1-3 </a:t>
            </a:r>
            <a:r>
              <a:rPr dirty="0" sz="1400" spc="-5" b="1">
                <a:latin typeface="Times New Roman"/>
                <a:cs typeface="Times New Roman"/>
              </a:rPr>
              <a:t>Detection </a:t>
            </a:r>
            <a:r>
              <a:rPr dirty="0" sz="1400" b="1">
                <a:latin typeface="Times New Roman"/>
                <a:cs typeface="Times New Roman"/>
              </a:rPr>
              <a:t>of </a:t>
            </a:r>
            <a:r>
              <a:rPr dirty="0" sz="1400" spc="-5" b="1">
                <a:latin typeface="Times New Roman"/>
                <a:cs typeface="Times New Roman"/>
              </a:rPr>
              <a:t>BPSK (Coherent Detection):</a:t>
            </a:r>
            <a:endParaRPr sz="14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150"/>
              </a:spcBef>
            </a:pPr>
            <a:r>
              <a:rPr dirty="0" sz="1400">
                <a:latin typeface="Times New Roman"/>
                <a:cs typeface="Times New Roman"/>
              </a:rPr>
              <a:t>Fig. 6 </a:t>
            </a:r>
            <a:r>
              <a:rPr dirty="0" sz="1400" spc="-5">
                <a:latin typeface="Times New Roman"/>
                <a:cs typeface="Times New Roman"/>
              </a:rPr>
              <a:t>shows the bock </a:t>
            </a:r>
            <a:r>
              <a:rPr dirty="0" sz="1400">
                <a:latin typeface="Times New Roman"/>
                <a:cs typeface="Times New Roman"/>
              </a:rPr>
              <a:t>diagram of the </a:t>
            </a:r>
            <a:r>
              <a:rPr dirty="0" sz="1400" spc="-10">
                <a:latin typeface="Times New Roman"/>
                <a:cs typeface="Times New Roman"/>
              </a:rPr>
              <a:t>scheme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recover baseband signal from </a:t>
            </a:r>
            <a:r>
              <a:rPr dirty="0" sz="1400">
                <a:latin typeface="Times New Roman"/>
                <a:cs typeface="Times New Roman"/>
              </a:rPr>
              <a:t>BPSK signal. </a:t>
            </a:r>
            <a:r>
              <a:rPr dirty="0" sz="1400" spc="-5">
                <a:latin typeface="Times New Roman"/>
                <a:cs typeface="Times New Roman"/>
              </a:rPr>
              <a:t>The transmitted signal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is:</a:t>
            </a:r>
            <a:endParaRPr sz="1400">
              <a:latin typeface="Times New Roman"/>
              <a:cs typeface="Times New Roman"/>
            </a:endParaRPr>
          </a:p>
          <a:p>
            <a:pPr algn="ctr" marL="19685">
              <a:lnSpc>
                <a:spcPct val="100000"/>
              </a:lnSpc>
              <a:spcBef>
                <a:spcPts val="465"/>
              </a:spcBef>
            </a:pPr>
            <a:r>
              <a:rPr dirty="0" sz="1400" spc="15">
                <a:latin typeface="Cambria Math"/>
                <a:cs typeface="Cambria Math"/>
              </a:rPr>
              <a:t>𝑠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𝑡</a:t>
            </a:r>
            <a:r>
              <a:rPr dirty="0" baseline="1984" sz="2100" spc="22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1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𝑏(𝑡)√2𝑃𝑐𝑜𝑠(2𝜋𝑓</a:t>
            </a:r>
            <a:r>
              <a:rPr dirty="0" baseline="-16666" sz="1500">
                <a:latin typeface="Cambria Math"/>
                <a:cs typeface="Cambria Math"/>
              </a:rPr>
              <a:t>0</a:t>
            </a:r>
            <a:r>
              <a:rPr dirty="0" sz="1400">
                <a:latin typeface="Cambria Math"/>
                <a:cs typeface="Cambria Math"/>
              </a:rPr>
              <a:t>𝑡)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479038" y="900684"/>
            <a:ext cx="6186159" cy="16374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5264014" y="3664074"/>
            <a:ext cx="6235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Figure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6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378836" y="4205599"/>
            <a:ext cx="213360" cy="0"/>
          </a:xfrm>
          <a:custGeom>
            <a:avLst/>
            <a:gdLst/>
            <a:ahLst/>
            <a:cxnLst/>
            <a:rect l="l" t="t" r="r" b="b"/>
            <a:pathLst>
              <a:path w="213360" h="0">
                <a:moveTo>
                  <a:pt x="0" y="0"/>
                </a:moveTo>
                <a:lnTo>
                  <a:pt x="2133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863608" y="3841467"/>
            <a:ext cx="8764270" cy="1165860"/>
          </a:xfrm>
          <a:prstGeom prst="rect">
            <a:avLst/>
          </a:prstGeom>
        </p:spPr>
        <p:txBody>
          <a:bodyPr wrap="square" lIns="0" tIns="71755" rIns="0" bIns="0" rtlCol="0" vert="horz">
            <a:spAutoFit/>
          </a:bodyPr>
          <a:lstStyle/>
          <a:p>
            <a:pPr marL="508000">
              <a:lnSpc>
                <a:spcPct val="100000"/>
              </a:lnSpc>
              <a:spcBef>
                <a:spcPts val="565"/>
              </a:spcBef>
            </a:pPr>
            <a:r>
              <a:rPr dirty="0" sz="1400" spc="-5">
                <a:latin typeface="Times New Roman"/>
                <a:cs typeface="Times New Roman"/>
              </a:rPr>
              <a:t>The received signal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is:</a:t>
            </a:r>
            <a:endParaRPr sz="1400">
              <a:latin typeface="Times New Roman"/>
              <a:cs typeface="Times New Roman"/>
            </a:endParaRPr>
          </a:p>
          <a:p>
            <a:pPr marL="3536315">
              <a:lnSpc>
                <a:spcPct val="100000"/>
              </a:lnSpc>
              <a:spcBef>
                <a:spcPts val="470"/>
              </a:spcBef>
            </a:pPr>
            <a:r>
              <a:rPr dirty="0" sz="1400" spc="15">
                <a:latin typeface="Cambria Math"/>
                <a:cs typeface="Cambria Math"/>
              </a:rPr>
              <a:t>𝑠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𝑡</a:t>
            </a:r>
            <a:r>
              <a:rPr dirty="0" baseline="1984" sz="2100" spc="22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-5">
                <a:latin typeface="Cambria Math"/>
                <a:cs typeface="Cambria Math"/>
              </a:rPr>
              <a:t>𝑏(𝑡)√2𝑃𝑐𝑜𝑠(2𝜋𝑓</a:t>
            </a:r>
            <a:r>
              <a:rPr dirty="0" baseline="-16666" sz="1500" spc="-7">
                <a:latin typeface="Cambria Math"/>
                <a:cs typeface="Cambria Math"/>
              </a:rPr>
              <a:t>0</a:t>
            </a:r>
            <a:r>
              <a:rPr dirty="0" sz="1400" spc="-5">
                <a:latin typeface="Cambria Math"/>
                <a:cs typeface="Cambria Math"/>
              </a:rPr>
              <a:t>𝑡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160">
                <a:latin typeface="Cambria Math"/>
                <a:cs typeface="Cambria Math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𝜃)</a:t>
            </a:r>
            <a:endParaRPr sz="1400">
              <a:latin typeface="Cambria Math"/>
              <a:cs typeface="Cambria Math"/>
            </a:endParaRPr>
          </a:p>
          <a:p>
            <a:pPr marL="50800" marR="43180">
              <a:lnSpc>
                <a:spcPct val="110900"/>
              </a:lnSpc>
              <a:spcBef>
                <a:spcPts val="955"/>
              </a:spcBef>
            </a:pPr>
            <a:r>
              <a:rPr dirty="0" sz="1400" spc="-5">
                <a:latin typeface="Times New Roman"/>
                <a:cs typeface="Times New Roman"/>
              </a:rPr>
              <a:t>Since it is coherent detection the signal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separated and then multiplied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its </a:t>
            </a:r>
            <a:r>
              <a:rPr dirty="0" sz="1400">
                <a:latin typeface="Times New Roman"/>
                <a:cs typeface="Times New Roman"/>
              </a:rPr>
              <a:t>self in </a:t>
            </a:r>
            <a:r>
              <a:rPr dirty="0" sz="1400" spc="-5">
                <a:latin typeface="Times New Roman"/>
                <a:cs typeface="Times New Roman"/>
              </a:rPr>
              <a:t>the synchronous demodulator. The  part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received </a:t>
            </a:r>
            <a:r>
              <a:rPr dirty="0" sz="1400" spc="-10">
                <a:latin typeface="Times New Roman"/>
                <a:cs typeface="Times New Roman"/>
              </a:rPr>
              <a:t>signal </a:t>
            </a:r>
            <a:r>
              <a:rPr dirty="0" sz="1400" spc="-5">
                <a:latin typeface="Times New Roman"/>
                <a:cs typeface="Times New Roman"/>
              </a:rPr>
              <a:t>that pass through </a:t>
            </a:r>
            <a:r>
              <a:rPr dirty="0" sz="1400">
                <a:latin typeface="Times New Roman"/>
                <a:cs typeface="Times New Roman"/>
              </a:rPr>
              <a:t>square low device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990477" y="5179312"/>
            <a:ext cx="2311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000" spc="35">
                <a:latin typeface="Cambria Math"/>
                <a:cs typeface="Cambria Math"/>
              </a:rPr>
              <a:t>2</a:t>
            </a:r>
            <a:r>
              <a:rPr dirty="0" baseline="-17857" sz="2100" spc="52">
                <a:latin typeface="Cambria Math"/>
                <a:cs typeface="Cambria Math"/>
              </a:rPr>
              <a:t>(</a:t>
            </a:r>
            <a:endParaRPr baseline="-17857" sz="21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238628" y="5385566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5225934" y="5109207"/>
            <a:ext cx="435609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23215" algn="l"/>
              </a:tabLst>
            </a:pPr>
            <a:r>
              <a:rPr dirty="0" sz="1400">
                <a:latin typeface="Cambria Math"/>
                <a:cs typeface="Cambria Math"/>
              </a:rPr>
              <a:t>1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549524" y="5385566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3711077" y="5244844"/>
            <a:ext cx="32854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472440" algn="l"/>
              </a:tabLst>
            </a:pPr>
            <a:r>
              <a:rPr dirty="0" sz="1400">
                <a:latin typeface="Cambria Math"/>
                <a:cs typeface="Cambria Math"/>
              </a:rPr>
              <a:t>𝑐𝑜𝑠	</a:t>
            </a:r>
            <a:r>
              <a:rPr dirty="0" sz="1400" spc="-25">
                <a:latin typeface="Cambria Math"/>
                <a:cs typeface="Cambria Math"/>
              </a:rPr>
              <a:t>2𝜋𝑓</a:t>
            </a:r>
            <a:r>
              <a:rPr dirty="0" baseline="-16666" sz="1500" spc="-37">
                <a:latin typeface="Cambria Math"/>
                <a:cs typeface="Cambria Math"/>
              </a:rPr>
              <a:t>0</a:t>
            </a:r>
            <a:r>
              <a:rPr dirty="0" sz="1400" spc="-25">
                <a:latin typeface="Cambria Math"/>
                <a:cs typeface="Cambria Math"/>
              </a:rPr>
              <a:t>𝑡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15">
                <a:latin typeface="Cambria Math"/>
                <a:cs typeface="Cambria Math"/>
              </a:rPr>
              <a:t>𝜃</a:t>
            </a:r>
            <a:r>
              <a:rPr dirty="0" baseline="1984" sz="2100" spc="22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baseline="-37698" sz="2100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baseline="-37698" sz="2100">
                <a:latin typeface="Cambria Math"/>
                <a:cs typeface="Cambria Math"/>
              </a:rPr>
              <a:t>2 </a:t>
            </a:r>
            <a:r>
              <a:rPr dirty="0" sz="1400" spc="-15">
                <a:latin typeface="Cambria Math"/>
                <a:cs typeface="Cambria Math"/>
              </a:rPr>
              <a:t>𝑐𝑜𝑠2(2𝜋𝑓</a:t>
            </a:r>
            <a:r>
              <a:rPr dirty="0" baseline="-16666" sz="1500" spc="-22">
                <a:latin typeface="Cambria Math"/>
                <a:cs typeface="Cambria Math"/>
              </a:rPr>
              <a:t>0</a:t>
            </a:r>
            <a:r>
              <a:rPr dirty="0" sz="1400" spc="-15">
                <a:latin typeface="Cambria Math"/>
                <a:cs typeface="Cambria Math"/>
              </a:rPr>
              <a:t>𝑡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130">
                <a:latin typeface="Cambria Math"/>
                <a:cs typeface="Cambria Math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𝜃)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76300" y="5664304"/>
            <a:ext cx="8399145" cy="5048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 marR="30480" indent="-635">
              <a:lnSpc>
                <a:spcPct val="112300"/>
              </a:lnSpc>
              <a:spcBef>
                <a:spcPts val="95"/>
              </a:spcBef>
            </a:pPr>
            <a:r>
              <a:rPr dirty="0" sz="1400" spc="-5">
                <a:latin typeface="Times New Roman"/>
                <a:cs typeface="Times New Roman"/>
              </a:rPr>
              <a:t>The band pass filter will remove the DC component </a:t>
            </a:r>
            <a:r>
              <a:rPr dirty="0" sz="1400" spc="-5">
                <a:latin typeface="Cambria Math"/>
                <a:cs typeface="Cambria Math"/>
              </a:rPr>
              <a:t>(1/2)</a:t>
            </a:r>
            <a:r>
              <a:rPr dirty="0" sz="1400" spc="-5">
                <a:latin typeface="Times New Roman"/>
                <a:cs typeface="Times New Roman"/>
              </a:rPr>
              <a:t>, </a:t>
            </a:r>
            <a:r>
              <a:rPr dirty="0" sz="1400">
                <a:latin typeface="Times New Roman"/>
                <a:cs typeface="Times New Roman"/>
              </a:rPr>
              <a:t>so </a:t>
            </a:r>
            <a:r>
              <a:rPr dirty="0" sz="1400" spc="-5">
                <a:latin typeface="Times New Roman"/>
                <a:cs typeface="Times New Roman"/>
              </a:rPr>
              <a:t>we get </a:t>
            </a:r>
            <a:r>
              <a:rPr dirty="0" sz="1400" spc="-15">
                <a:latin typeface="Cambria Math"/>
                <a:cs typeface="Cambria Math"/>
              </a:rPr>
              <a:t>𝑐𝑜𝑠2(2𝜋𝑓</a:t>
            </a:r>
            <a:r>
              <a:rPr dirty="0" baseline="-16666" sz="1500" spc="-22">
                <a:latin typeface="Cambria Math"/>
                <a:cs typeface="Cambria Math"/>
              </a:rPr>
              <a:t>0</a:t>
            </a:r>
            <a:r>
              <a:rPr dirty="0" sz="1400" spc="-15">
                <a:latin typeface="Cambria Math"/>
                <a:cs typeface="Cambria Math"/>
              </a:rPr>
              <a:t>𝑡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10">
                <a:latin typeface="Cambria Math"/>
                <a:cs typeface="Cambria Math"/>
              </a:rPr>
              <a:t>𝜃)</a:t>
            </a:r>
            <a:r>
              <a:rPr dirty="0" sz="1400" spc="1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and pass through frequency  divider to get </a:t>
            </a:r>
            <a:r>
              <a:rPr dirty="0" sz="1400" spc="-10">
                <a:latin typeface="Cambria Math"/>
                <a:cs typeface="Cambria Math"/>
              </a:rPr>
              <a:t>𝑐𝑜𝑠(2𝜋𝑓</a:t>
            </a:r>
            <a:r>
              <a:rPr dirty="0" baseline="-16666" sz="1500" spc="-15">
                <a:latin typeface="Cambria Math"/>
                <a:cs typeface="Cambria Math"/>
              </a:rPr>
              <a:t>0</a:t>
            </a:r>
            <a:r>
              <a:rPr dirty="0" sz="1400" spc="-10">
                <a:latin typeface="Cambria Math"/>
                <a:cs typeface="Cambria Math"/>
              </a:rPr>
              <a:t>𝑡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15">
                <a:latin typeface="Cambria Math"/>
                <a:cs typeface="Cambria Math"/>
              </a:rPr>
              <a:t>𝜃)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second input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the multiplier. At the output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multiplier we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get: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653156" y="902198"/>
            <a:ext cx="5845108" cy="27478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362187" y="942075"/>
            <a:ext cx="213995" cy="0"/>
          </a:xfrm>
          <a:custGeom>
            <a:avLst/>
            <a:gdLst/>
            <a:ahLst/>
            <a:cxnLst/>
            <a:rect l="l" t="t" r="r" b="b"/>
            <a:pathLst>
              <a:path w="213995" h="0">
                <a:moveTo>
                  <a:pt x="0" y="0"/>
                </a:moveTo>
                <a:lnTo>
                  <a:pt x="21366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772016" y="942075"/>
            <a:ext cx="213360" cy="0"/>
          </a:xfrm>
          <a:custGeom>
            <a:avLst/>
            <a:gdLst/>
            <a:ahLst/>
            <a:cxnLst/>
            <a:rect l="l" t="t" r="r" b="b"/>
            <a:pathLst>
              <a:path w="213359" h="0">
                <a:moveTo>
                  <a:pt x="0" y="0"/>
                </a:moveTo>
                <a:lnTo>
                  <a:pt x="2133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2883664" y="909568"/>
            <a:ext cx="53835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mbria Math"/>
                <a:cs typeface="Cambria Math"/>
              </a:rPr>
              <a:t>𝑏</a:t>
            </a:r>
            <a:r>
              <a:rPr dirty="0" baseline="1984" sz="2100" spc="-7">
                <a:latin typeface="Cambria Math"/>
                <a:cs typeface="Cambria Math"/>
              </a:rPr>
              <a:t>(</a:t>
            </a:r>
            <a:r>
              <a:rPr dirty="0" sz="1400" spc="-5">
                <a:latin typeface="Cambria Math"/>
                <a:cs typeface="Cambria Math"/>
              </a:rPr>
              <a:t>𝑡</a:t>
            </a:r>
            <a:r>
              <a:rPr dirty="0" baseline="1984" sz="2100" spc="-7">
                <a:latin typeface="Cambria Math"/>
                <a:cs typeface="Cambria Math"/>
              </a:rPr>
              <a:t>)</a:t>
            </a:r>
            <a:r>
              <a:rPr dirty="0" sz="1400" spc="-5">
                <a:latin typeface="Cambria Math"/>
                <a:cs typeface="Cambria Math"/>
              </a:rPr>
              <a:t>√2𝑃𝑐𝑜𝑠</a:t>
            </a:r>
            <a:r>
              <a:rPr dirty="0" baseline="1984" sz="2100" spc="-7">
                <a:latin typeface="Cambria Math"/>
                <a:cs typeface="Cambria Math"/>
              </a:rPr>
              <a:t>(</a:t>
            </a:r>
            <a:r>
              <a:rPr dirty="0" sz="1400" spc="-5">
                <a:latin typeface="Cambria Math"/>
                <a:cs typeface="Cambria Math"/>
              </a:rPr>
              <a:t>2𝜋𝑓</a:t>
            </a:r>
            <a:r>
              <a:rPr dirty="0" baseline="-16666" sz="1500" spc="-7">
                <a:latin typeface="Cambria Math"/>
                <a:cs typeface="Cambria Math"/>
              </a:rPr>
              <a:t>0</a:t>
            </a:r>
            <a:r>
              <a:rPr dirty="0" sz="1400" spc="-5">
                <a:latin typeface="Cambria Math"/>
                <a:cs typeface="Cambria Math"/>
              </a:rPr>
              <a:t>𝑡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15">
                <a:latin typeface="Cambria Math"/>
                <a:cs typeface="Cambria Math"/>
              </a:rPr>
              <a:t>𝜃</a:t>
            </a:r>
            <a:r>
              <a:rPr dirty="0" baseline="1984" sz="2100" spc="22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× </a:t>
            </a:r>
            <a:r>
              <a:rPr dirty="0" sz="1400" spc="-10">
                <a:latin typeface="Cambria Math"/>
                <a:cs typeface="Cambria Math"/>
              </a:rPr>
              <a:t>𝑐𝑜𝑠</a:t>
            </a:r>
            <a:r>
              <a:rPr dirty="0" baseline="1984" sz="2100" spc="-15">
                <a:latin typeface="Cambria Math"/>
                <a:cs typeface="Cambria Math"/>
              </a:rPr>
              <a:t>(</a:t>
            </a:r>
            <a:r>
              <a:rPr dirty="0" sz="1400" spc="-10">
                <a:latin typeface="Cambria Math"/>
                <a:cs typeface="Cambria Math"/>
              </a:rPr>
              <a:t>2𝜋𝑓</a:t>
            </a:r>
            <a:r>
              <a:rPr dirty="0" baseline="-16666" sz="1500" spc="-15">
                <a:latin typeface="Cambria Math"/>
                <a:cs typeface="Cambria Math"/>
              </a:rPr>
              <a:t>0</a:t>
            </a:r>
            <a:r>
              <a:rPr dirty="0" sz="1400" spc="-10">
                <a:latin typeface="Cambria Math"/>
                <a:cs typeface="Cambria Math"/>
              </a:rPr>
              <a:t>𝑡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15">
                <a:latin typeface="Cambria Math"/>
                <a:cs typeface="Cambria Math"/>
              </a:rPr>
              <a:t>𝜃</a:t>
            </a:r>
            <a:r>
              <a:rPr dirty="0" baseline="1984" sz="2100" spc="22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5">
                <a:latin typeface="Cambria Math"/>
                <a:cs typeface="Cambria Math"/>
              </a:rPr>
              <a:t>𝑏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𝑡</a:t>
            </a:r>
            <a:r>
              <a:rPr dirty="0" baseline="1984" sz="2100" spc="7">
                <a:latin typeface="Cambria Math"/>
                <a:cs typeface="Cambria Math"/>
              </a:rPr>
              <a:t>)</a:t>
            </a:r>
            <a:r>
              <a:rPr dirty="0" sz="1400" spc="5">
                <a:latin typeface="Cambria Math"/>
                <a:cs typeface="Cambria Math"/>
              </a:rPr>
              <a:t>√2𝑃𝑐𝑜𝑠</a:t>
            </a:r>
            <a:r>
              <a:rPr dirty="0" baseline="30555" sz="1500" spc="7">
                <a:latin typeface="Cambria Math"/>
                <a:cs typeface="Cambria Math"/>
              </a:rPr>
              <a:t>2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2𝜋𝑓</a:t>
            </a:r>
            <a:r>
              <a:rPr dirty="0" baseline="-16666" sz="1500" spc="7">
                <a:latin typeface="Cambria Math"/>
                <a:cs typeface="Cambria Math"/>
              </a:rPr>
              <a:t>0</a:t>
            </a:r>
            <a:r>
              <a:rPr dirty="0" sz="1400" spc="5">
                <a:latin typeface="Cambria Math"/>
                <a:cs typeface="Cambria Math"/>
              </a:rPr>
              <a:t>𝑡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254">
                <a:latin typeface="Cambria Math"/>
                <a:cs typeface="Cambria Math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𝜃</a:t>
            </a:r>
            <a:r>
              <a:rPr dirty="0" baseline="1984" sz="2100" spc="22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680844" y="1291071"/>
            <a:ext cx="213360" cy="0"/>
          </a:xfrm>
          <a:custGeom>
            <a:avLst/>
            <a:gdLst/>
            <a:ahLst/>
            <a:cxnLst/>
            <a:rect l="l" t="t" r="r" b="b"/>
            <a:pathLst>
              <a:path w="213360" h="0">
                <a:moveTo>
                  <a:pt x="0" y="0"/>
                </a:moveTo>
                <a:lnTo>
                  <a:pt x="2133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5085719" y="1375913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098420" y="1397751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6471297" y="1345433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0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020937" y="1258565"/>
            <a:ext cx="31108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5">
                <a:latin typeface="Cambria Math"/>
                <a:cs typeface="Cambria Math"/>
              </a:rPr>
              <a:t>𝑏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𝑡</a:t>
            </a:r>
            <a:r>
              <a:rPr dirty="0" baseline="1984" sz="2100" spc="7">
                <a:latin typeface="Cambria Math"/>
                <a:cs typeface="Cambria Math"/>
              </a:rPr>
              <a:t>)</a:t>
            </a:r>
            <a:r>
              <a:rPr dirty="0" sz="1400" spc="5">
                <a:latin typeface="Cambria Math"/>
                <a:cs typeface="Cambria Math"/>
              </a:rPr>
              <a:t>√2𝑃 </a:t>
            </a:r>
            <a:r>
              <a:rPr dirty="0" sz="1400">
                <a:latin typeface="Cambria Math"/>
                <a:cs typeface="Cambria Math"/>
              </a:rPr>
              <a:t>× </a:t>
            </a:r>
            <a:r>
              <a:rPr dirty="0" baseline="43650" sz="2100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× </a:t>
            </a:r>
            <a:r>
              <a:rPr dirty="0" baseline="1984" sz="2100">
                <a:latin typeface="Cambria Math"/>
                <a:cs typeface="Cambria Math"/>
              </a:rPr>
              <a:t>[</a:t>
            </a:r>
            <a:r>
              <a:rPr dirty="0" sz="1400">
                <a:latin typeface="Cambria Math"/>
                <a:cs typeface="Cambria Math"/>
              </a:rPr>
              <a:t>1 + 𝑐𝑜𝑠2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2𝜋𝑓 𝑡 +</a:t>
            </a:r>
            <a:r>
              <a:rPr dirty="0" sz="1400" spc="-125">
                <a:latin typeface="Cambria Math"/>
                <a:cs typeface="Cambria Math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𝜃</a:t>
            </a:r>
            <a:r>
              <a:rPr dirty="0" baseline="1984" sz="2100" spc="22">
                <a:latin typeface="Cambria Math"/>
                <a:cs typeface="Cambria Math"/>
              </a:rPr>
              <a:t>)]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796668" y="1640067"/>
            <a:ext cx="300355" cy="0"/>
          </a:xfrm>
          <a:custGeom>
            <a:avLst/>
            <a:gdLst/>
            <a:ahLst/>
            <a:cxnLst/>
            <a:rect l="l" t="t" r="r" b="b"/>
            <a:pathLst>
              <a:path w="300354" h="0">
                <a:moveTo>
                  <a:pt x="0" y="0"/>
                </a:moveTo>
                <a:lnTo>
                  <a:pt x="30022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4820571" y="3200523"/>
            <a:ext cx="1365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𝑃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833244" y="3477128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 h="0">
                <a:moveTo>
                  <a:pt x="0" y="0"/>
                </a:moveTo>
                <a:lnTo>
                  <a:pt x="1143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833244" y="3156843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 h="0">
                <a:moveTo>
                  <a:pt x="0" y="0"/>
                </a:moveTo>
                <a:lnTo>
                  <a:pt x="1143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876308" y="1615181"/>
            <a:ext cx="8943340" cy="1636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456565">
              <a:lnSpc>
                <a:spcPct val="100000"/>
              </a:lnSpc>
              <a:spcBef>
                <a:spcPts val="105"/>
              </a:spcBef>
            </a:pPr>
            <a:r>
              <a:rPr dirty="0" baseline="1984" sz="2100">
                <a:latin typeface="Cambria Math"/>
                <a:cs typeface="Cambria Math"/>
              </a:rPr>
              <a:t>= </a:t>
            </a:r>
            <a:r>
              <a:rPr dirty="0" baseline="1984" sz="2100" spc="37">
                <a:latin typeface="Cambria Math"/>
                <a:cs typeface="Cambria Math"/>
              </a:rPr>
              <a:t>𝑏(𝑡)</a:t>
            </a:r>
            <a:r>
              <a:rPr dirty="0" sz="1400" spc="25">
                <a:latin typeface="Cambria Math"/>
                <a:cs typeface="Cambria Math"/>
              </a:rPr>
              <a:t>√</a:t>
            </a:r>
            <a:r>
              <a:rPr dirty="0" baseline="1984" sz="2100" spc="37">
                <a:latin typeface="Cambria Math"/>
                <a:cs typeface="Cambria Math"/>
              </a:rPr>
              <a:t>𝑃/2 </a:t>
            </a:r>
            <a:r>
              <a:rPr dirty="0" baseline="1984" sz="2100">
                <a:latin typeface="Cambria Math"/>
                <a:cs typeface="Cambria Math"/>
              </a:rPr>
              <a:t>× [1 + </a:t>
            </a:r>
            <a:r>
              <a:rPr dirty="0" baseline="1984" sz="2100" spc="-22">
                <a:latin typeface="Cambria Math"/>
                <a:cs typeface="Cambria Math"/>
              </a:rPr>
              <a:t>𝑐𝑜𝑠2</a:t>
            </a:r>
            <a:r>
              <a:rPr dirty="0" baseline="3968" sz="2100" spc="-22">
                <a:latin typeface="Cambria Math"/>
                <a:cs typeface="Cambria Math"/>
              </a:rPr>
              <a:t>(</a:t>
            </a:r>
            <a:r>
              <a:rPr dirty="0" baseline="1984" sz="2100" spc="-22">
                <a:latin typeface="Cambria Math"/>
                <a:cs typeface="Cambria Math"/>
              </a:rPr>
              <a:t>2𝜋𝑓</a:t>
            </a:r>
            <a:r>
              <a:rPr dirty="0" baseline="-13888" sz="1500" spc="-22">
                <a:latin typeface="Cambria Math"/>
                <a:cs typeface="Cambria Math"/>
              </a:rPr>
              <a:t>0</a:t>
            </a:r>
            <a:r>
              <a:rPr dirty="0" baseline="1984" sz="2100" spc="-22">
                <a:latin typeface="Cambria Math"/>
                <a:cs typeface="Cambria Math"/>
              </a:rPr>
              <a:t>𝑡 </a:t>
            </a:r>
            <a:r>
              <a:rPr dirty="0" baseline="1984" sz="2100">
                <a:latin typeface="Cambria Math"/>
                <a:cs typeface="Cambria Math"/>
              </a:rPr>
              <a:t>+</a:t>
            </a:r>
            <a:r>
              <a:rPr dirty="0" baseline="1984" sz="2100" spc="112">
                <a:latin typeface="Cambria Math"/>
                <a:cs typeface="Cambria Math"/>
              </a:rPr>
              <a:t> </a:t>
            </a:r>
            <a:r>
              <a:rPr dirty="0" baseline="1984" sz="2100" spc="22">
                <a:latin typeface="Cambria Math"/>
                <a:cs typeface="Cambria Math"/>
              </a:rPr>
              <a:t>𝜃</a:t>
            </a:r>
            <a:r>
              <a:rPr dirty="0" baseline="3968" sz="2100" spc="22">
                <a:latin typeface="Cambria Math"/>
                <a:cs typeface="Cambria Math"/>
              </a:rPr>
              <a:t>)</a:t>
            </a:r>
            <a:r>
              <a:rPr dirty="0" baseline="1984" sz="2100" spc="22">
                <a:latin typeface="Cambria Math"/>
                <a:cs typeface="Cambria Math"/>
              </a:rPr>
              <a:t>]</a:t>
            </a:r>
            <a:endParaRPr baseline="1984" sz="2100">
              <a:latin typeface="Cambria Math"/>
              <a:cs typeface="Cambria Math"/>
            </a:endParaRPr>
          </a:p>
          <a:p>
            <a:pPr algn="just" marL="38100" marR="30480" indent="-635">
              <a:lnSpc>
                <a:spcPct val="113300"/>
              </a:lnSpc>
              <a:spcBef>
                <a:spcPts val="1035"/>
              </a:spcBef>
            </a:pPr>
            <a:r>
              <a:rPr dirty="0" sz="1400" spc="-5">
                <a:latin typeface="Times New Roman"/>
                <a:cs typeface="Times New Roman"/>
              </a:rPr>
              <a:t>The integrator integrate the signal over one bit period. The bit synchronizer take care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starting and ending times </a:t>
            </a:r>
            <a:r>
              <a:rPr dirty="0" sz="1400">
                <a:latin typeface="Times New Roman"/>
                <a:cs typeface="Times New Roman"/>
              </a:rPr>
              <a:t>of a </a:t>
            </a:r>
            <a:r>
              <a:rPr dirty="0" sz="1400" spc="20">
                <a:latin typeface="Times New Roman"/>
                <a:cs typeface="Times New Roman"/>
              </a:rPr>
              <a:t>bit.  </a:t>
            </a:r>
            <a:r>
              <a:rPr dirty="0" sz="1400" spc="-5">
                <a:latin typeface="Times New Roman"/>
                <a:cs typeface="Times New Roman"/>
              </a:rPr>
              <a:t>At the end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bit duration </a:t>
            </a:r>
            <a:r>
              <a:rPr dirty="0" sz="1400" spc="-5">
                <a:latin typeface="Cambria Math"/>
                <a:cs typeface="Cambria Math"/>
              </a:rPr>
              <a:t>𝑇</a:t>
            </a:r>
            <a:r>
              <a:rPr dirty="0" baseline="-16666" sz="1500" spc="-7">
                <a:latin typeface="Cambria Math"/>
                <a:cs typeface="Cambria Math"/>
              </a:rPr>
              <a:t>𝑏</a:t>
            </a:r>
            <a:r>
              <a:rPr dirty="0" sz="1400" spc="-5">
                <a:latin typeface="Times New Roman"/>
                <a:cs typeface="Times New Roman"/>
              </a:rPr>
              <a:t>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synchronizer closes switch </a:t>
            </a:r>
            <a:r>
              <a:rPr dirty="0" sz="1400" spc="-20">
                <a:latin typeface="Cambria Math"/>
                <a:cs typeface="Cambria Math"/>
              </a:rPr>
              <a:t>𝑆</a:t>
            </a:r>
            <a:r>
              <a:rPr dirty="0" baseline="-16666" sz="1500" spc="-30">
                <a:latin typeface="Cambria Math"/>
                <a:cs typeface="Cambria Math"/>
              </a:rPr>
              <a:t>2 </a:t>
            </a:r>
            <a:r>
              <a:rPr dirty="0" sz="1400" spc="-5">
                <a:latin typeface="Times New Roman"/>
                <a:cs typeface="Times New Roman"/>
              </a:rPr>
              <a:t>temporarily which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same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sampling to </a:t>
            </a:r>
            <a:r>
              <a:rPr dirty="0" sz="1400">
                <a:latin typeface="Times New Roman"/>
                <a:cs typeface="Times New Roman"/>
              </a:rPr>
              <a:t>output </a:t>
            </a:r>
            <a:r>
              <a:rPr dirty="0" sz="1400" spc="-5">
                <a:latin typeface="Times New Roman"/>
                <a:cs typeface="Times New Roman"/>
              </a:rPr>
              <a:t>of  integrator. The synchronizer then opens switch </a:t>
            </a:r>
            <a:r>
              <a:rPr dirty="0" sz="1400" spc="-20">
                <a:latin typeface="Cambria Math"/>
                <a:cs typeface="Cambria Math"/>
              </a:rPr>
              <a:t>𝑆</a:t>
            </a:r>
            <a:r>
              <a:rPr dirty="0" baseline="-16666" sz="1500" spc="-30">
                <a:latin typeface="Cambria Math"/>
                <a:cs typeface="Cambria Math"/>
              </a:rPr>
              <a:t>2 </a:t>
            </a:r>
            <a:r>
              <a:rPr dirty="0" sz="1400" spc="-5">
                <a:latin typeface="Times New Roman"/>
                <a:cs typeface="Times New Roman"/>
              </a:rPr>
              <a:t>and switch </a:t>
            </a:r>
            <a:r>
              <a:rPr dirty="0" sz="1400" spc="-40">
                <a:latin typeface="Cambria Math"/>
                <a:cs typeface="Cambria Math"/>
              </a:rPr>
              <a:t>𝑆</a:t>
            </a:r>
            <a:r>
              <a:rPr dirty="0" baseline="-16666" sz="1500" spc="-60">
                <a:latin typeface="Cambria Math"/>
                <a:cs typeface="Cambria Math"/>
              </a:rPr>
              <a:t>1 </a:t>
            </a:r>
            <a:r>
              <a:rPr dirty="0" sz="1400" spc="-5">
                <a:latin typeface="Times New Roman"/>
                <a:cs typeface="Times New Roman"/>
              </a:rPr>
              <a:t>is closed temporarily. This reset integrator voltage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zero 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integrate next </a:t>
            </a:r>
            <a:r>
              <a:rPr dirty="0" sz="1400" spc="-10">
                <a:latin typeface="Times New Roman"/>
                <a:cs typeface="Times New Roman"/>
              </a:rPr>
              <a:t>bit </a:t>
            </a:r>
            <a:r>
              <a:rPr dirty="0" sz="1400" spc="-5">
                <a:latin typeface="Times New Roman"/>
                <a:cs typeface="Times New Roman"/>
              </a:rPr>
              <a:t>and </a:t>
            </a:r>
            <a:r>
              <a:rPr dirty="0" sz="1400">
                <a:latin typeface="Times New Roman"/>
                <a:cs typeface="Times New Roman"/>
              </a:rPr>
              <a:t>so </a:t>
            </a:r>
            <a:r>
              <a:rPr dirty="0" sz="1400" spc="-5">
                <a:latin typeface="Times New Roman"/>
                <a:cs typeface="Times New Roman"/>
              </a:rPr>
              <a:t>on.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spc="55">
                <a:latin typeface="Cambria Math"/>
                <a:cs typeface="Cambria Math"/>
              </a:rPr>
              <a:t>𝑘</a:t>
            </a:r>
            <a:r>
              <a:rPr dirty="0" baseline="27777" sz="1500" spc="82">
                <a:latin typeface="Cambria Math"/>
                <a:cs typeface="Cambria Math"/>
              </a:rPr>
              <a:t>𝑡ℎ </a:t>
            </a:r>
            <a:r>
              <a:rPr dirty="0" sz="1400" spc="-5">
                <a:latin typeface="Times New Roman"/>
                <a:cs typeface="Times New Roman"/>
              </a:rPr>
              <a:t>bit interval we can write output signal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as,</a:t>
            </a:r>
            <a:endParaRPr sz="1400">
              <a:latin typeface="Times New Roman"/>
              <a:cs typeface="Times New Roman"/>
            </a:endParaRPr>
          </a:p>
          <a:p>
            <a:pPr algn="ctr" marR="107950">
              <a:lnSpc>
                <a:spcPct val="100000"/>
              </a:lnSpc>
              <a:spcBef>
                <a:spcPts val="1145"/>
              </a:spcBef>
            </a:pPr>
            <a:r>
              <a:rPr dirty="0" sz="1000" spc="60">
                <a:latin typeface="Cambria Math"/>
                <a:cs typeface="Cambria Math"/>
              </a:rPr>
              <a:t>𝑘𝑇</a:t>
            </a:r>
            <a:r>
              <a:rPr dirty="0" baseline="-13888" sz="1200" spc="89">
                <a:latin typeface="Cambria Math"/>
                <a:cs typeface="Cambria Math"/>
              </a:rPr>
              <a:t>𝑏</a:t>
            </a:r>
            <a:endParaRPr baseline="-13888" sz="12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073777" y="4057266"/>
            <a:ext cx="1365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𝑃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086484" y="4333616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 h="0">
                <a:moveTo>
                  <a:pt x="0" y="0"/>
                </a:moveTo>
                <a:lnTo>
                  <a:pt x="1143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086484" y="4013575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 h="0">
                <a:moveTo>
                  <a:pt x="0" y="0"/>
                </a:moveTo>
                <a:lnTo>
                  <a:pt x="1143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3205223" y="4194426"/>
            <a:ext cx="113601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30">
                <a:latin typeface="Cambria Math"/>
                <a:cs typeface="Cambria Math"/>
              </a:rPr>
              <a:t>𝑏</a:t>
            </a:r>
            <a:r>
              <a:rPr dirty="0" baseline="1984" sz="2100" spc="44">
                <a:latin typeface="Cambria Math"/>
                <a:cs typeface="Cambria Math"/>
              </a:rPr>
              <a:t>(</a:t>
            </a:r>
            <a:r>
              <a:rPr dirty="0" sz="1400" spc="30">
                <a:latin typeface="Cambria Math"/>
                <a:cs typeface="Cambria Math"/>
              </a:rPr>
              <a:t>𝑘𝑇</a:t>
            </a:r>
            <a:r>
              <a:rPr dirty="0" baseline="-16666" sz="1500" spc="44">
                <a:latin typeface="Cambria Math"/>
                <a:cs typeface="Cambria Math"/>
              </a:rPr>
              <a:t>𝑏</a:t>
            </a:r>
            <a:r>
              <a:rPr dirty="0" baseline="1984" sz="2100" spc="44">
                <a:latin typeface="Cambria Math"/>
                <a:cs typeface="Cambria Math"/>
              </a:rPr>
              <a:t>)</a:t>
            </a:r>
            <a:r>
              <a:rPr dirty="0" baseline="7936" sz="2100" spc="44">
                <a:latin typeface="Cambria Math"/>
                <a:cs typeface="Cambria Math"/>
              </a:rPr>
              <a:t>√</a:t>
            </a:r>
            <a:r>
              <a:rPr dirty="0" baseline="-35714" sz="2100" spc="44">
                <a:latin typeface="Cambria Math"/>
                <a:cs typeface="Cambria Math"/>
              </a:rPr>
              <a:t>2</a:t>
            </a:r>
            <a:r>
              <a:rPr dirty="0" baseline="-35714" sz="2100" spc="7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[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7" name="object 27"/>
          <p:cNvSpPr txBox="1"/>
          <p:nvPr/>
        </p:nvSpPr>
        <p:spPr>
          <a:xfrm>
            <a:off x="4938393" y="3212672"/>
            <a:ext cx="2442845" cy="895350"/>
          </a:xfrm>
          <a:prstGeom prst="rect">
            <a:avLst/>
          </a:prstGeom>
        </p:spPr>
        <p:txBody>
          <a:bodyPr wrap="square" lIns="0" tIns="136525" rIns="0" bIns="0" rtlCol="0" vert="horz">
            <a:spAutoFit/>
          </a:bodyPr>
          <a:lstStyle/>
          <a:p>
            <a:pPr marL="248285">
              <a:lnSpc>
                <a:spcPct val="100000"/>
              </a:lnSpc>
              <a:spcBef>
                <a:spcPts val="1075"/>
              </a:spcBef>
              <a:tabLst>
                <a:tab pos="539115" algn="l"/>
              </a:tabLst>
            </a:pPr>
            <a:r>
              <a:rPr dirty="0" sz="1400" spc="310">
                <a:latin typeface="Cambria Math"/>
                <a:cs typeface="Cambria Math"/>
              </a:rPr>
              <a:t>∫	</a:t>
            </a:r>
            <a:r>
              <a:rPr dirty="0" baseline="1984" sz="2100">
                <a:latin typeface="Cambria Math"/>
                <a:cs typeface="Cambria Math"/>
              </a:rPr>
              <a:t>[</a:t>
            </a:r>
            <a:r>
              <a:rPr dirty="0" sz="1400">
                <a:latin typeface="Cambria Math"/>
                <a:cs typeface="Cambria Math"/>
              </a:rPr>
              <a:t>1 + </a:t>
            </a:r>
            <a:r>
              <a:rPr dirty="0" sz="1400" spc="-15">
                <a:latin typeface="Cambria Math"/>
                <a:cs typeface="Cambria Math"/>
              </a:rPr>
              <a:t>𝑐𝑜𝑠2</a:t>
            </a:r>
            <a:r>
              <a:rPr dirty="0" baseline="1984" sz="2100" spc="-22">
                <a:latin typeface="Cambria Math"/>
                <a:cs typeface="Cambria Math"/>
              </a:rPr>
              <a:t>(</a:t>
            </a:r>
            <a:r>
              <a:rPr dirty="0" sz="1400" spc="-15">
                <a:latin typeface="Cambria Math"/>
                <a:cs typeface="Cambria Math"/>
              </a:rPr>
              <a:t>2𝜋𝑓</a:t>
            </a:r>
            <a:r>
              <a:rPr dirty="0" baseline="-16666" sz="1500" spc="-22">
                <a:latin typeface="Cambria Math"/>
                <a:cs typeface="Cambria Math"/>
              </a:rPr>
              <a:t>0</a:t>
            </a:r>
            <a:r>
              <a:rPr dirty="0" sz="1400" spc="-15">
                <a:latin typeface="Cambria Math"/>
                <a:cs typeface="Cambria Math"/>
              </a:rPr>
              <a:t>𝑡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5">
                <a:latin typeface="Cambria Math"/>
                <a:cs typeface="Cambria Math"/>
              </a:rPr>
              <a:t> 𝜃</a:t>
            </a:r>
            <a:r>
              <a:rPr dirty="0" baseline="1984" sz="2100" spc="7">
                <a:latin typeface="Cambria Math"/>
                <a:cs typeface="Cambria Math"/>
              </a:rPr>
              <a:t>)]</a:t>
            </a:r>
            <a:r>
              <a:rPr dirty="0" sz="1400" spc="5">
                <a:latin typeface="Cambria Math"/>
                <a:cs typeface="Cambria Math"/>
              </a:rPr>
              <a:t>𝑑𝑡</a:t>
            </a:r>
            <a:endParaRPr sz="14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690"/>
              </a:spcBef>
            </a:pPr>
            <a:r>
              <a:rPr dirty="0" sz="1000" spc="25">
                <a:latin typeface="Cambria Math"/>
                <a:cs typeface="Cambria Math"/>
              </a:rPr>
              <a:t>(𝑘−1)𝑇</a:t>
            </a:r>
            <a:r>
              <a:rPr dirty="0" baseline="-13888" sz="1200" spc="37">
                <a:latin typeface="Cambria Math"/>
                <a:cs typeface="Cambria Math"/>
              </a:rPr>
              <a:t>𝑏</a:t>
            </a:r>
            <a:endParaRPr baseline="-13888" sz="1200">
              <a:latin typeface="Cambria Math"/>
              <a:cs typeface="Cambria Math"/>
            </a:endParaRPr>
          </a:p>
          <a:p>
            <a:pPr marL="583565">
              <a:lnSpc>
                <a:spcPct val="100000"/>
              </a:lnSpc>
              <a:spcBef>
                <a:spcPts val="1105"/>
              </a:spcBef>
            </a:pPr>
            <a:r>
              <a:rPr dirty="0" sz="1000" spc="60">
                <a:latin typeface="Cambria Math"/>
                <a:cs typeface="Cambria Math"/>
              </a:rPr>
              <a:t>𝑘𝑇</a:t>
            </a:r>
            <a:r>
              <a:rPr dirty="0" baseline="-13888" sz="1200" spc="89">
                <a:latin typeface="Cambria Math"/>
                <a:cs typeface="Cambria Math"/>
              </a:rPr>
              <a:t>𝑏</a:t>
            </a:r>
            <a:endParaRPr baseline="-13888" sz="12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10413" y="3336421"/>
            <a:ext cx="1667510" cy="77216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400" spc="5">
                <a:latin typeface="Cambria Math"/>
                <a:cs typeface="Cambria Math"/>
              </a:rPr>
              <a:t>𝑆</a:t>
            </a:r>
            <a:r>
              <a:rPr dirty="0" baseline="-16666" sz="1500" spc="7">
                <a:latin typeface="Cambria Math"/>
                <a:cs typeface="Cambria Math"/>
              </a:rPr>
              <a:t>0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𝑘𝑇</a:t>
            </a:r>
            <a:r>
              <a:rPr dirty="0" baseline="-16666" sz="1500" spc="7">
                <a:latin typeface="Cambria Math"/>
                <a:cs typeface="Cambria Math"/>
              </a:rPr>
              <a:t>𝑏</a:t>
            </a:r>
            <a:r>
              <a:rPr dirty="0" baseline="1984" sz="2100" spc="7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𝑏</a:t>
            </a:r>
            <a:r>
              <a:rPr dirty="0" baseline="1984" sz="2100" spc="44">
                <a:latin typeface="Cambria Math"/>
                <a:cs typeface="Cambria Math"/>
              </a:rPr>
              <a:t>(</a:t>
            </a:r>
            <a:r>
              <a:rPr dirty="0" sz="1400" spc="30">
                <a:latin typeface="Cambria Math"/>
                <a:cs typeface="Cambria Math"/>
              </a:rPr>
              <a:t>𝑘𝑇</a:t>
            </a:r>
            <a:r>
              <a:rPr dirty="0" baseline="-16666" sz="1500" spc="44">
                <a:latin typeface="Cambria Math"/>
                <a:cs typeface="Cambria Math"/>
              </a:rPr>
              <a:t>𝑏</a:t>
            </a:r>
            <a:r>
              <a:rPr dirty="0" baseline="1984" sz="2100" spc="44">
                <a:latin typeface="Cambria Math"/>
                <a:cs typeface="Cambria Math"/>
              </a:rPr>
              <a:t>)</a:t>
            </a:r>
            <a:r>
              <a:rPr dirty="0" baseline="5952" sz="2100" spc="44">
                <a:latin typeface="Cambria Math"/>
                <a:cs typeface="Cambria Math"/>
              </a:rPr>
              <a:t>√</a:t>
            </a:r>
            <a:r>
              <a:rPr dirty="0" baseline="-37698" sz="2100" spc="44">
                <a:latin typeface="Cambria Math"/>
                <a:cs typeface="Cambria Math"/>
              </a:rPr>
              <a:t>2</a:t>
            </a:r>
            <a:endParaRPr baseline="-37698" sz="21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2600">
              <a:latin typeface="Times New Roman"/>
              <a:cs typeface="Times New Roman"/>
            </a:endParaRPr>
          </a:p>
          <a:p>
            <a:pPr algn="r" marR="241300">
              <a:lnSpc>
                <a:spcPct val="100000"/>
              </a:lnSpc>
            </a:pPr>
            <a:r>
              <a:rPr dirty="0" sz="1000" spc="120">
                <a:latin typeface="Cambria Math"/>
                <a:cs typeface="Cambria Math"/>
              </a:rPr>
              <a:t>𝑘</a:t>
            </a:r>
            <a:r>
              <a:rPr dirty="0" sz="1000" spc="25">
                <a:latin typeface="Cambria Math"/>
                <a:cs typeface="Cambria Math"/>
              </a:rPr>
              <a:t>𝑇</a:t>
            </a:r>
            <a:r>
              <a:rPr dirty="0" baseline="-13888" sz="1200" spc="232">
                <a:latin typeface="Cambria Math"/>
                <a:cs typeface="Cambria Math"/>
              </a:rPr>
              <a:t>𝑏</a:t>
            </a:r>
            <a:endParaRPr baseline="-13888" sz="12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252085" y="4069160"/>
            <a:ext cx="1068070" cy="603250"/>
          </a:xfrm>
          <a:prstGeom prst="rect">
            <a:avLst/>
          </a:prstGeom>
        </p:spPr>
        <p:txBody>
          <a:bodyPr wrap="square" lIns="0" tIns="136525" rIns="0" bIns="0" rtlCol="0" vert="horz">
            <a:spAutoFit/>
          </a:bodyPr>
          <a:lstStyle/>
          <a:p>
            <a:pPr marL="260985">
              <a:lnSpc>
                <a:spcPct val="100000"/>
              </a:lnSpc>
              <a:spcBef>
                <a:spcPts val="1075"/>
              </a:spcBef>
              <a:tabLst>
                <a:tab pos="581025" algn="l"/>
              </a:tabLst>
            </a:pPr>
            <a:r>
              <a:rPr dirty="0" sz="1400" spc="310">
                <a:latin typeface="Cambria Math"/>
                <a:cs typeface="Cambria Math"/>
              </a:rPr>
              <a:t>∫	</a:t>
            </a:r>
            <a:r>
              <a:rPr dirty="0" sz="1400">
                <a:latin typeface="Cambria Math"/>
                <a:cs typeface="Cambria Math"/>
              </a:rPr>
              <a:t>1𝑑𝑡</a:t>
            </a:r>
            <a:r>
              <a:rPr dirty="0" sz="1400" spc="-3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</a:t>
            </a:r>
            <a:endParaRPr sz="1400">
              <a:latin typeface="Cambria Math"/>
              <a:cs typeface="Cambria Math"/>
            </a:endParaRPr>
          </a:p>
          <a:p>
            <a:pPr marL="50800">
              <a:lnSpc>
                <a:spcPct val="100000"/>
              </a:lnSpc>
              <a:spcBef>
                <a:spcPts val="690"/>
              </a:spcBef>
            </a:pPr>
            <a:r>
              <a:rPr dirty="0" sz="1000" spc="25">
                <a:latin typeface="Cambria Math"/>
                <a:cs typeface="Cambria Math"/>
              </a:rPr>
              <a:t>(𝑘−1)𝑇</a:t>
            </a:r>
            <a:r>
              <a:rPr dirty="0" baseline="-13888" sz="1200" spc="37">
                <a:latin typeface="Cambria Math"/>
                <a:cs typeface="Cambria Math"/>
              </a:rPr>
              <a:t>𝑏</a:t>
            </a:r>
            <a:endParaRPr baseline="-13888" sz="12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282818" y="4072833"/>
            <a:ext cx="2208530" cy="59944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248285">
              <a:lnSpc>
                <a:spcPct val="100000"/>
              </a:lnSpc>
              <a:spcBef>
                <a:spcPts val="1060"/>
              </a:spcBef>
              <a:tabLst>
                <a:tab pos="537845" algn="l"/>
              </a:tabLst>
            </a:pPr>
            <a:r>
              <a:rPr dirty="0" sz="1400" spc="310">
                <a:latin typeface="Cambria Math"/>
                <a:cs typeface="Cambria Math"/>
              </a:rPr>
              <a:t>∫	</a:t>
            </a:r>
            <a:r>
              <a:rPr dirty="0" baseline="1984" sz="2100" spc="-22">
                <a:latin typeface="Cambria Math"/>
                <a:cs typeface="Cambria Math"/>
              </a:rPr>
              <a:t>[</a:t>
            </a:r>
            <a:r>
              <a:rPr dirty="0" sz="1400" spc="-15">
                <a:latin typeface="Cambria Math"/>
                <a:cs typeface="Cambria Math"/>
              </a:rPr>
              <a:t>𝑐𝑜𝑠2</a:t>
            </a:r>
            <a:r>
              <a:rPr dirty="0" baseline="1984" sz="2100" spc="-22">
                <a:latin typeface="Cambria Math"/>
                <a:cs typeface="Cambria Math"/>
              </a:rPr>
              <a:t>(</a:t>
            </a:r>
            <a:r>
              <a:rPr dirty="0" sz="1400" spc="-15">
                <a:latin typeface="Cambria Math"/>
                <a:cs typeface="Cambria Math"/>
              </a:rPr>
              <a:t>2𝜋𝑓</a:t>
            </a:r>
            <a:r>
              <a:rPr dirty="0" baseline="-16666" sz="1500" spc="-22">
                <a:latin typeface="Cambria Math"/>
                <a:cs typeface="Cambria Math"/>
              </a:rPr>
              <a:t>0</a:t>
            </a:r>
            <a:r>
              <a:rPr dirty="0" sz="1400" spc="-15">
                <a:latin typeface="Cambria Math"/>
                <a:cs typeface="Cambria Math"/>
              </a:rPr>
              <a:t>𝑡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𝜃</a:t>
            </a:r>
            <a:r>
              <a:rPr dirty="0" baseline="1984" sz="2100" spc="37">
                <a:latin typeface="Cambria Math"/>
                <a:cs typeface="Cambria Math"/>
              </a:rPr>
              <a:t>)]</a:t>
            </a:r>
            <a:r>
              <a:rPr dirty="0" sz="1400" spc="25">
                <a:latin typeface="Cambria Math"/>
                <a:cs typeface="Cambria Math"/>
              </a:rPr>
              <a:t>𝑑𝑡]</a:t>
            </a:r>
            <a:endParaRPr sz="14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675"/>
              </a:spcBef>
            </a:pPr>
            <a:r>
              <a:rPr dirty="0" sz="1000" spc="25">
                <a:latin typeface="Cambria Math"/>
                <a:cs typeface="Cambria Math"/>
              </a:rPr>
              <a:t>(𝑘−1)𝑇</a:t>
            </a:r>
            <a:r>
              <a:rPr dirty="0" baseline="-13888" sz="1200" spc="37">
                <a:latin typeface="Cambria Math"/>
                <a:cs typeface="Cambria Math"/>
              </a:rPr>
              <a:t>𝑏</a:t>
            </a:r>
            <a:endParaRPr baseline="-13888" sz="12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341378" y="5334760"/>
            <a:ext cx="5702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(𝑘−1)𝑇</a:t>
            </a:r>
            <a:r>
              <a:rPr dirty="0" baseline="-13888" sz="1200" spc="30">
                <a:latin typeface="Cambria Math"/>
                <a:cs typeface="Cambria Math"/>
              </a:rPr>
              <a:t>𝑏</a:t>
            </a:r>
            <a:endParaRPr baseline="-13888" sz="12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63608" y="5218936"/>
            <a:ext cx="89579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1015365" algn="l"/>
              </a:tabLst>
            </a:pPr>
            <a:r>
              <a:rPr dirty="0" baseline="3968" sz="2100" spc="-7">
                <a:latin typeface="Times New Roman"/>
                <a:cs typeface="Times New Roman"/>
              </a:rPr>
              <a:t>Here</a:t>
            </a:r>
            <a:r>
              <a:rPr dirty="0" baseline="3968" sz="2100" spc="75">
                <a:latin typeface="Times New Roman"/>
                <a:cs typeface="Times New Roman"/>
              </a:rPr>
              <a:t> </a:t>
            </a:r>
            <a:r>
              <a:rPr dirty="0" sz="1400" spc="40">
                <a:latin typeface="Cambria Math"/>
                <a:cs typeface="Cambria Math"/>
              </a:rPr>
              <a:t>∫</a:t>
            </a:r>
            <a:r>
              <a:rPr dirty="0" baseline="50000" sz="1500" spc="60">
                <a:latin typeface="Cambria Math"/>
                <a:cs typeface="Cambria Math"/>
              </a:rPr>
              <a:t>𝑘𝑇</a:t>
            </a:r>
            <a:r>
              <a:rPr dirty="0" baseline="48611" sz="1200" spc="60">
                <a:latin typeface="Cambria Math"/>
                <a:cs typeface="Cambria Math"/>
              </a:rPr>
              <a:t>𝑏	</a:t>
            </a:r>
            <a:r>
              <a:rPr dirty="0" baseline="5952" sz="2100" spc="-22">
                <a:latin typeface="Cambria Math"/>
                <a:cs typeface="Cambria Math"/>
              </a:rPr>
              <a:t>[</a:t>
            </a:r>
            <a:r>
              <a:rPr dirty="0" baseline="3968" sz="2100" spc="-22">
                <a:latin typeface="Cambria Math"/>
                <a:cs typeface="Cambria Math"/>
              </a:rPr>
              <a:t>𝑐𝑜𝑠2</a:t>
            </a:r>
            <a:r>
              <a:rPr dirty="0" baseline="5952" sz="2100" spc="-22">
                <a:latin typeface="Cambria Math"/>
                <a:cs typeface="Cambria Math"/>
              </a:rPr>
              <a:t>(</a:t>
            </a:r>
            <a:r>
              <a:rPr dirty="0" baseline="3968" sz="2100" spc="-22">
                <a:latin typeface="Cambria Math"/>
                <a:cs typeface="Cambria Math"/>
              </a:rPr>
              <a:t>2𝜋𝑓</a:t>
            </a:r>
            <a:r>
              <a:rPr dirty="0" baseline="-11111" sz="1500" spc="-22">
                <a:latin typeface="Cambria Math"/>
                <a:cs typeface="Cambria Math"/>
              </a:rPr>
              <a:t>0</a:t>
            </a:r>
            <a:r>
              <a:rPr dirty="0" baseline="3968" sz="2100" spc="-22">
                <a:latin typeface="Cambria Math"/>
                <a:cs typeface="Cambria Math"/>
              </a:rPr>
              <a:t>𝑡</a:t>
            </a:r>
            <a:r>
              <a:rPr dirty="0" baseline="3968" sz="2100" spc="67">
                <a:latin typeface="Cambria Math"/>
                <a:cs typeface="Cambria Math"/>
              </a:rPr>
              <a:t> </a:t>
            </a:r>
            <a:r>
              <a:rPr dirty="0" baseline="3968" sz="2100">
                <a:latin typeface="Cambria Math"/>
                <a:cs typeface="Cambria Math"/>
              </a:rPr>
              <a:t>+ </a:t>
            </a:r>
            <a:r>
              <a:rPr dirty="0" baseline="3968" sz="2100" spc="7">
                <a:latin typeface="Cambria Math"/>
                <a:cs typeface="Cambria Math"/>
              </a:rPr>
              <a:t>𝜃</a:t>
            </a:r>
            <a:r>
              <a:rPr dirty="0" baseline="5952" sz="2100" spc="7">
                <a:latin typeface="Cambria Math"/>
                <a:cs typeface="Cambria Math"/>
              </a:rPr>
              <a:t>)]</a:t>
            </a:r>
            <a:r>
              <a:rPr dirty="0" baseline="3968" sz="2100" spc="7">
                <a:latin typeface="Cambria Math"/>
                <a:cs typeface="Cambria Math"/>
              </a:rPr>
              <a:t>𝑑𝑡</a:t>
            </a:r>
            <a:r>
              <a:rPr dirty="0" baseline="3968" sz="2100" spc="150">
                <a:latin typeface="Cambria Math"/>
                <a:cs typeface="Cambria Math"/>
              </a:rPr>
              <a:t> </a:t>
            </a:r>
            <a:r>
              <a:rPr dirty="0" baseline="3968" sz="2100">
                <a:latin typeface="Cambria Math"/>
                <a:cs typeface="Cambria Math"/>
              </a:rPr>
              <a:t>=</a:t>
            </a:r>
            <a:r>
              <a:rPr dirty="0" baseline="3968" sz="2100" spc="120">
                <a:latin typeface="Cambria Math"/>
                <a:cs typeface="Cambria Math"/>
              </a:rPr>
              <a:t> </a:t>
            </a:r>
            <a:r>
              <a:rPr dirty="0" baseline="3968" sz="2100">
                <a:latin typeface="Cambria Math"/>
                <a:cs typeface="Cambria Math"/>
              </a:rPr>
              <a:t>0</a:t>
            </a:r>
            <a:r>
              <a:rPr dirty="0" baseline="3968" sz="2100">
                <a:latin typeface="Times New Roman"/>
                <a:cs typeface="Times New Roman"/>
              </a:rPr>
              <a:t>,</a:t>
            </a:r>
            <a:r>
              <a:rPr dirty="0" baseline="3968" sz="2100" spc="75">
                <a:latin typeface="Times New Roman"/>
                <a:cs typeface="Times New Roman"/>
              </a:rPr>
              <a:t> </a:t>
            </a:r>
            <a:r>
              <a:rPr dirty="0" baseline="3968" sz="2100">
                <a:latin typeface="Times New Roman"/>
                <a:cs typeface="Times New Roman"/>
              </a:rPr>
              <a:t>because</a:t>
            </a:r>
            <a:r>
              <a:rPr dirty="0" baseline="3968" sz="2100" spc="67">
                <a:latin typeface="Times New Roman"/>
                <a:cs typeface="Times New Roman"/>
              </a:rPr>
              <a:t> </a:t>
            </a:r>
            <a:r>
              <a:rPr dirty="0" baseline="3968" sz="2100">
                <a:latin typeface="Times New Roman"/>
                <a:cs typeface="Times New Roman"/>
              </a:rPr>
              <a:t>the</a:t>
            </a:r>
            <a:r>
              <a:rPr dirty="0" baseline="3968" sz="2100" spc="75">
                <a:latin typeface="Times New Roman"/>
                <a:cs typeface="Times New Roman"/>
              </a:rPr>
              <a:t> </a:t>
            </a:r>
            <a:r>
              <a:rPr dirty="0" baseline="3968" sz="2100" spc="-7">
                <a:latin typeface="Times New Roman"/>
                <a:cs typeface="Times New Roman"/>
              </a:rPr>
              <a:t>average</a:t>
            </a:r>
            <a:r>
              <a:rPr dirty="0" baseline="3968" sz="2100" spc="67">
                <a:latin typeface="Times New Roman"/>
                <a:cs typeface="Times New Roman"/>
              </a:rPr>
              <a:t> </a:t>
            </a:r>
            <a:r>
              <a:rPr dirty="0" baseline="3968" sz="2100" spc="-7">
                <a:latin typeface="Times New Roman"/>
                <a:cs typeface="Times New Roman"/>
              </a:rPr>
              <a:t>value</a:t>
            </a:r>
            <a:r>
              <a:rPr dirty="0" baseline="3968" sz="2100" spc="75">
                <a:latin typeface="Times New Roman"/>
                <a:cs typeface="Times New Roman"/>
              </a:rPr>
              <a:t> </a:t>
            </a:r>
            <a:r>
              <a:rPr dirty="0" baseline="3968" sz="2100">
                <a:latin typeface="Times New Roman"/>
                <a:cs typeface="Times New Roman"/>
              </a:rPr>
              <a:t>of</a:t>
            </a:r>
            <a:r>
              <a:rPr dirty="0" baseline="3968" sz="2100" spc="75">
                <a:latin typeface="Times New Roman"/>
                <a:cs typeface="Times New Roman"/>
              </a:rPr>
              <a:t> </a:t>
            </a:r>
            <a:r>
              <a:rPr dirty="0" baseline="3968" sz="2100" spc="-7">
                <a:latin typeface="Times New Roman"/>
                <a:cs typeface="Times New Roman"/>
              </a:rPr>
              <a:t>sinusoidal</a:t>
            </a:r>
            <a:r>
              <a:rPr dirty="0" baseline="3968" sz="2100" spc="75">
                <a:latin typeface="Times New Roman"/>
                <a:cs typeface="Times New Roman"/>
              </a:rPr>
              <a:t> </a:t>
            </a:r>
            <a:r>
              <a:rPr dirty="0" baseline="3968" sz="2100" spc="-7">
                <a:latin typeface="Times New Roman"/>
                <a:cs typeface="Times New Roman"/>
              </a:rPr>
              <a:t>waveform</a:t>
            </a:r>
            <a:r>
              <a:rPr dirty="0" baseline="3968" sz="2100" spc="44">
                <a:latin typeface="Times New Roman"/>
                <a:cs typeface="Times New Roman"/>
              </a:rPr>
              <a:t> </a:t>
            </a:r>
            <a:r>
              <a:rPr dirty="0" baseline="3968" sz="2100">
                <a:latin typeface="Times New Roman"/>
                <a:cs typeface="Times New Roman"/>
              </a:rPr>
              <a:t>is</a:t>
            </a:r>
            <a:r>
              <a:rPr dirty="0" baseline="3968" sz="2100" spc="75">
                <a:latin typeface="Times New Roman"/>
                <a:cs typeface="Times New Roman"/>
              </a:rPr>
              <a:t> </a:t>
            </a:r>
            <a:r>
              <a:rPr dirty="0" baseline="3968" sz="2100">
                <a:latin typeface="Times New Roman"/>
                <a:cs typeface="Times New Roman"/>
              </a:rPr>
              <a:t>zero</a:t>
            </a:r>
            <a:r>
              <a:rPr dirty="0" baseline="3968" sz="2100" spc="89">
                <a:latin typeface="Times New Roman"/>
                <a:cs typeface="Times New Roman"/>
              </a:rPr>
              <a:t> </a:t>
            </a:r>
            <a:r>
              <a:rPr dirty="0" baseline="3968" sz="2100">
                <a:latin typeface="Times New Roman"/>
                <a:cs typeface="Times New Roman"/>
              </a:rPr>
              <a:t>if</a:t>
            </a:r>
            <a:r>
              <a:rPr dirty="0" baseline="3968" sz="2100" spc="67">
                <a:latin typeface="Times New Roman"/>
                <a:cs typeface="Times New Roman"/>
              </a:rPr>
              <a:t> </a:t>
            </a:r>
            <a:r>
              <a:rPr dirty="0" baseline="3968" sz="2100" spc="-7">
                <a:latin typeface="Times New Roman"/>
                <a:cs typeface="Times New Roman"/>
              </a:rPr>
              <a:t>integration</a:t>
            </a:r>
            <a:r>
              <a:rPr dirty="0" baseline="3968" sz="2100" spc="82">
                <a:latin typeface="Times New Roman"/>
                <a:cs typeface="Times New Roman"/>
              </a:rPr>
              <a:t> </a:t>
            </a:r>
            <a:r>
              <a:rPr dirty="0" baseline="3968" sz="2100" spc="-7">
                <a:latin typeface="Times New Roman"/>
                <a:cs typeface="Times New Roman"/>
              </a:rPr>
              <a:t>performed</a:t>
            </a:r>
            <a:endParaRPr baseline="3968" sz="21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901704" y="5505448"/>
            <a:ext cx="351980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over full cycles, so that above equation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becomes: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2019-04-09T07:56:08Z</dcterms:created>
  <dcterms:modified xsi:type="dcterms:W3CDTF">2019-04-09T07:56:08Z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2019-04-09T00:00:00Z</vt:filetime>
  </property>
  <property fmtid="{D5CDD505-2E9C-101B-9397-08002B2CF9AE}" pid="3" name="Creator">
    <vt:lpwstr>Online2PDF.com</vt:lpwstr>
  </property>
  <property fmtid="{D5CDD505-2E9C-101B-9397-08002B2CF9AE}" pid="4" name="LastSaved">
    <vt:filetime>2019-04-09T00:00:00Z</vt:filetime>
  </property>
</Properties>
</file>