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1323" y="381000"/>
            <a:ext cx="2907277" cy="136515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0" y="5475123"/>
            <a:ext cx="2676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614B7C"/>
                </a:solidFill>
              </a:rPr>
              <a:t>Asst. </a:t>
            </a:r>
            <a:r>
              <a:rPr lang="en-US" b="1" dirty="0" err="1">
                <a:solidFill>
                  <a:srgbClr val="614B7C"/>
                </a:solidFill>
              </a:rPr>
              <a:t>Lec</a:t>
            </a:r>
            <a:r>
              <a:rPr lang="en-US" b="1" dirty="0">
                <a:solidFill>
                  <a:srgbClr val="614B7C"/>
                </a:solidFill>
              </a:rPr>
              <a:t>. </a:t>
            </a:r>
            <a:r>
              <a:rPr lang="en-US" b="1" dirty="0" err="1">
                <a:solidFill>
                  <a:srgbClr val="614B7C"/>
                </a:solidFill>
              </a:rPr>
              <a:t>Lubna</a:t>
            </a:r>
            <a:r>
              <a:rPr lang="en-US" b="1" dirty="0">
                <a:solidFill>
                  <a:srgbClr val="614B7C"/>
                </a:solidFill>
              </a:rPr>
              <a:t> A. </a:t>
            </a:r>
            <a:r>
              <a:rPr lang="en-US" b="1" dirty="0" err="1">
                <a:solidFill>
                  <a:srgbClr val="614B7C"/>
                </a:solidFill>
              </a:rPr>
              <a:t>Alnabi</a:t>
            </a:r>
            <a:r>
              <a:rPr lang="en-US" b="1" dirty="0">
                <a:solidFill>
                  <a:srgbClr val="614B7C"/>
                </a:solidFill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40" y="5106641"/>
            <a:ext cx="1020342" cy="10203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7296" y="3048000"/>
            <a:ext cx="1847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IQ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440" y="687202"/>
            <a:ext cx="443833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 smtClean="0">
                <a:solidFill>
                  <a:srgbClr val="FF0000"/>
                </a:solidFill>
              </a:rPr>
              <a:t>Third Class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Real Time System Design</a:t>
            </a:r>
          </a:p>
          <a:p>
            <a:endParaRPr lang="ar-IQ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2447770"/>
            <a:ext cx="5686750" cy="144655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it-IT" sz="4400" b="1" dirty="0"/>
              <a:t>8255A Programmable </a:t>
            </a:r>
            <a:endParaRPr lang="it-IT" sz="4400" b="1" dirty="0" smtClean="0"/>
          </a:p>
          <a:p>
            <a:r>
              <a:rPr lang="it-IT" sz="4400" b="1" dirty="0" smtClean="0"/>
              <a:t>Peripheral </a:t>
            </a:r>
            <a:r>
              <a:rPr lang="it-IT" sz="4400" b="1" dirty="0"/>
              <a:t>Interface PPI</a:t>
            </a:r>
            <a:endParaRPr lang="ar-IQ" sz="4400" dirty="0"/>
          </a:p>
        </p:txBody>
      </p:sp>
    </p:spTree>
    <p:extLst>
      <p:ext uri="{BB962C8B-B14F-4D97-AF65-F5344CB8AC3E}">
        <p14:creationId xmlns:p14="http://schemas.microsoft.com/office/powerpoint/2010/main" val="232529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338" y="842963"/>
            <a:ext cx="6029325" cy="517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6579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it-IT" b="1" dirty="0"/>
              <a:t>8255A Programmable Peripheral Interface PPI</a:t>
            </a:r>
            <a:endParaRPr lang="ar-IQ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1302657" y="1785257"/>
            <a:ext cx="6172200" cy="4191000"/>
          </a:xfrm>
          <a:prstGeom prst="round2Diag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en-US" sz="2800" dirty="0">
                <a:solidFill>
                  <a:srgbClr val="FF0000"/>
                </a:solidFill>
              </a:rPr>
              <a:t>The 8255A is a general purpose programmable I/O device designed for use with microprocessors. It can be programmed to transfer data under various conditions. It consists of three 8-bit bidirectional I/O ports (24 I/O lines) that can be configured to meet different system I/O needs.</a:t>
            </a:r>
            <a:endParaRPr lang="ar-IQ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3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it-IT" b="1" dirty="0"/>
              <a:t>8255A Programmable Peripheral Interface PPI</a:t>
            </a:r>
            <a:endParaRPr lang="ar-IQ" dirty="0"/>
          </a:p>
        </p:txBody>
      </p:sp>
      <p:sp>
        <p:nvSpPr>
          <p:cNvPr id="3" name="Rounded Rectangle 2"/>
          <p:cNvSpPr/>
          <p:nvPr/>
        </p:nvSpPr>
        <p:spPr>
          <a:xfrm>
            <a:off x="1143000" y="1770743"/>
            <a:ext cx="6781800" cy="41910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en-US" sz="2400" dirty="0">
                <a:solidFill>
                  <a:schemeClr val="tx1"/>
                </a:solidFill>
              </a:rPr>
              <a:t>The 8255A contains three 8-bit ports (A, B and C). These ports are used to control the external devices and it can be configured as I/O ports. The 8 bits of port C can be used as individual bits or be grouped in two 4-bit ports: C upper (CU) and C lower (CL). The three ports are divided in two groups Group A (Port A and upper Port C) Group B (Port B and lower Port C).</a:t>
            </a:r>
            <a:endParaRPr lang="ar-IQ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56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717" y="381000"/>
            <a:ext cx="5000625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485" y="1992086"/>
            <a:ext cx="5181600" cy="431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9137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unched Tape 1"/>
          <p:cNvSpPr/>
          <p:nvPr/>
        </p:nvSpPr>
        <p:spPr>
          <a:xfrm>
            <a:off x="838200" y="533400"/>
            <a:ext cx="7239000" cy="5638800"/>
          </a:xfrm>
          <a:prstGeom prst="flowChartPunchedTap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en-US" b="1" dirty="0">
                <a:solidFill>
                  <a:schemeClr val="tx1"/>
                </a:solidFill>
              </a:rPr>
              <a:t>Function of Pins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• </a:t>
            </a:r>
            <a:r>
              <a:rPr lang="en-US" b="1" dirty="0">
                <a:solidFill>
                  <a:schemeClr val="tx1"/>
                </a:solidFill>
              </a:rPr>
              <a:t>Data bus (D0-D7): </a:t>
            </a:r>
            <a:r>
              <a:rPr lang="en-US" dirty="0">
                <a:solidFill>
                  <a:schemeClr val="tx1"/>
                </a:solidFill>
              </a:rPr>
              <a:t>These are 8-bit bi-directional buses, connected to </a:t>
            </a:r>
            <a:r>
              <a:rPr lang="en-US" dirty="0" err="1">
                <a:solidFill>
                  <a:schemeClr val="tx1"/>
                </a:solidFill>
              </a:rPr>
              <a:t>μP</a:t>
            </a:r>
            <a:r>
              <a:rPr lang="en-US" dirty="0">
                <a:solidFill>
                  <a:schemeClr val="tx1"/>
                </a:solidFill>
              </a:rPr>
              <a:t> data bus for transferring data.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• </a:t>
            </a:r>
            <a:r>
              <a:rPr lang="en-US" b="1" dirty="0">
                <a:solidFill>
                  <a:schemeClr val="tx1"/>
                </a:solidFill>
              </a:rPr>
              <a:t>VCC and GND: </a:t>
            </a:r>
            <a:r>
              <a:rPr lang="en-US" dirty="0">
                <a:solidFill>
                  <a:schemeClr val="tx1"/>
                </a:solidFill>
              </a:rPr>
              <a:t>+5V power supply and 0V.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• (</a:t>
            </a:r>
            <a:r>
              <a:rPr lang="en-US" b="1" dirty="0">
                <a:solidFill>
                  <a:schemeClr val="tx1"/>
                </a:solidFill>
              </a:rPr>
              <a:t>CS) Chip Select: </a:t>
            </a:r>
            <a:r>
              <a:rPr lang="en-US" dirty="0">
                <a:solidFill>
                  <a:schemeClr val="tx1"/>
                </a:solidFill>
              </a:rPr>
              <a:t>A “low’ on this input pin enables the communication between the 8255A, and the CPU.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• </a:t>
            </a:r>
            <a:r>
              <a:rPr lang="en-US" b="1" dirty="0">
                <a:solidFill>
                  <a:schemeClr val="tx1"/>
                </a:solidFill>
              </a:rPr>
              <a:t>(RD) Read: </a:t>
            </a:r>
            <a:r>
              <a:rPr lang="en-US" dirty="0">
                <a:solidFill>
                  <a:schemeClr val="tx1"/>
                </a:solidFill>
              </a:rPr>
              <a:t>A “low” on this Input pin enables the 8255A to send the data or status information to the CPU, it allows the CPU to “read from the 8255A.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• </a:t>
            </a:r>
            <a:r>
              <a:rPr lang="en-US" b="1" dirty="0">
                <a:solidFill>
                  <a:schemeClr val="tx1"/>
                </a:solidFill>
              </a:rPr>
              <a:t>(WR) Write: </a:t>
            </a:r>
            <a:r>
              <a:rPr lang="en-US" dirty="0">
                <a:solidFill>
                  <a:schemeClr val="tx1"/>
                </a:solidFill>
              </a:rPr>
              <a:t>A. “ low” on the input pin enables the CPU to write data or control words into the 8255A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990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14400" y="838200"/>
            <a:ext cx="7239000" cy="434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en-US" b="1" dirty="0">
                <a:solidFill>
                  <a:schemeClr val="tx1"/>
                </a:solidFill>
              </a:rPr>
              <a:t>Function of Pins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• </a:t>
            </a:r>
            <a:r>
              <a:rPr lang="en-US" b="1" dirty="0"/>
              <a:t>RESET: </a:t>
            </a:r>
            <a:r>
              <a:rPr lang="en-US" dirty="0"/>
              <a:t>This is used to reset the device. That means clear control registers and all the ports are set to the input mode.</a:t>
            </a:r>
          </a:p>
          <a:p>
            <a:pPr algn="just"/>
            <a:r>
              <a:rPr lang="en-US" dirty="0"/>
              <a:t>• </a:t>
            </a:r>
            <a:r>
              <a:rPr lang="en-US" b="1" dirty="0"/>
              <a:t>PA0-PA7</a:t>
            </a:r>
            <a:r>
              <a:rPr lang="en-US" dirty="0"/>
              <a:t>: It is the 8-bit bi-directional I/O pins used to send the data to peripheral or to receive the data from peripheral.</a:t>
            </a:r>
          </a:p>
          <a:p>
            <a:pPr algn="just"/>
            <a:r>
              <a:rPr lang="en-US" dirty="0"/>
              <a:t>• </a:t>
            </a:r>
            <a:r>
              <a:rPr lang="en-US" b="1" dirty="0"/>
              <a:t>PB0-PB7</a:t>
            </a:r>
            <a:r>
              <a:rPr lang="en-US" dirty="0"/>
              <a:t>: Similar to PA</a:t>
            </a:r>
          </a:p>
          <a:p>
            <a:pPr algn="just"/>
            <a:r>
              <a:rPr lang="en-US" dirty="0"/>
              <a:t>• </a:t>
            </a:r>
            <a:r>
              <a:rPr lang="en-US" b="1" dirty="0"/>
              <a:t>PC0-PC7</a:t>
            </a:r>
            <a:r>
              <a:rPr lang="en-US" dirty="0"/>
              <a:t>: This is also 8-bit bidirectional I/O pins. These lines are divided into two groups: PC0 to PC3 (Lower Groups), PC4 to PC7 (Higher groups), these two groups working in separately use 4 data’s.</a:t>
            </a:r>
          </a:p>
          <a:p>
            <a:pPr algn="just"/>
            <a:r>
              <a:rPr lang="en-US" dirty="0"/>
              <a:t>• </a:t>
            </a:r>
            <a:r>
              <a:rPr lang="en-US" b="1" dirty="0"/>
              <a:t>(A0 and A1): </a:t>
            </a:r>
            <a:r>
              <a:rPr lang="en-US" dirty="0"/>
              <a:t>The selection of input port and control word register is done by using A0 and A1.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45633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459" y="685800"/>
            <a:ext cx="6811962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1936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1066800" y="1295400"/>
            <a:ext cx="6934200" cy="3962400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4000" dirty="0"/>
              <a:t>It has 4 groups:-</a:t>
            </a:r>
          </a:p>
          <a:p>
            <a:r>
              <a:rPr lang="en-US" sz="4000" dirty="0"/>
              <a:t>1. Data bus buffer.</a:t>
            </a:r>
          </a:p>
          <a:p>
            <a:r>
              <a:rPr lang="en-US" sz="4000" dirty="0"/>
              <a:t>2. Read Write control logic.</a:t>
            </a:r>
          </a:p>
          <a:p>
            <a:r>
              <a:rPr lang="en-US" sz="4000" dirty="0"/>
              <a:t>3. Group A and Group B controls.</a:t>
            </a:r>
          </a:p>
          <a:p>
            <a:r>
              <a:rPr lang="en-US" sz="4000" dirty="0"/>
              <a:t>4. Port A, B and C.</a:t>
            </a:r>
            <a:endParaRPr lang="ar-IQ" sz="4000" dirty="0"/>
          </a:p>
        </p:txBody>
      </p:sp>
      <p:sp>
        <p:nvSpPr>
          <p:cNvPr id="3" name="Rectangle 2"/>
          <p:cNvSpPr/>
          <p:nvPr/>
        </p:nvSpPr>
        <p:spPr>
          <a:xfrm>
            <a:off x="1485900" y="457200"/>
            <a:ext cx="60960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it-IT" sz="2400" b="1" dirty="0"/>
              <a:t>8255A Programmable Peripheral Interface PPI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927633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738" y="828675"/>
            <a:ext cx="6486525" cy="520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3102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469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8255A Programmable Peripheral Interface PPI</vt:lpstr>
      <vt:lpstr>8255A Programmable Peripheral Interface PPI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8255A Programmable Peripheral Interface PPI</dc:title>
  <dc:creator>usar</dc:creator>
  <cp:lastModifiedBy>DR.Ahmed Saker 2o1O</cp:lastModifiedBy>
  <cp:revision>3</cp:revision>
  <dcterms:created xsi:type="dcterms:W3CDTF">2006-08-16T00:00:00Z</dcterms:created>
  <dcterms:modified xsi:type="dcterms:W3CDTF">2019-04-15T18:59:32Z</dcterms:modified>
</cp:coreProperties>
</file>