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25338" y="6719950"/>
            <a:ext cx="1924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1700" y="1188461"/>
            <a:ext cx="3225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2</a:t>
            </a:r>
            <a:r>
              <a:rPr dirty="0" sz="2800" spc="-5" b="1"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052441" y="1225037"/>
            <a:ext cx="186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4333370" y="886708"/>
            <a:ext cx="2333625" cy="546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15">
                <a:latin typeface="Cambria Math"/>
                <a:cs typeface="Cambria Math"/>
              </a:rPr>
              <a:t>𝐻</a:t>
            </a:r>
            <a:r>
              <a:rPr dirty="0" baseline="2314" sz="1800" spc="22">
                <a:latin typeface="Cambria Math"/>
                <a:cs typeface="Cambria Math"/>
              </a:rPr>
              <a:t>(</a:t>
            </a:r>
            <a:r>
              <a:rPr dirty="0" sz="1200" spc="15">
                <a:latin typeface="Cambria Math"/>
                <a:cs typeface="Cambria Math"/>
              </a:rPr>
              <a:t>𝑓</a:t>
            </a:r>
            <a:r>
              <a:rPr dirty="0" baseline="2314" sz="1800" spc="22">
                <a:latin typeface="Cambria Math"/>
                <a:cs typeface="Cambria Math"/>
              </a:rPr>
              <a:t>) </a:t>
            </a:r>
            <a:r>
              <a:rPr dirty="0" sz="1200">
                <a:latin typeface="Cambria Math"/>
                <a:cs typeface="Cambria Math"/>
              </a:rPr>
              <a:t>= </a:t>
            </a:r>
            <a:r>
              <a:rPr dirty="0" sz="1200" spc="5">
                <a:latin typeface="Cambria Math"/>
                <a:cs typeface="Cambria Math"/>
              </a:rPr>
              <a:t>𝐻</a:t>
            </a:r>
            <a:r>
              <a:rPr dirty="0" baseline="-16339" sz="1275" spc="7">
                <a:latin typeface="Cambria Math"/>
                <a:cs typeface="Cambria Math"/>
              </a:rPr>
              <a:t>0</a:t>
            </a:r>
            <a:r>
              <a:rPr dirty="0" baseline="2314" sz="1800" spc="7">
                <a:latin typeface="Cambria Math"/>
                <a:cs typeface="Cambria Math"/>
              </a:rPr>
              <a:t>(</a:t>
            </a:r>
            <a:r>
              <a:rPr dirty="0" sz="1200" spc="5">
                <a:latin typeface="Cambria Math"/>
                <a:cs typeface="Cambria Math"/>
              </a:rPr>
              <a:t>𝑓</a:t>
            </a:r>
            <a:r>
              <a:rPr dirty="0" baseline="2314" sz="1800" spc="7">
                <a:latin typeface="Cambria Math"/>
                <a:cs typeface="Cambria Math"/>
              </a:rPr>
              <a:t>) </a:t>
            </a:r>
            <a:r>
              <a:rPr dirty="0" sz="1200">
                <a:latin typeface="Cambria Math"/>
                <a:cs typeface="Cambria Math"/>
              </a:rPr>
              <a:t>=</a:t>
            </a:r>
            <a:r>
              <a:rPr dirty="0" sz="1200" spc="235">
                <a:latin typeface="Cambria Math"/>
                <a:cs typeface="Cambria Math"/>
              </a:rPr>
              <a:t> </a:t>
            </a:r>
            <a:r>
              <a:rPr dirty="0" sz="1200" spc="35">
                <a:latin typeface="Cambria Math"/>
                <a:cs typeface="Cambria Math"/>
              </a:rPr>
              <a:t>𝑘𝑆</a:t>
            </a:r>
            <a:r>
              <a:rPr dirty="0" baseline="29411" sz="1275" spc="52">
                <a:latin typeface="Cambria Math"/>
                <a:cs typeface="Cambria Math"/>
              </a:rPr>
              <a:t>∗</a:t>
            </a:r>
            <a:r>
              <a:rPr dirty="0" sz="1200" spc="35">
                <a:latin typeface="Cambria Math"/>
                <a:cs typeface="Cambria Math"/>
              </a:rPr>
              <a:t>(𝑓)𝑒</a:t>
            </a:r>
            <a:r>
              <a:rPr dirty="0" baseline="29411" sz="1275" spc="52">
                <a:latin typeface="Cambria Math"/>
                <a:cs typeface="Cambria Math"/>
              </a:rPr>
              <a:t>𝑗2𝜋𝑓𝑡</a:t>
            </a:r>
            <a:endParaRPr baseline="29411" sz="1275">
              <a:latin typeface="Cambria Math"/>
              <a:cs typeface="Cambria Math"/>
            </a:endParaRPr>
          </a:p>
          <a:p>
            <a:pPr marL="502284">
              <a:lnSpc>
                <a:spcPct val="100000"/>
              </a:lnSpc>
              <a:spcBef>
                <a:spcPts val="1225"/>
              </a:spcBef>
            </a:pPr>
            <a:r>
              <a:rPr dirty="0" sz="1200" spc="5">
                <a:latin typeface="Cambria Math"/>
                <a:cs typeface="Cambria Math"/>
              </a:rPr>
              <a:t>ℎ</a:t>
            </a:r>
            <a:r>
              <a:rPr dirty="0" baseline="2314" sz="1800" spc="7">
                <a:latin typeface="Cambria Math"/>
                <a:cs typeface="Cambria Math"/>
              </a:rPr>
              <a:t>(</a:t>
            </a:r>
            <a:r>
              <a:rPr dirty="0" sz="1200" spc="5">
                <a:latin typeface="Cambria Math"/>
                <a:cs typeface="Cambria Math"/>
              </a:rPr>
              <a:t>𝑡</a:t>
            </a:r>
            <a:r>
              <a:rPr dirty="0" baseline="2314" sz="1800" spc="7">
                <a:latin typeface="Cambria Math"/>
                <a:cs typeface="Cambria Math"/>
              </a:rPr>
              <a:t>) </a:t>
            </a:r>
            <a:r>
              <a:rPr dirty="0" sz="1200">
                <a:latin typeface="Cambria Math"/>
                <a:cs typeface="Cambria Math"/>
              </a:rPr>
              <a:t>= </a:t>
            </a:r>
            <a:r>
              <a:rPr dirty="0" sz="1200" spc="5">
                <a:latin typeface="Cambria Math"/>
                <a:cs typeface="Cambria Math"/>
              </a:rPr>
              <a:t>𝐼𝐹𝑇{</a:t>
            </a:r>
            <a:r>
              <a:rPr dirty="0" sz="1200" spc="105">
                <a:latin typeface="Cambria Math"/>
                <a:cs typeface="Cambria Math"/>
              </a:rPr>
              <a:t> </a:t>
            </a:r>
            <a:r>
              <a:rPr dirty="0" sz="1200" spc="35">
                <a:latin typeface="Cambria Math"/>
                <a:cs typeface="Cambria Math"/>
              </a:rPr>
              <a:t>𝑘𝑆</a:t>
            </a:r>
            <a:r>
              <a:rPr dirty="0" baseline="29411" sz="1275" spc="52">
                <a:latin typeface="Cambria Math"/>
                <a:cs typeface="Cambria Math"/>
              </a:rPr>
              <a:t>∗</a:t>
            </a:r>
            <a:r>
              <a:rPr dirty="0" baseline="2314" sz="1800" spc="52">
                <a:latin typeface="Cambria Math"/>
                <a:cs typeface="Cambria Math"/>
              </a:rPr>
              <a:t>(</a:t>
            </a:r>
            <a:r>
              <a:rPr dirty="0" sz="1200" spc="35">
                <a:latin typeface="Cambria Math"/>
                <a:cs typeface="Cambria Math"/>
              </a:rPr>
              <a:t>𝑓</a:t>
            </a:r>
            <a:r>
              <a:rPr dirty="0" baseline="2314" sz="1800" spc="52">
                <a:latin typeface="Cambria Math"/>
                <a:cs typeface="Cambria Math"/>
              </a:rPr>
              <a:t>)</a:t>
            </a:r>
            <a:r>
              <a:rPr dirty="0" sz="1200" spc="35">
                <a:latin typeface="Cambria Math"/>
                <a:cs typeface="Cambria Math"/>
              </a:rPr>
              <a:t>𝑒</a:t>
            </a:r>
            <a:r>
              <a:rPr dirty="0" baseline="29411" sz="1275" spc="52">
                <a:latin typeface="Cambria Math"/>
                <a:cs typeface="Cambria Math"/>
              </a:rPr>
              <a:t>−𝑗2𝜋𝑓𝑡</a:t>
            </a:r>
            <a:r>
              <a:rPr dirty="0" sz="1200" spc="35">
                <a:latin typeface="Cambria Math"/>
                <a:cs typeface="Cambria Math"/>
              </a:rPr>
              <a:t>}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3" y="1555745"/>
            <a:ext cx="20002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Since s(t) is a </a:t>
            </a:r>
            <a:r>
              <a:rPr dirty="0" sz="1200" spc="-5">
                <a:latin typeface="Times New Roman"/>
                <a:cs typeface="Times New Roman"/>
              </a:rPr>
              <a:t>real valued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signal,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38300" y="1879214"/>
            <a:ext cx="1238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7777" sz="1800" spc="7">
                <a:latin typeface="Cambria Math"/>
                <a:cs typeface="Cambria Math"/>
              </a:rPr>
              <a:t>ℎ</a:t>
            </a:r>
            <a:r>
              <a:rPr dirty="0" baseline="-25462" sz="1800" spc="7">
                <a:latin typeface="Cambria Math"/>
                <a:cs typeface="Cambria Math"/>
              </a:rPr>
              <a:t>(</a:t>
            </a:r>
            <a:r>
              <a:rPr dirty="0" baseline="-27777" sz="1800" spc="7">
                <a:latin typeface="Cambria Math"/>
                <a:cs typeface="Cambria Math"/>
              </a:rPr>
              <a:t>𝑡</a:t>
            </a:r>
            <a:r>
              <a:rPr dirty="0" baseline="-25462" sz="1800" spc="7">
                <a:latin typeface="Cambria Math"/>
                <a:cs typeface="Cambria Math"/>
              </a:rPr>
              <a:t>) </a:t>
            </a:r>
            <a:r>
              <a:rPr dirty="0" baseline="-27777" sz="1800">
                <a:latin typeface="Cambria Math"/>
                <a:cs typeface="Cambria Math"/>
              </a:rPr>
              <a:t>= </a:t>
            </a:r>
            <a:r>
              <a:rPr dirty="0" baseline="-27777" sz="1800" spc="15">
                <a:latin typeface="Cambria Math"/>
                <a:cs typeface="Cambria Math"/>
              </a:rPr>
              <a:t>{</a:t>
            </a:r>
            <a:r>
              <a:rPr dirty="0" sz="1200" spc="10">
                <a:latin typeface="Cambria Math"/>
                <a:cs typeface="Cambria Math"/>
              </a:rPr>
              <a:t>𝑘𝑠</a:t>
            </a:r>
            <a:r>
              <a:rPr dirty="0" baseline="2314" sz="1800" spc="15">
                <a:latin typeface="Cambria Math"/>
                <a:cs typeface="Cambria Math"/>
              </a:rPr>
              <a:t>(</a:t>
            </a:r>
            <a:r>
              <a:rPr dirty="0" sz="1200" spc="10">
                <a:latin typeface="Cambria Math"/>
                <a:cs typeface="Cambria Math"/>
              </a:rPr>
              <a:t>𝑇 </a:t>
            </a:r>
            <a:r>
              <a:rPr dirty="0" sz="1200">
                <a:latin typeface="Cambria Math"/>
                <a:cs typeface="Cambria Math"/>
              </a:rPr>
              <a:t>−</a:t>
            </a:r>
            <a:r>
              <a:rPr dirty="0" sz="1200" spc="85">
                <a:latin typeface="Cambria Math"/>
                <a:cs typeface="Cambria Math"/>
              </a:rPr>
              <a:t> </a:t>
            </a:r>
            <a:r>
              <a:rPr dirty="0" sz="1200" spc="5">
                <a:latin typeface="Cambria Math"/>
                <a:cs typeface="Cambria Math"/>
              </a:rPr>
              <a:t>𝑡</a:t>
            </a:r>
            <a:r>
              <a:rPr dirty="0" baseline="2314" sz="1800" spc="7">
                <a:latin typeface="Cambria Math"/>
                <a:cs typeface="Cambria Math"/>
              </a:rPr>
              <a:t>)</a:t>
            </a:r>
            <a:endParaRPr baseline="2314" sz="1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45869" y="2060570"/>
            <a:ext cx="109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0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70260" y="1879214"/>
            <a:ext cx="756285" cy="389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435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0 ≤ 𝑡 ≤</a:t>
            </a:r>
            <a:r>
              <a:rPr dirty="0" sz="1200" spc="195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𝑇</a:t>
            </a:r>
            <a:endParaRPr sz="1200">
              <a:latin typeface="Cambria Math"/>
              <a:cs typeface="Cambria Math"/>
            </a:endParaRPr>
          </a:p>
          <a:p>
            <a:pPr algn="r" marR="43815">
              <a:lnSpc>
                <a:spcPts val="1435"/>
              </a:lnSpc>
            </a:pPr>
            <a:r>
              <a:rPr dirty="0" sz="1200">
                <a:latin typeface="Cambria Math"/>
                <a:cs typeface="Cambria Math"/>
              </a:rPr>
              <a:t>𝑒𝑙𝑠𝑒</a:t>
            </a:r>
            <a:r>
              <a:rPr dirty="0" sz="1200" spc="-10">
                <a:latin typeface="Cambria Math"/>
                <a:cs typeface="Cambria Math"/>
              </a:rPr>
              <a:t>𝑤ℎ</a:t>
            </a:r>
            <a:r>
              <a:rPr dirty="0" sz="1200">
                <a:latin typeface="Cambria Math"/>
                <a:cs typeface="Cambria Math"/>
              </a:rPr>
              <a:t>𝑒𝑟𝑒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715" y="2339462"/>
            <a:ext cx="8890635" cy="42799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200">
                <a:latin typeface="Times New Roman"/>
                <a:cs typeface="Times New Roman"/>
              </a:rPr>
              <a:t>Thus,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impulse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filter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produces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maximum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output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signal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noise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ratio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mirror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image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message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signal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s(t)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5">
                <a:latin typeface="Times New Roman"/>
                <a:cs typeface="Times New Roman"/>
              </a:rPr>
              <a:t>delayed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symbol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duration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6300" y="424682"/>
            <a:ext cx="8942070" cy="19488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6200">
              <a:lnSpc>
                <a:spcPct val="100000"/>
              </a:lnSpc>
              <a:spcBef>
                <a:spcPts val="100"/>
              </a:spcBef>
              <a:tabLst>
                <a:tab pos="42170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Times New Roman"/>
                <a:cs typeface="Times New Roman"/>
              </a:rPr>
              <a:t>3- </a:t>
            </a:r>
            <a:r>
              <a:rPr dirty="0" sz="1400" spc="-5" b="1">
                <a:latin typeface="Times New Roman"/>
                <a:cs typeface="Times New Roman"/>
              </a:rPr>
              <a:t>Intersymbol </a:t>
            </a:r>
            <a:r>
              <a:rPr dirty="0" sz="1400" b="1">
                <a:latin typeface="Times New Roman"/>
                <a:cs typeface="Times New Roman"/>
              </a:rPr>
              <a:t>Interference</a:t>
            </a:r>
            <a:r>
              <a:rPr dirty="0" sz="1400" spc="8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(ISI):</a:t>
            </a:r>
            <a:endParaRPr sz="1400">
              <a:latin typeface="Times New Roman"/>
              <a:cs typeface="Times New Roman"/>
            </a:endParaRPr>
          </a:p>
          <a:p>
            <a:pPr algn="just" marL="38100" marR="30480">
              <a:lnSpc>
                <a:spcPct val="110200"/>
              </a:lnSpc>
              <a:spcBef>
                <a:spcPts val="665"/>
              </a:spcBef>
            </a:pPr>
            <a:r>
              <a:rPr dirty="0" sz="1400">
                <a:latin typeface="Times New Roman"/>
                <a:cs typeface="Times New Roman"/>
              </a:rPr>
              <a:t>ISI </a:t>
            </a:r>
            <a:r>
              <a:rPr dirty="0" sz="1400" spc="-5">
                <a:latin typeface="Times New Roman"/>
                <a:cs typeface="Times New Roman"/>
              </a:rPr>
              <a:t>arises because dispersive </a:t>
            </a:r>
            <a:r>
              <a:rPr dirty="0" sz="1400">
                <a:latin typeface="Times New Roman"/>
                <a:cs typeface="Times New Roman"/>
              </a:rPr>
              <a:t>nature of </a:t>
            </a:r>
            <a:r>
              <a:rPr dirty="0" sz="1400" spc="-5">
                <a:latin typeface="Times New Roman"/>
                <a:cs typeface="Times New Roman"/>
              </a:rPr>
              <a:t>the communication channel, thus the errors are introduced </a:t>
            </a: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5">
                <a:latin typeface="Times New Roman"/>
                <a:cs typeface="Times New Roman"/>
              </a:rPr>
              <a:t>detected data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 </a:t>
            </a:r>
            <a:r>
              <a:rPr dirty="0" sz="1400">
                <a:latin typeface="Times New Roman"/>
                <a:cs typeface="Times New Roman"/>
              </a:rPr>
              <a:t>receiver.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data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transmitted in baseband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passband.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baseband system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digital data is PAM  which is have only two amplitude level corresponding to binary </a:t>
            </a:r>
            <a:r>
              <a:rPr dirty="0" sz="1400">
                <a:latin typeface="Times New Roman"/>
                <a:cs typeface="Times New Roman"/>
              </a:rPr>
              <a:t>"1" </a:t>
            </a:r>
            <a:r>
              <a:rPr dirty="0" sz="1400" spc="-5">
                <a:latin typeface="Times New Roman"/>
                <a:cs typeface="Times New Roman"/>
              </a:rPr>
              <a:t>and "0". Successive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digits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combined into  symbol. Line codes generate discrete PAM signals which transmitted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baseband form (without any modulation) over the  channel. Fig. </a:t>
            </a:r>
            <a:r>
              <a:rPr dirty="0" sz="1400">
                <a:latin typeface="Times New Roman"/>
                <a:cs typeface="Times New Roman"/>
              </a:rPr>
              <a:t>5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block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such baseband transmission system.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3587" y="4221870"/>
            <a:ext cx="8778875" cy="2033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8605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Figure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 binary </a:t>
            </a:r>
            <a:r>
              <a:rPr dirty="0" sz="1400">
                <a:latin typeface="Times New Roman"/>
                <a:cs typeface="Times New Roman"/>
              </a:rPr>
              <a:t>data </a:t>
            </a:r>
            <a:r>
              <a:rPr dirty="0" sz="1400" spc="-5" i="1">
                <a:latin typeface="Times New Roman"/>
                <a:cs typeface="Times New Roman"/>
              </a:rPr>
              <a:t>(b</a:t>
            </a:r>
            <a:r>
              <a:rPr dirty="0" baseline="-12345" sz="1350" spc="-7" i="1">
                <a:latin typeface="Times New Roman"/>
                <a:cs typeface="Times New Roman"/>
              </a:rPr>
              <a:t>k</a:t>
            </a:r>
            <a:r>
              <a:rPr dirty="0" sz="1400" spc="-5" i="1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is applied to the data encoder </a:t>
            </a:r>
            <a:r>
              <a:rPr dirty="0" sz="140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generate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pulse waveform </a:t>
            </a:r>
            <a:r>
              <a:rPr dirty="0" sz="1400" i="1">
                <a:latin typeface="Times New Roman"/>
                <a:cs typeface="Times New Roman"/>
              </a:rPr>
              <a:t>x(t) </a:t>
            </a:r>
            <a:r>
              <a:rPr dirty="0" sz="1400" spc="-5">
                <a:latin typeface="Times New Roman"/>
                <a:cs typeface="Times New Roman"/>
              </a:rPr>
              <a:t>represented mathematically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algn="ctr" marR="333375">
              <a:lnSpc>
                <a:spcPct val="100000"/>
              </a:lnSpc>
              <a:spcBef>
                <a:spcPts val="99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188595">
              <a:lnSpc>
                <a:spcPct val="100000"/>
              </a:lnSpc>
              <a:spcBef>
                <a:spcPts val="489"/>
              </a:spcBef>
            </a:pP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 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20">
                <a:latin typeface="Cambria Math"/>
                <a:cs typeface="Cambria Math"/>
              </a:rPr>
              <a:t>𝐴</a:t>
            </a:r>
            <a:r>
              <a:rPr dirty="0" baseline="-16666" sz="1500" spc="30">
                <a:latin typeface="Cambria Math"/>
                <a:cs typeface="Cambria Math"/>
              </a:rPr>
              <a:t>𝑘 </a:t>
            </a:r>
            <a:r>
              <a:rPr dirty="0" sz="1400" spc="10">
                <a:latin typeface="Cambria Math"/>
                <a:cs typeface="Cambria Math"/>
              </a:rPr>
              <a:t>𝑔(𝑡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2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sz="1400" spc="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333375">
              <a:lnSpc>
                <a:spcPct val="100000"/>
              </a:lnSpc>
              <a:spcBef>
                <a:spcPts val="505"/>
              </a:spcBef>
            </a:pPr>
            <a:r>
              <a:rPr dirty="0" sz="1000" spc="25">
                <a:latin typeface="Cambria Math"/>
                <a:cs typeface="Cambria Math"/>
              </a:rPr>
              <a:t>𝑘=−∞</a:t>
            </a:r>
            <a:endParaRPr sz="10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944"/>
              </a:spcBef>
            </a:pPr>
            <a:r>
              <a:rPr dirty="0" sz="1400" spc="-50">
                <a:latin typeface="Cambria Math"/>
                <a:cs typeface="Cambria Math"/>
              </a:rPr>
              <a:t>𝑇</a:t>
            </a:r>
            <a:r>
              <a:rPr dirty="0" baseline="-16666" sz="1500" spc="-75">
                <a:latin typeface="Cambria Math"/>
                <a:cs typeface="Cambria Math"/>
              </a:rPr>
              <a:t>𝑏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duration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each input binary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bit.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15"/>
              </a:spcBef>
            </a:pPr>
            <a:r>
              <a:rPr dirty="0" sz="1400" spc="15">
                <a:latin typeface="Cambria Math"/>
                <a:cs typeface="Cambria Math"/>
              </a:rPr>
              <a:t>𝑔(𝑡)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shaping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pulse.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50438" y="2525268"/>
            <a:ext cx="6186799" cy="1557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976624"/>
            <a:ext cx="332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4561970" y="859276"/>
            <a:ext cx="808355" cy="358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37845">
              <a:lnSpc>
                <a:spcPts val="131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+𝑎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ts val="1310"/>
              </a:lnSpc>
            </a:pPr>
            <a:r>
              <a:rPr dirty="0" sz="1400" spc="20">
                <a:latin typeface="Cambria Math"/>
                <a:cs typeface="Cambria Math"/>
              </a:rPr>
              <a:t>𝐴</a:t>
            </a:r>
            <a:r>
              <a:rPr dirty="0" baseline="-16666" sz="1500" spc="30">
                <a:latin typeface="Cambria Math"/>
                <a:cs typeface="Cambria Math"/>
              </a:rPr>
              <a:t>𝑘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{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61842" y="859276"/>
            <a:ext cx="1229360" cy="4591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4318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𝑖𝑓  </a:t>
            </a:r>
            <a:r>
              <a:rPr dirty="0" sz="1400">
                <a:latin typeface="Cambria Math"/>
                <a:cs typeface="Cambria Math"/>
              </a:rPr>
              <a:t>𝑏</a:t>
            </a:r>
            <a:r>
              <a:rPr dirty="0" baseline="-16666" sz="1500">
                <a:latin typeface="Cambria Math"/>
                <a:cs typeface="Cambria Math"/>
              </a:rPr>
              <a:t>𝑘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r" marR="43180">
              <a:lnSpc>
                <a:spcPct val="100000"/>
              </a:lnSpc>
              <a:spcBef>
                <a:spcPts val="45"/>
              </a:spcBef>
              <a:tabLst>
                <a:tab pos="394335" algn="l"/>
              </a:tabLst>
            </a:pPr>
            <a:r>
              <a:rPr dirty="0" sz="1400">
                <a:latin typeface="Cambria Math"/>
                <a:cs typeface="Cambria Math"/>
              </a:rPr>
              <a:t>−𝑎	</a:t>
            </a:r>
            <a:r>
              <a:rPr dirty="0" sz="1400" spc="-5">
                <a:latin typeface="Cambria Math"/>
                <a:cs typeface="Cambria Math"/>
              </a:rPr>
              <a:t>𝑖𝑓  </a:t>
            </a:r>
            <a:r>
              <a:rPr dirty="0" sz="1400">
                <a:latin typeface="Cambria Math"/>
                <a:cs typeface="Cambria Math"/>
              </a:rPr>
              <a:t>𝑏</a:t>
            </a:r>
            <a:r>
              <a:rPr dirty="0" baseline="-16666" sz="1500">
                <a:latin typeface="Cambria Math"/>
                <a:cs typeface="Cambria Math"/>
              </a:rPr>
              <a:t>𝑘 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6304" y="1419194"/>
            <a:ext cx="8942070" cy="478218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38100" marR="30480">
              <a:lnSpc>
                <a:spcPct val="11090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The signal </a:t>
            </a:r>
            <a:r>
              <a:rPr dirty="0" sz="1400" spc="-5" i="1">
                <a:latin typeface="Times New Roman"/>
                <a:cs typeface="Times New Roman"/>
              </a:rPr>
              <a:t>x(t)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then passed through the transmitting </a:t>
            </a:r>
            <a:r>
              <a:rPr dirty="0" sz="1400" spc="-10">
                <a:latin typeface="Times New Roman"/>
                <a:cs typeface="Times New Roman"/>
              </a:rPr>
              <a:t>filter </a:t>
            </a:r>
            <a:r>
              <a:rPr dirty="0" sz="1400" spc="-5">
                <a:latin typeface="Times New Roman"/>
                <a:cs typeface="Times New Roman"/>
              </a:rPr>
              <a:t>which combine all the necessary transmitting circuits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systems with transfer 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H</a:t>
            </a:r>
            <a:r>
              <a:rPr dirty="0" baseline="-12345" sz="1350" spc="-7" i="1">
                <a:latin typeface="Times New Roman"/>
                <a:cs typeface="Times New Roman"/>
              </a:rPr>
              <a:t>T</a:t>
            </a:r>
            <a:r>
              <a:rPr dirty="0" sz="1400" spc="-5" i="1">
                <a:latin typeface="Times New Roman"/>
                <a:cs typeface="Times New Roman"/>
              </a:rPr>
              <a:t>(f)</a:t>
            </a:r>
            <a:r>
              <a:rPr dirty="0" sz="1400" spc="-5">
                <a:latin typeface="Times New Roman"/>
                <a:cs typeface="Times New Roman"/>
              </a:rPr>
              <a:t>. The signal is then passed through the channel having transfer function </a:t>
            </a:r>
            <a:r>
              <a:rPr dirty="0" sz="1400" spc="-5" i="1">
                <a:latin typeface="Times New Roman"/>
                <a:cs typeface="Times New Roman"/>
              </a:rPr>
              <a:t>H</a:t>
            </a:r>
            <a:r>
              <a:rPr dirty="0" baseline="-12345" sz="1350" spc="-7" i="1">
                <a:latin typeface="Times New Roman"/>
                <a:cs typeface="Times New Roman"/>
              </a:rPr>
              <a:t>C</a:t>
            </a:r>
            <a:r>
              <a:rPr dirty="0" sz="1400" spc="-5" i="1">
                <a:latin typeface="Times New Roman"/>
                <a:cs typeface="Times New Roman"/>
              </a:rPr>
              <a:t>(f)</a:t>
            </a:r>
            <a:r>
              <a:rPr dirty="0" sz="1400" spc="-5">
                <a:latin typeface="Times New Roman"/>
                <a:cs typeface="Times New Roman"/>
              </a:rPr>
              <a:t>. The  channel delivers the signal to the receiving </a:t>
            </a:r>
            <a:r>
              <a:rPr dirty="0" sz="1400" spc="-10">
                <a:latin typeface="Times New Roman"/>
                <a:cs typeface="Times New Roman"/>
              </a:rPr>
              <a:t>filter </a:t>
            </a:r>
            <a:r>
              <a:rPr dirty="0" sz="1400" spc="-5">
                <a:latin typeface="Times New Roman"/>
                <a:cs typeface="Times New Roman"/>
              </a:rPr>
              <a:t>which combine all the necessary </a:t>
            </a:r>
            <a:r>
              <a:rPr dirty="0" sz="1400">
                <a:latin typeface="Times New Roman"/>
                <a:cs typeface="Times New Roman"/>
              </a:rPr>
              <a:t>receiving </a:t>
            </a:r>
            <a:r>
              <a:rPr dirty="0" sz="1400" spc="-5">
                <a:latin typeface="Times New Roman"/>
                <a:cs typeface="Times New Roman"/>
              </a:rPr>
              <a:t>circuits and systems with  transfer 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H</a:t>
            </a:r>
            <a:r>
              <a:rPr dirty="0" baseline="-12345" sz="1350" spc="-7" i="1">
                <a:latin typeface="Times New Roman"/>
                <a:cs typeface="Times New Roman"/>
              </a:rPr>
              <a:t>R</a:t>
            </a:r>
            <a:r>
              <a:rPr dirty="0" sz="1400" spc="-5" i="1">
                <a:latin typeface="Times New Roman"/>
                <a:cs typeface="Times New Roman"/>
              </a:rPr>
              <a:t>(f)</a:t>
            </a:r>
            <a:r>
              <a:rPr dirty="0" sz="1400" spc="-5">
                <a:latin typeface="Times New Roman"/>
                <a:cs typeface="Times New Roman"/>
              </a:rPr>
              <a:t>.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receiving </a:t>
            </a:r>
            <a:r>
              <a:rPr dirty="0" sz="1400" spc="-5">
                <a:latin typeface="Times New Roman"/>
                <a:cs typeface="Times New Roman"/>
              </a:rPr>
              <a:t>filter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 i="1">
                <a:latin typeface="Times New Roman"/>
                <a:cs typeface="Times New Roman"/>
              </a:rPr>
              <a:t>y(t)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noisy </a:t>
            </a:r>
            <a:r>
              <a:rPr dirty="0" sz="1400">
                <a:latin typeface="Times New Roman"/>
                <a:cs typeface="Times New Roman"/>
              </a:rPr>
              <a:t>replica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transmitted signal </a:t>
            </a:r>
            <a:r>
              <a:rPr dirty="0" sz="1400" spc="-5" i="1">
                <a:latin typeface="Times New Roman"/>
                <a:cs typeface="Times New Roman"/>
              </a:rPr>
              <a:t>x(t). </a:t>
            </a:r>
            <a:r>
              <a:rPr dirty="0" sz="1400" spc="-5">
                <a:latin typeface="Times New Roman"/>
                <a:cs typeface="Times New Roman"/>
              </a:rPr>
              <a:t>The signal  </a:t>
            </a:r>
            <a:r>
              <a:rPr dirty="0" sz="1400" i="1">
                <a:latin typeface="Times New Roman"/>
                <a:cs typeface="Times New Roman"/>
              </a:rPr>
              <a:t>y(t) </a:t>
            </a:r>
            <a:r>
              <a:rPr dirty="0" sz="1400" spc="-5">
                <a:latin typeface="Times New Roman"/>
                <a:cs typeface="Times New Roman"/>
              </a:rPr>
              <a:t>is then sampled synchronously with </a:t>
            </a:r>
            <a:r>
              <a:rPr dirty="0" sz="1400" spc="-10">
                <a:latin typeface="Times New Roman"/>
                <a:cs typeface="Times New Roman"/>
              </a:rPr>
              <a:t>clock </a:t>
            </a:r>
            <a:r>
              <a:rPr dirty="0" sz="1400" spc="-5">
                <a:latin typeface="Times New Roman"/>
                <a:cs typeface="Times New Roman"/>
              </a:rPr>
              <a:t>pulse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transmitter having sampling instants </a:t>
            </a:r>
            <a:r>
              <a:rPr dirty="0" sz="1400">
                <a:latin typeface="Cambria Math"/>
                <a:cs typeface="Cambria Math"/>
              </a:rPr>
              <a:t>𝑡 = </a:t>
            </a:r>
            <a:r>
              <a:rPr dirty="0" sz="1400" spc="5">
                <a:latin typeface="Cambria Math"/>
                <a:cs typeface="Cambria Math"/>
              </a:rPr>
              <a:t>𝑖𝑇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sz="1400" spc="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sampled signal  </a:t>
            </a:r>
            <a:r>
              <a:rPr dirty="0" sz="1400" i="1">
                <a:latin typeface="Times New Roman"/>
                <a:cs typeface="Times New Roman"/>
              </a:rPr>
              <a:t>y(t</a:t>
            </a:r>
            <a:r>
              <a:rPr dirty="0" baseline="-12345" sz="1350" i="1">
                <a:latin typeface="Times New Roman"/>
                <a:cs typeface="Times New Roman"/>
              </a:rPr>
              <a:t>i</a:t>
            </a:r>
            <a:r>
              <a:rPr dirty="0" sz="1400" i="1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then given to decision device which compare the input signal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threshold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"𝜆"</a:t>
            </a:r>
            <a:r>
              <a:rPr dirty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38100" marR="6908165">
              <a:lnSpc>
                <a:spcPct val="1716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i="1">
                <a:latin typeface="Times New Roman"/>
                <a:cs typeface="Times New Roman"/>
              </a:rPr>
              <a:t>y(t</a:t>
            </a:r>
            <a:r>
              <a:rPr dirty="0" baseline="-12345" sz="1350" i="1">
                <a:latin typeface="Times New Roman"/>
                <a:cs typeface="Times New Roman"/>
              </a:rPr>
              <a:t>i</a:t>
            </a:r>
            <a:r>
              <a:rPr dirty="0" sz="1400" i="1">
                <a:latin typeface="Times New Roman"/>
                <a:cs typeface="Times New Roman"/>
              </a:rPr>
              <a:t>) </a:t>
            </a:r>
            <a:r>
              <a:rPr dirty="0" sz="1400">
                <a:latin typeface="Arial"/>
                <a:cs typeface="Arial"/>
              </a:rPr>
              <a:t>˃ </a:t>
            </a:r>
            <a:r>
              <a:rPr dirty="0" sz="1400">
                <a:latin typeface="Cambria Math"/>
                <a:cs typeface="Cambria Math"/>
              </a:rPr>
              <a:t>𝜆 </a:t>
            </a:r>
            <a:r>
              <a:rPr dirty="0" sz="1400" spc="-5">
                <a:latin typeface="Times New Roman"/>
                <a:cs typeface="Times New Roman"/>
              </a:rPr>
              <a:t>select symbol </a:t>
            </a:r>
            <a:r>
              <a:rPr dirty="0" sz="1400" spc="-10">
                <a:latin typeface="Times New Roman"/>
                <a:cs typeface="Times New Roman"/>
              </a:rPr>
              <a:t>'1' 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i="1">
                <a:latin typeface="Times New Roman"/>
                <a:cs typeface="Times New Roman"/>
              </a:rPr>
              <a:t>y(t</a:t>
            </a:r>
            <a:r>
              <a:rPr dirty="0" baseline="-12345" sz="1350" i="1">
                <a:latin typeface="Times New Roman"/>
                <a:cs typeface="Times New Roman"/>
              </a:rPr>
              <a:t>i</a:t>
            </a:r>
            <a:r>
              <a:rPr dirty="0" sz="1400" i="1">
                <a:latin typeface="Times New Roman"/>
                <a:cs typeface="Times New Roman"/>
              </a:rPr>
              <a:t>) </a:t>
            </a:r>
            <a:r>
              <a:rPr dirty="0" sz="1400">
                <a:latin typeface="Arial"/>
                <a:cs typeface="Arial"/>
              </a:rPr>
              <a:t>≤ </a:t>
            </a:r>
            <a:r>
              <a:rPr dirty="0" sz="1400">
                <a:latin typeface="Cambria Math"/>
                <a:cs typeface="Cambria Math"/>
              </a:rPr>
              <a:t>𝜆 </a:t>
            </a:r>
            <a:r>
              <a:rPr dirty="0" sz="1400" spc="-5">
                <a:latin typeface="Times New Roman"/>
                <a:cs typeface="Times New Roman"/>
              </a:rPr>
              <a:t>select symbol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'0'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190"/>
              </a:spcBef>
            </a:pPr>
            <a:r>
              <a:rPr dirty="0" sz="1400" b="1">
                <a:latin typeface="Times New Roman"/>
                <a:cs typeface="Times New Roman"/>
              </a:rPr>
              <a:t>ISI </a:t>
            </a:r>
            <a:r>
              <a:rPr dirty="0" sz="1400" spc="-5" b="1">
                <a:latin typeface="Times New Roman"/>
                <a:cs typeface="Times New Roman"/>
              </a:rPr>
              <a:t>Problem: </a:t>
            </a:r>
            <a:r>
              <a:rPr dirty="0" sz="1400" spc="-5">
                <a:latin typeface="Times New Roman"/>
                <a:cs typeface="Times New Roman"/>
              </a:rPr>
              <a:t>Consider the output </a:t>
            </a:r>
            <a:r>
              <a:rPr dirty="0" sz="1400" spc="-5" i="1">
                <a:latin typeface="Times New Roman"/>
                <a:cs typeface="Times New Roman"/>
              </a:rPr>
              <a:t>y(t)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receiving filter represented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algn="ctr" marR="382270">
              <a:lnSpc>
                <a:spcPct val="100000"/>
              </a:lnSpc>
              <a:spcBef>
                <a:spcPts val="975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µ 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20">
                <a:latin typeface="Cambria Math"/>
                <a:cs typeface="Cambria Math"/>
              </a:rPr>
              <a:t>𝐴</a:t>
            </a:r>
            <a:r>
              <a:rPr dirty="0" baseline="-16666" sz="1500" spc="30">
                <a:latin typeface="Cambria Math"/>
                <a:cs typeface="Cambria Math"/>
              </a:rPr>
              <a:t>𝑘 </a:t>
            </a:r>
            <a:r>
              <a:rPr dirty="0" sz="1400" spc="10">
                <a:latin typeface="Cambria Math"/>
                <a:cs typeface="Cambria Math"/>
              </a:rPr>
              <a:t>𝑝(𝑡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sz="1400" spc="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382270">
              <a:lnSpc>
                <a:spcPct val="100000"/>
              </a:lnSpc>
              <a:spcBef>
                <a:spcPts val="505"/>
              </a:spcBef>
            </a:pPr>
            <a:r>
              <a:rPr dirty="0" sz="1000" spc="25">
                <a:latin typeface="Cambria Math"/>
                <a:cs typeface="Cambria Math"/>
              </a:rPr>
              <a:t>𝑘=−∞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Here </a:t>
            </a:r>
            <a:r>
              <a:rPr dirty="0" sz="1400">
                <a:latin typeface="Cambria Math"/>
                <a:cs typeface="Cambria Math"/>
              </a:rPr>
              <a:t>µ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scaling factor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 i="1">
                <a:latin typeface="Times New Roman"/>
                <a:cs typeface="Times New Roman"/>
              </a:rPr>
              <a:t>P(t) </a:t>
            </a:r>
            <a:r>
              <a:rPr dirty="0" sz="1400" spc="-5">
                <a:latin typeface="Times New Roman"/>
                <a:cs typeface="Times New Roman"/>
              </a:rPr>
              <a:t>is the different from </a:t>
            </a:r>
            <a:r>
              <a:rPr dirty="0" sz="1400">
                <a:latin typeface="Times New Roman"/>
                <a:cs typeface="Times New Roman"/>
              </a:rPr>
              <a:t>that of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g(t)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1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>
                <a:latin typeface="Cambria Math"/>
                <a:cs typeface="Cambria Math"/>
              </a:rPr>
              <a:t>𝑡 = </a:t>
            </a:r>
            <a:r>
              <a:rPr dirty="0" sz="1400" spc="-20">
                <a:latin typeface="Cambria Math"/>
                <a:cs typeface="Cambria Math"/>
              </a:rPr>
              <a:t>𝑖𝑇</a:t>
            </a:r>
            <a:r>
              <a:rPr dirty="0" baseline="-16666" sz="1500" spc="-30">
                <a:latin typeface="Cambria Math"/>
                <a:cs typeface="Cambria Math"/>
              </a:rPr>
              <a:t>𝑏</a:t>
            </a:r>
            <a:r>
              <a:rPr dirty="0" baseline="-16666" sz="1500" spc="12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  <a:p>
            <a:pPr algn="ctr" marR="543560">
              <a:lnSpc>
                <a:spcPct val="100000"/>
              </a:lnSpc>
              <a:spcBef>
                <a:spcPts val="985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µ 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20">
                <a:latin typeface="Cambria Math"/>
                <a:cs typeface="Cambria Math"/>
              </a:rPr>
              <a:t>𝐴</a:t>
            </a:r>
            <a:r>
              <a:rPr dirty="0" baseline="-16666" sz="1500" spc="30">
                <a:latin typeface="Cambria Math"/>
                <a:cs typeface="Cambria Math"/>
              </a:rPr>
              <a:t>𝑘 </a:t>
            </a:r>
            <a:r>
              <a:rPr dirty="0" sz="1400" spc="-10">
                <a:latin typeface="Cambria Math"/>
                <a:cs typeface="Cambria Math"/>
              </a:rPr>
              <a:t>𝑝(𝑖𝑇</a:t>
            </a:r>
            <a:r>
              <a:rPr dirty="0" baseline="-16666" sz="1500" spc="-15">
                <a:latin typeface="Cambria Math"/>
                <a:cs typeface="Cambria Math"/>
              </a:rPr>
              <a:t>𝑏 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sz="1400" spc="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543560">
              <a:lnSpc>
                <a:spcPct val="100000"/>
              </a:lnSpc>
              <a:spcBef>
                <a:spcPts val="509"/>
              </a:spcBef>
            </a:pPr>
            <a:r>
              <a:rPr dirty="0" sz="1000" spc="25">
                <a:latin typeface="Cambria Math"/>
                <a:cs typeface="Cambria Math"/>
              </a:rPr>
              <a:t>𝑘=−∞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246502" y="804931"/>
            <a:ext cx="2191385" cy="71374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ctr" marR="359410">
              <a:lnSpc>
                <a:spcPct val="100000"/>
              </a:lnSpc>
              <a:spcBef>
                <a:spcPts val="439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84"/>
              </a:spcBef>
            </a:pP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µ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20">
                <a:latin typeface="Cambria Math"/>
                <a:cs typeface="Cambria Math"/>
              </a:rPr>
              <a:t>𝐴</a:t>
            </a:r>
            <a:r>
              <a:rPr dirty="0" baseline="-16666" sz="1500" spc="30">
                <a:latin typeface="Cambria Math"/>
                <a:cs typeface="Cambria Math"/>
              </a:rPr>
              <a:t>𝑘 </a:t>
            </a:r>
            <a:r>
              <a:rPr dirty="0" sz="1400" spc="10">
                <a:latin typeface="Cambria Math"/>
                <a:cs typeface="Cambria Math"/>
              </a:rPr>
              <a:t>𝑝(𝑖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𝑘)𝑇</a:t>
            </a:r>
            <a:r>
              <a:rPr dirty="0" baseline="-16666" sz="1500" spc="-22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algn="ctr" marR="359410">
              <a:lnSpc>
                <a:spcPct val="100000"/>
              </a:lnSpc>
              <a:spcBef>
                <a:spcPts val="509"/>
              </a:spcBef>
            </a:pPr>
            <a:r>
              <a:rPr dirty="0" sz="1000" spc="25">
                <a:latin typeface="Cambria Math"/>
                <a:cs typeface="Cambria Math"/>
              </a:rPr>
              <a:t>𝑘=−∞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863610" y="1609085"/>
            <a:ext cx="8968740" cy="2541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5016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Let us rearrange above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algn="ctr" marL="523240">
              <a:lnSpc>
                <a:spcPct val="100000"/>
              </a:lnSpc>
              <a:spcBef>
                <a:spcPts val="99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R="5080">
              <a:lnSpc>
                <a:spcPct val="100000"/>
              </a:lnSpc>
              <a:spcBef>
                <a:spcPts val="484"/>
              </a:spcBef>
            </a:pPr>
            <a:r>
              <a:rPr dirty="0" sz="1400" spc="15">
                <a:latin typeface="Cambria Math"/>
                <a:cs typeface="Cambria Math"/>
              </a:rPr>
              <a:t>𝑦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µ </a:t>
            </a:r>
            <a:r>
              <a:rPr dirty="0" sz="1400" spc="10">
                <a:latin typeface="Cambria Math"/>
                <a:cs typeface="Cambria Math"/>
              </a:rPr>
              <a:t>𝐴</a:t>
            </a:r>
            <a:r>
              <a:rPr dirty="0" baseline="-16666" sz="1500" spc="15">
                <a:latin typeface="Cambria Math"/>
                <a:cs typeface="Cambria Math"/>
              </a:rPr>
              <a:t>𝑖  </a:t>
            </a:r>
            <a:r>
              <a:rPr dirty="0" sz="1400">
                <a:latin typeface="Cambria Math"/>
                <a:cs typeface="Cambria Math"/>
              </a:rPr>
              <a:t>𝑝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0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µ 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20">
                <a:latin typeface="Cambria Math"/>
                <a:cs typeface="Cambria Math"/>
              </a:rPr>
              <a:t>𝐴</a:t>
            </a:r>
            <a:r>
              <a:rPr dirty="0" baseline="-16666" sz="1500" spc="30">
                <a:latin typeface="Cambria Math"/>
                <a:cs typeface="Cambria Math"/>
              </a:rPr>
              <a:t>𝑘 </a:t>
            </a:r>
            <a:r>
              <a:rPr dirty="0" sz="1400" spc="5">
                <a:latin typeface="Cambria Math"/>
                <a:cs typeface="Cambria Math"/>
              </a:rPr>
              <a:t>𝑝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𝑖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𝑘</a:t>
            </a:r>
            <a:r>
              <a:rPr dirty="0" baseline="1984" sz="2100" spc="-22">
                <a:latin typeface="Cambria Math"/>
                <a:cs typeface="Cambria Math"/>
              </a:rPr>
              <a:t>)</a:t>
            </a:r>
            <a:r>
              <a:rPr dirty="0" sz="1400" spc="-15">
                <a:latin typeface="Cambria Math"/>
                <a:cs typeface="Cambria Math"/>
              </a:rPr>
              <a:t>𝑇</a:t>
            </a:r>
            <a:r>
              <a:rPr dirty="0" baseline="-16666" sz="1500" spc="-22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algn="ctr" marL="523240">
              <a:lnSpc>
                <a:spcPts val="1110"/>
              </a:lnSpc>
              <a:spcBef>
                <a:spcPts val="400"/>
              </a:spcBef>
            </a:pPr>
            <a:r>
              <a:rPr dirty="0" sz="1000" spc="25">
                <a:latin typeface="Cambria Math"/>
                <a:cs typeface="Cambria Math"/>
              </a:rPr>
              <a:t>𝑘=−∞</a:t>
            </a:r>
            <a:endParaRPr sz="1000">
              <a:latin typeface="Cambria Math"/>
              <a:cs typeface="Cambria Math"/>
            </a:endParaRPr>
          </a:p>
          <a:p>
            <a:pPr algn="ctr" marL="520700">
              <a:lnSpc>
                <a:spcPts val="1110"/>
              </a:lnSpc>
            </a:pPr>
            <a:r>
              <a:rPr dirty="0" sz="1000" spc="30">
                <a:latin typeface="Cambria Math"/>
                <a:cs typeface="Cambria Math"/>
              </a:rPr>
              <a:t>𝑘≠𝑖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-5">
                <a:latin typeface="Cambria Math"/>
                <a:cs typeface="Cambria Math"/>
              </a:rPr>
              <a:t>𝑎𝑛𝑑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∓1,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∓2,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∓3,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….</a:t>
            </a:r>
            <a:endParaRPr sz="1400">
              <a:latin typeface="Cambria Math"/>
              <a:cs typeface="Cambria Math"/>
            </a:endParaRPr>
          </a:p>
          <a:p>
            <a:pPr algn="just" marL="50800">
              <a:lnSpc>
                <a:spcPct val="100000"/>
              </a:lnSpc>
              <a:spcBef>
                <a:spcPts val="1190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ISI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absent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second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term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above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will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present,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p(t)</a:t>
            </a:r>
            <a:r>
              <a:rPr dirty="0" sz="1400" spc="40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normalized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such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𝑝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yelds:</a:t>
            </a:r>
            <a:endParaRPr sz="14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10700"/>
              </a:lnSpc>
              <a:spcBef>
                <a:spcPts val="25"/>
              </a:spcBef>
            </a:pPr>
            <a:r>
              <a:rPr dirty="0" sz="1400" spc="15">
                <a:latin typeface="Cambria Math"/>
                <a:cs typeface="Cambria Math"/>
              </a:rPr>
              <a:t>𝑦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µ </a:t>
            </a:r>
            <a:r>
              <a:rPr dirty="0" sz="1400" spc="10">
                <a:latin typeface="Cambria Math"/>
                <a:cs typeface="Cambria Math"/>
              </a:rPr>
              <a:t>𝐴</a:t>
            </a:r>
            <a:r>
              <a:rPr dirty="0" baseline="-16666" sz="1500" spc="15">
                <a:latin typeface="Cambria Math"/>
                <a:cs typeface="Cambria Math"/>
              </a:rPr>
              <a:t>𝑖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At </a:t>
            </a:r>
            <a:r>
              <a:rPr dirty="0" sz="1400">
                <a:latin typeface="Cambria Math"/>
                <a:cs typeface="Cambria Math"/>
              </a:rPr>
              <a:t>𝑡 = </a:t>
            </a:r>
            <a:r>
              <a:rPr dirty="0" sz="1400" spc="5">
                <a:latin typeface="Cambria Math"/>
                <a:cs typeface="Cambria Math"/>
              </a:rPr>
              <a:t>𝑖𝑇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sz="1400" spc="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correct bit is </a:t>
            </a:r>
            <a:r>
              <a:rPr dirty="0" sz="1400" spc="35">
                <a:latin typeface="Cambria Math"/>
                <a:cs typeface="Cambria Math"/>
              </a:rPr>
              <a:t>𝐴</a:t>
            </a:r>
            <a:r>
              <a:rPr dirty="0" baseline="-16666" sz="1500" spc="52">
                <a:latin typeface="Cambria Math"/>
                <a:cs typeface="Cambria Math"/>
              </a:rPr>
              <a:t>𝑖</a:t>
            </a:r>
            <a:r>
              <a:rPr dirty="0" sz="1400" spc="3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Observe that 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decoded correctly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absence </a:t>
            </a:r>
            <a:r>
              <a:rPr dirty="0" sz="1400">
                <a:latin typeface="Times New Roman"/>
                <a:cs typeface="Times New Roman"/>
              </a:rPr>
              <a:t>of ISI, </a:t>
            </a:r>
            <a:r>
              <a:rPr dirty="0" sz="1400" spc="-5">
                <a:latin typeface="Times New Roman"/>
                <a:cs typeface="Times New Roman"/>
              </a:rPr>
              <a:t>but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not </a:t>
            </a:r>
            <a:r>
              <a:rPr dirty="0" sz="1400" spc="-5">
                <a:latin typeface="Times New Roman"/>
                <a:cs typeface="Times New Roman"/>
              </a:rPr>
              <a:t>possible to  eliminate the second </a:t>
            </a:r>
            <a:r>
              <a:rPr dirty="0" sz="1400">
                <a:latin typeface="Times New Roman"/>
                <a:cs typeface="Times New Roman"/>
              </a:rPr>
              <a:t>term </a:t>
            </a:r>
            <a:r>
              <a:rPr dirty="0" sz="1400" spc="-5">
                <a:latin typeface="Times New Roman"/>
                <a:cs typeface="Times New Roman"/>
              </a:rPr>
              <a:t>totally. The </a:t>
            </a:r>
            <a:r>
              <a:rPr dirty="0" sz="1400">
                <a:latin typeface="Times New Roman"/>
                <a:cs typeface="Times New Roman"/>
              </a:rPr>
              <a:t>ISI can be </a:t>
            </a:r>
            <a:r>
              <a:rPr dirty="0" sz="1400" spc="-5">
                <a:latin typeface="Times New Roman"/>
                <a:cs typeface="Times New Roman"/>
              </a:rPr>
              <a:t>reduced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proper design </a:t>
            </a:r>
            <a:r>
              <a:rPr dirty="0" sz="1400">
                <a:latin typeface="Times New Roman"/>
                <a:cs typeface="Times New Roman"/>
              </a:rPr>
              <a:t>of transmitted </a:t>
            </a:r>
            <a:r>
              <a:rPr dirty="0" sz="1400" spc="-5">
                <a:latin typeface="Times New Roman"/>
                <a:cs typeface="Times New Roman"/>
              </a:rPr>
              <a:t>filter </a:t>
            </a:r>
            <a:r>
              <a:rPr dirty="0" sz="1400" spc="-5" i="1">
                <a:latin typeface="Times New Roman"/>
                <a:cs typeface="Times New Roman"/>
              </a:rPr>
              <a:t>H</a:t>
            </a:r>
            <a:r>
              <a:rPr dirty="0" baseline="-12345" sz="1350" spc="-7" i="1">
                <a:latin typeface="Times New Roman"/>
                <a:cs typeface="Times New Roman"/>
              </a:rPr>
              <a:t>T</a:t>
            </a:r>
            <a:r>
              <a:rPr dirty="0" sz="1400" spc="-5" i="1">
                <a:latin typeface="Times New Roman"/>
                <a:cs typeface="Times New Roman"/>
              </a:rPr>
              <a:t>(f), </a:t>
            </a:r>
            <a:r>
              <a:rPr dirty="0" sz="1400" spc="-5">
                <a:latin typeface="Times New Roman"/>
                <a:cs typeface="Times New Roman"/>
              </a:rPr>
              <a:t>receive filter </a:t>
            </a:r>
            <a:r>
              <a:rPr dirty="0" sz="1400" spc="-5" i="1">
                <a:latin typeface="Times New Roman"/>
                <a:cs typeface="Times New Roman"/>
              </a:rPr>
              <a:t>H</a:t>
            </a:r>
            <a:r>
              <a:rPr dirty="0" baseline="-12345" sz="1350" spc="-7" i="1">
                <a:latin typeface="Times New Roman"/>
                <a:cs typeface="Times New Roman"/>
              </a:rPr>
              <a:t>R</a:t>
            </a:r>
            <a:r>
              <a:rPr dirty="0" sz="1400" spc="-5" i="1">
                <a:latin typeface="Times New Roman"/>
                <a:cs typeface="Times New Roman"/>
              </a:rPr>
              <a:t>(f)</a:t>
            </a:r>
            <a:r>
              <a:rPr dirty="0" sz="1400" spc="-5">
                <a:latin typeface="Times New Roman"/>
                <a:cs typeface="Times New Roman"/>
              </a:rPr>
              <a:t>,  and channel filter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H</a:t>
            </a:r>
            <a:r>
              <a:rPr dirty="0" baseline="-12345" sz="1350" spc="-7" i="1">
                <a:latin typeface="Times New Roman"/>
                <a:cs typeface="Times New Roman"/>
              </a:rPr>
              <a:t>C</a:t>
            </a:r>
            <a:r>
              <a:rPr dirty="0" sz="1400" spc="-5" i="1">
                <a:latin typeface="Times New Roman"/>
                <a:cs typeface="Times New Roman"/>
              </a:rPr>
              <a:t>(f).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4516"/>
            <a:ext cx="1054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Equalization: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61322" y="3653418"/>
            <a:ext cx="5695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Figure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70806" y="4287403"/>
            <a:ext cx="2659380" cy="2014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50800" marR="45085">
              <a:lnSpc>
                <a:spcPct val="1108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5 </a:t>
            </a: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tapped delay line </a:t>
            </a:r>
            <a:r>
              <a:rPr dirty="0" sz="1200" spc="-5">
                <a:latin typeface="Times New Roman"/>
                <a:cs typeface="Times New Roman"/>
              </a:rPr>
              <a:t>filter. </a:t>
            </a:r>
            <a:r>
              <a:rPr dirty="0" sz="1200">
                <a:latin typeface="Times New Roman"/>
                <a:cs typeface="Times New Roman"/>
              </a:rPr>
              <a:t>The  output of </a:t>
            </a:r>
            <a:r>
              <a:rPr dirty="0" sz="1200" spc="-5">
                <a:latin typeface="Times New Roman"/>
                <a:cs typeface="Times New Roman"/>
              </a:rPr>
              <a:t>such filter </a:t>
            </a:r>
            <a:r>
              <a:rPr dirty="0" sz="120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given as:</a:t>
            </a:r>
            <a:endParaRPr sz="1200">
              <a:latin typeface="Times New Roman"/>
              <a:cs typeface="Times New Roman"/>
            </a:endParaRPr>
          </a:p>
          <a:p>
            <a:pPr algn="ctr" marR="375920">
              <a:lnSpc>
                <a:spcPct val="100000"/>
              </a:lnSpc>
              <a:spcBef>
                <a:spcPts val="1080"/>
              </a:spcBef>
            </a:pPr>
            <a:r>
              <a:rPr dirty="0" sz="1000" spc="15">
                <a:latin typeface="Cambria Math"/>
                <a:cs typeface="Cambria Math"/>
              </a:rPr>
              <a:t>𝑀−1</a:t>
            </a:r>
            <a:endParaRPr sz="1000">
              <a:latin typeface="Cambria Math"/>
              <a:cs typeface="Cambria Math"/>
            </a:endParaRPr>
          </a:p>
          <a:p>
            <a:pPr marL="303530">
              <a:lnSpc>
                <a:spcPct val="100000"/>
              </a:lnSpc>
              <a:spcBef>
                <a:spcPts val="484"/>
              </a:spcBef>
            </a:pP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𝑛𝑇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𝑤</a:t>
            </a:r>
            <a:r>
              <a:rPr dirty="0" baseline="-16666" sz="1500" spc="37">
                <a:latin typeface="Cambria Math"/>
                <a:cs typeface="Cambria Math"/>
              </a:rPr>
              <a:t>𝑖</a:t>
            </a:r>
            <a:r>
              <a:rPr dirty="0" sz="1400" spc="25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(𝑛𝑇 − </a:t>
            </a:r>
            <a:r>
              <a:rPr dirty="0" sz="1400" spc="5">
                <a:latin typeface="Cambria Math"/>
                <a:cs typeface="Cambria Math"/>
              </a:rPr>
              <a:t>𝑖𝑇)</a:t>
            </a:r>
            <a:endParaRPr sz="1400">
              <a:latin typeface="Cambria Math"/>
              <a:cs typeface="Cambria Math"/>
            </a:endParaRPr>
          </a:p>
          <a:p>
            <a:pPr algn="ctr" marR="377190">
              <a:lnSpc>
                <a:spcPct val="100000"/>
              </a:lnSpc>
              <a:spcBef>
                <a:spcPts val="509"/>
              </a:spcBef>
            </a:pPr>
            <a:r>
              <a:rPr dirty="0" sz="1000" spc="20">
                <a:latin typeface="Cambria Math"/>
                <a:cs typeface="Cambria Math"/>
              </a:rPr>
              <a:t>𝑖=0</a:t>
            </a:r>
            <a:endParaRPr sz="1000">
              <a:latin typeface="Cambria Math"/>
              <a:cs typeface="Cambria Math"/>
            </a:endParaRPr>
          </a:p>
          <a:p>
            <a:pPr algn="just" marL="50800" marR="43180">
              <a:lnSpc>
                <a:spcPct val="110100"/>
              </a:lnSpc>
              <a:spcBef>
                <a:spcPts val="760"/>
              </a:spcBef>
            </a:pPr>
            <a:r>
              <a:rPr dirty="0" sz="1400" spc="-5">
                <a:latin typeface="Times New Roman"/>
                <a:cs typeface="Times New Roman"/>
              </a:rPr>
              <a:t>Here </a:t>
            </a:r>
            <a:r>
              <a:rPr dirty="0" sz="1400" spc="-5" i="1">
                <a:latin typeface="Times New Roman"/>
                <a:cs typeface="Times New Roman"/>
              </a:rPr>
              <a:t>w</a:t>
            </a:r>
            <a:r>
              <a:rPr dirty="0" baseline="-12345" sz="1350" spc="-7" i="1">
                <a:latin typeface="Times New Roman"/>
                <a:cs typeface="Times New Roman"/>
              </a:rPr>
              <a:t>i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weight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i</a:t>
            </a:r>
            <a:r>
              <a:rPr dirty="0" baseline="40123" sz="1350" spc="-7" i="1">
                <a:latin typeface="Times New Roman"/>
                <a:cs typeface="Times New Roman"/>
              </a:rPr>
              <a:t>th </a:t>
            </a:r>
            <a:r>
              <a:rPr dirty="0" sz="1400">
                <a:latin typeface="Times New Roman"/>
                <a:cs typeface="Times New Roman"/>
              </a:rPr>
              <a:t>tap, </a:t>
            </a:r>
            <a:r>
              <a:rPr dirty="0" sz="1400" i="1">
                <a:latin typeface="Times New Roman"/>
                <a:cs typeface="Times New Roman"/>
              </a:rPr>
              <a:t>M </a:t>
            </a:r>
            <a:r>
              <a:rPr dirty="0" sz="1400" spc="-10">
                <a:latin typeface="Times New Roman"/>
                <a:cs typeface="Times New Roman"/>
              </a:rPr>
              <a:t>is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total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taps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is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symbol duration of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26794" y="1262518"/>
            <a:ext cx="8637513" cy="132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79129" y="2585206"/>
            <a:ext cx="4131442" cy="923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4400" y="4004947"/>
            <a:ext cx="6186799" cy="23971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687" y="3848478"/>
            <a:ext cx="8891905" cy="2632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-635">
              <a:lnSpc>
                <a:spcPct val="110000"/>
              </a:lnSpc>
              <a:spcBef>
                <a:spcPts val="1005"/>
              </a:spcBef>
            </a:pPr>
            <a:r>
              <a:rPr dirty="0" sz="1400" spc="-5">
                <a:latin typeface="Times New Roman"/>
                <a:cs typeface="Times New Roman"/>
              </a:rPr>
              <a:t>The weights are basically </a:t>
            </a:r>
            <a:r>
              <a:rPr dirty="0" sz="1400">
                <a:latin typeface="Times New Roman"/>
                <a:cs typeface="Times New Roman"/>
              </a:rPr>
              <a:t>filter </a:t>
            </a:r>
            <a:r>
              <a:rPr dirty="0" sz="1400" spc="-5">
                <a:latin typeface="Times New Roman"/>
                <a:cs typeface="Times New Roman"/>
              </a:rPr>
              <a:t>coefficients. This filter approximates the equalizer transfer 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above equation. </a:t>
            </a:r>
            <a:r>
              <a:rPr dirty="0" sz="1400" spc="2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approximation will be more accurate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use </a:t>
            </a:r>
            <a:r>
              <a:rPr dirty="0" sz="1400" spc="-5">
                <a:latin typeface="Times New Roman"/>
                <a:cs typeface="Times New Roman"/>
              </a:rPr>
              <a:t>more tape in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filter.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400" spc="-5" b="1">
                <a:latin typeface="Times New Roman"/>
                <a:cs typeface="Times New Roman"/>
              </a:rPr>
              <a:t>Adaptive Equalizer: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104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The transmission characteristic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channel keep in changing. Hence adaptive equalization is </a:t>
            </a:r>
            <a:r>
              <a:rPr dirty="0" sz="1400">
                <a:latin typeface="Times New Roman"/>
                <a:cs typeface="Times New Roman"/>
              </a:rPr>
              <a:t>used.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adaptive  equalization, the filters adapt themselves to the dispersive </a:t>
            </a:r>
            <a:r>
              <a:rPr dirty="0" sz="1400">
                <a:latin typeface="Times New Roman"/>
                <a:cs typeface="Times New Roman"/>
              </a:rPr>
              <a:t>effects of </a:t>
            </a:r>
            <a:r>
              <a:rPr dirty="0" sz="1400" spc="-5">
                <a:latin typeface="Times New Roman"/>
                <a:cs typeface="Times New Roman"/>
              </a:rPr>
              <a:t>the channel. That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coefficients of </a:t>
            </a:r>
            <a:r>
              <a:rPr dirty="0" sz="1400" spc="-5">
                <a:latin typeface="Times New Roman"/>
                <a:cs typeface="Times New Roman"/>
              </a:rPr>
              <a:t>the filters are  changed continuously according to the received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data.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The adaptive equalizer </a:t>
            </a:r>
            <a:r>
              <a:rPr dirty="0" sz="1400">
                <a:latin typeface="Times New Roman"/>
                <a:cs typeface="Times New Roman"/>
              </a:rPr>
              <a:t>is a tapped delay-line </a:t>
            </a:r>
            <a:r>
              <a:rPr dirty="0" sz="1400" spc="-5">
                <a:latin typeface="Times New Roman"/>
                <a:cs typeface="Times New Roman"/>
              </a:rPr>
              <a:t>filter.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consist </a:t>
            </a:r>
            <a:r>
              <a:rPr dirty="0" sz="1400">
                <a:latin typeface="Times New Roman"/>
                <a:cs typeface="Times New Roman"/>
              </a:rPr>
              <a:t>of set of </a:t>
            </a:r>
            <a:r>
              <a:rPr dirty="0" sz="1400" spc="-5">
                <a:latin typeface="Times New Roman"/>
                <a:cs typeface="Times New Roman"/>
              </a:rPr>
              <a:t>delay elements and variable multipliers. The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sequence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400" spc="10">
                <a:latin typeface="Cambria Math"/>
                <a:cs typeface="Cambria Math"/>
              </a:rPr>
              <a:t>𝑥(𝑛𝑇)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adaptive filter. The output </a:t>
            </a:r>
            <a:r>
              <a:rPr dirty="0" sz="1400" spc="10">
                <a:latin typeface="Cambria Math"/>
                <a:cs typeface="Cambria Math"/>
              </a:rPr>
              <a:t>𝑦(𝑛𝑇)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adaptive filter will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31670" y="900684"/>
            <a:ext cx="6827398" cy="28096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50908" y="424682"/>
            <a:ext cx="8989060" cy="2051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0"/>
              </a:spcBef>
              <a:tabLst>
                <a:tab pos="42424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algn="ctr" marR="377825">
              <a:lnSpc>
                <a:spcPct val="100000"/>
              </a:lnSpc>
            </a:pPr>
            <a:r>
              <a:rPr dirty="0" sz="1000" spc="25">
                <a:latin typeface="Cambria Math"/>
                <a:cs typeface="Cambria Math"/>
              </a:rPr>
              <a:t>𝑀</a:t>
            </a:r>
            <a:endParaRPr sz="1000">
              <a:latin typeface="Cambria Math"/>
              <a:cs typeface="Cambria Math"/>
            </a:endParaRPr>
          </a:p>
          <a:p>
            <a:pPr algn="ctr" marL="2540">
              <a:lnSpc>
                <a:spcPct val="100000"/>
              </a:lnSpc>
              <a:spcBef>
                <a:spcPts val="484"/>
              </a:spcBef>
            </a:pP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𝑛𝑇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𝑤</a:t>
            </a:r>
            <a:r>
              <a:rPr dirty="0" baseline="-16666" sz="1500" spc="37">
                <a:latin typeface="Cambria Math"/>
                <a:cs typeface="Cambria Math"/>
              </a:rPr>
              <a:t>𝑖</a:t>
            </a:r>
            <a:r>
              <a:rPr dirty="0" sz="1400" spc="25">
                <a:latin typeface="Cambria Math"/>
                <a:cs typeface="Cambria Math"/>
              </a:rPr>
              <a:t>𝑥 </a:t>
            </a:r>
            <a:r>
              <a:rPr dirty="0" sz="1400">
                <a:latin typeface="Cambria Math"/>
                <a:cs typeface="Cambria Math"/>
              </a:rPr>
              <a:t>(𝑛𝑇 − </a:t>
            </a:r>
            <a:r>
              <a:rPr dirty="0" sz="1400" spc="5">
                <a:latin typeface="Cambria Math"/>
                <a:cs typeface="Cambria Math"/>
              </a:rPr>
              <a:t>𝑖𝑇)</a:t>
            </a:r>
            <a:endParaRPr sz="1400">
              <a:latin typeface="Cambria Math"/>
              <a:cs typeface="Cambria Math"/>
            </a:endParaRPr>
          </a:p>
          <a:p>
            <a:pPr algn="ctr" marR="374650">
              <a:lnSpc>
                <a:spcPct val="100000"/>
              </a:lnSpc>
              <a:spcBef>
                <a:spcPts val="509"/>
              </a:spcBef>
            </a:pPr>
            <a:r>
              <a:rPr dirty="0" sz="1000" spc="20">
                <a:latin typeface="Cambria Math"/>
                <a:cs typeface="Cambria Math"/>
              </a:rPr>
              <a:t>𝑖=0</a:t>
            </a:r>
            <a:endParaRPr sz="1000">
              <a:latin typeface="Cambria Math"/>
              <a:cs typeface="Cambria Math"/>
            </a:endParaRPr>
          </a:p>
          <a:p>
            <a:pPr marL="63500" marR="55880" indent="-635">
              <a:lnSpc>
                <a:spcPct val="111600"/>
              </a:lnSpc>
              <a:spcBef>
                <a:spcPts val="750"/>
              </a:spcBef>
            </a:pPr>
            <a:r>
              <a:rPr dirty="0" sz="1400" spc="-5">
                <a:latin typeface="Times New Roman"/>
                <a:cs typeface="Times New Roman"/>
              </a:rPr>
              <a:t>The weights </a:t>
            </a:r>
            <a:r>
              <a:rPr dirty="0" sz="1400" spc="-10">
                <a:latin typeface="Cambria Math"/>
                <a:cs typeface="Cambria Math"/>
              </a:rPr>
              <a:t>𝑤</a:t>
            </a:r>
            <a:r>
              <a:rPr dirty="0" baseline="-16666" sz="1500" spc="-15">
                <a:latin typeface="Cambria Math"/>
                <a:cs typeface="Cambria Math"/>
              </a:rPr>
              <a:t>𝑖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taps are basically adaptive filter coefficients.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known sequence </a:t>
            </a:r>
            <a:r>
              <a:rPr dirty="0" sz="1400" spc="10">
                <a:latin typeface="Cambria Math"/>
                <a:cs typeface="Cambria Math"/>
              </a:rPr>
              <a:t>{𝑑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𝑛𝑇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} </a:t>
            </a:r>
            <a:r>
              <a:rPr dirty="0" sz="1400" spc="-5">
                <a:latin typeface="Times New Roman"/>
                <a:cs typeface="Times New Roman"/>
              </a:rPr>
              <a:t>is transmitted </a:t>
            </a:r>
            <a:r>
              <a:rPr dirty="0" sz="1400" spc="-10">
                <a:latin typeface="Times New Roman"/>
                <a:cs typeface="Times New Roman"/>
              </a:rPr>
              <a:t>first. </a:t>
            </a:r>
            <a:r>
              <a:rPr dirty="0" sz="1400" spc="-5">
                <a:latin typeface="Times New Roman"/>
                <a:cs typeface="Times New Roman"/>
              </a:rPr>
              <a:t>This  sequence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known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receiver. The error between two sequences is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calculated:</a:t>
            </a:r>
            <a:endParaRPr sz="1400">
              <a:latin typeface="Times New Roman"/>
              <a:cs typeface="Times New Roman"/>
            </a:endParaRPr>
          </a:p>
          <a:p>
            <a:pPr algn="ctr" marL="2540">
              <a:lnSpc>
                <a:spcPct val="100000"/>
              </a:lnSpc>
              <a:spcBef>
                <a:spcPts val="1210"/>
              </a:spcBef>
              <a:tabLst>
                <a:tab pos="2139315" algn="l"/>
              </a:tabLst>
            </a:pPr>
            <a:r>
              <a:rPr dirty="0" sz="1400" spc="10">
                <a:latin typeface="Cambria Math"/>
                <a:cs typeface="Cambria Math"/>
              </a:rPr>
              <a:t>𝑒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𝑛𝑇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𝑑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𝑛𝑇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20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5">
                <a:latin typeface="Cambria Math"/>
                <a:cs typeface="Cambria Math"/>
              </a:rPr>
              <a:t> 𝑦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𝑛𝑇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,	</a:t>
            </a:r>
            <a:r>
              <a:rPr dirty="0" sz="1400">
                <a:latin typeface="Cambria Math"/>
                <a:cs typeface="Cambria Math"/>
              </a:rPr>
              <a:t>𝑛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1,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𝑁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80148" y="2625867"/>
            <a:ext cx="8331067" cy="34042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6300" y="424682"/>
            <a:ext cx="8935720" cy="925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42170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8100" marR="30480">
              <a:lnSpc>
                <a:spcPct val="110700"/>
              </a:lnSpc>
            </a:pPr>
            <a:r>
              <a:rPr dirty="0" sz="1400" spc="-5">
                <a:latin typeface="Times New Roman"/>
                <a:cs typeface="Times New Roman"/>
              </a:rPr>
              <a:t>The weights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filter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changed recursively such that error </a:t>
            </a:r>
            <a:r>
              <a:rPr dirty="0" sz="1400" spc="10">
                <a:latin typeface="Cambria Math"/>
                <a:cs typeface="Cambria Math"/>
              </a:rPr>
              <a:t>𝑒(𝑛𝑇)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minimized. </a:t>
            </a:r>
            <a:r>
              <a:rPr dirty="0" sz="1400">
                <a:latin typeface="Times New Roman"/>
                <a:cs typeface="Times New Roman"/>
              </a:rPr>
              <a:t>There are </a:t>
            </a:r>
            <a:r>
              <a:rPr dirty="0" sz="1400" spc="-5">
                <a:latin typeface="Times New Roman"/>
                <a:cs typeface="Times New Roman"/>
              </a:rPr>
              <a:t>standard </a:t>
            </a:r>
            <a:r>
              <a:rPr dirty="0" sz="1400" spc="-10">
                <a:latin typeface="Times New Roman"/>
                <a:cs typeface="Times New Roman"/>
              </a:rPr>
              <a:t>algorithms </a:t>
            </a:r>
            <a:r>
              <a:rPr dirty="0" sz="140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change weights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filter recursively.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important algorithm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Least </a:t>
            </a:r>
            <a:r>
              <a:rPr dirty="0" sz="1400" spc="-10">
                <a:latin typeface="Times New Roman"/>
                <a:cs typeface="Times New Roman"/>
              </a:rPr>
              <a:t>Mean </a:t>
            </a:r>
            <a:r>
              <a:rPr dirty="0" sz="1400">
                <a:latin typeface="Times New Roman"/>
                <a:cs typeface="Times New Roman"/>
              </a:rPr>
              <a:t>Square (LMS)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Algorithm.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61568" y="1840733"/>
            <a:ext cx="14414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𝑖 = 0, 1, … … 𝑀 −</a:t>
            </a:r>
            <a:r>
              <a:rPr dirty="0" sz="1400" spc="-1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6300" y="1473449"/>
            <a:ext cx="5302250" cy="2434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tap weights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adapted </a:t>
            </a:r>
            <a:r>
              <a:rPr dirty="0" sz="1400">
                <a:latin typeface="Times New Roman"/>
                <a:cs typeface="Times New Roman"/>
              </a:rPr>
              <a:t>by this </a:t>
            </a:r>
            <a:r>
              <a:rPr dirty="0" sz="1400" spc="-5">
                <a:latin typeface="Times New Roman"/>
                <a:cs typeface="Times New Roman"/>
              </a:rPr>
              <a:t>algorithm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5">
                <a:latin typeface="Times New Roman"/>
                <a:cs typeface="Times New Roman"/>
              </a:rPr>
              <a:t> follows:</a:t>
            </a:r>
            <a:endParaRPr sz="1400">
              <a:latin typeface="Times New Roman"/>
              <a:cs typeface="Times New Roman"/>
            </a:endParaRPr>
          </a:p>
          <a:p>
            <a:pPr marL="2028189">
              <a:lnSpc>
                <a:spcPct val="100000"/>
              </a:lnSpc>
              <a:spcBef>
                <a:spcPts val="1210"/>
              </a:spcBef>
            </a:pPr>
            <a:r>
              <a:rPr dirty="0" sz="1400" spc="-160">
                <a:latin typeface="Cambria Math"/>
                <a:cs typeface="Cambria Math"/>
              </a:rPr>
              <a:t>𝑤́ </a:t>
            </a:r>
            <a:r>
              <a:rPr dirty="0" baseline="-16666" sz="1500" spc="44">
                <a:latin typeface="Cambria Math"/>
                <a:cs typeface="Cambria Math"/>
              </a:rPr>
              <a:t>𝑖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𝑛𝑇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0">
                <a:latin typeface="Cambria Math"/>
                <a:cs typeface="Cambria Math"/>
              </a:rPr>
              <a:t>𝑇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60">
                <a:latin typeface="Cambria Math"/>
                <a:cs typeface="Cambria Math"/>
              </a:rPr>
              <a:t>𝑤́ </a:t>
            </a:r>
            <a:r>
              <a:rPr dirty="0" baseline="-16666" sz="1500" spc="44">
                <a:latin typeface="Cambria Math"/>
                <a:cs typeface="Cambria Math"/>
              </a:rPr>
              <a:t>𝑖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𝑛𝑇</a:t>
            </a:r>
            <a:r>
              <a:rPr dirty="0" baseline="1984" sz="2100" spc="44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𝜇𝑒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𝑛𝑇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𝑛𝑇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𝑖𝑇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190"/>
              </a:spcBef>
            </a:pPr>
            <a:r>
              <a:rPr dirty="0" sz="1400" spc="-160">
                <a:latin typeface="Cambria Math"/>
                <a:cs typeface="Cambria Math"/>
              </a:rPr>
              <a:t>𝑤́ </a:t>
            </a:r>
            <a:r>
              <a:rPr dirty="0" baseline="-16666" sz="1500" spc="44">
                <a:latin typeface="Cambria Math"/>
                <a:cs typeface="Cambria Math"/>
              </a:rPr>
              <a:t>𝑖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𝑛𝑇</a:t>
            </a:r>
            <a:r>
              <a:rPr dirty="0" baseline="1984" sz="2100" spc="44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present estimate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tap </a:t>
            </a:r>
            <a:r>
              <a:rPr dirty="0" sz="1400">
                <a:latin typeface="Cambria Math"/>
                <a:cs typeface="Cambria Math"/>
              </a:rPr>
              <a:t>𝑖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>
                <a:latin typeface="Times New Roman"/>
                <a:cs typeface="Times New Roman"/>
              </a:rPr>
              <a:t>time</a:t>
            </a:r>
            <a:r>
              <a:rPr dirty="0" sz="1400" spc="-19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nT</a:t>
            </a:r>
            <a:r>
              <a:rPr dirty="0" sz="140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  <a:spcBef>
                <a:spcPts val="1215"/>
              </a:spcBef>
            </a:pPr>
            <a:r>
              <a:rPr dirty="0" sz="1400" spc="-160">
                <a:latin typeface="Cambria Math"/>
                <a:cs typeface="Cambria Math"/>
              </a:rPr>
              <a:t>𝑤́ </a:t>
            </a:r>
            <a:r>
              <a:rPr dirty="0" baseline="-16666" sz="1500" spc="44">
                <a:latin typeface="Cambria Math"/>
                <a:cs typeface="Cambria Math"/>
              </a:rPr>
              <a:t>𝑖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𝑛𝑇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0">
                <a:latin typeface="Cambria Math"/>
                <a:cs typeface="Cambria Math"/>
              </a:rPr>
              <a:t>𝑇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updated estimate for tap </a:t>
            </a:r>
            <a:r>
              <a:rPr dirty="0" sz="1400">
                <a:latin typeface="Cambria Math"/>
                <a:cs typeface="Cambria Math"/>
              </a:rPr>
              <a:t>𝑖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>
                <a:latin typeface="Times New Roman"/>
                <a:cs typeface="Times New Roman"/>
              </a:rPr>
              <a:t>time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nT</a:t>
            </a:r>
            <a:r>
              <a:rPr dirty="0" sz="140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81915" marR="1284605" indent="-44450">
              <a:lnSpc>
                <a:spcPts val="2890"/>
              </a:lnSpc>
              <a:spcBef>
                <a:spcPts val="285"/>
              </a:spcBef>
            </a:pPr>
            <a:r>
              <a:rPr dirty="0" sz="1400">
                <a:latin typeface="Cambria Math"/>
                <a:cs typeface="Cambria Math"/>
              </a:rPr>
              <a:t>𝜇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adaption constant, </a:t>
            </a:r>
            <a:r>
              <a:rPr dirty="0" sz="1400" spc="10">
                <a:latin typeface="Cambria Math"/>
                <a:cs typeface="Cambria Math"/>
              </a:rPr>
              <a:t>𝑥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𝑛𝑇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10">
                <a:latin typeface="Cambria Math"/>
                <a:cs typeface="Cambria Math"/>
              </a:rPr>
              <a:t>𝑖𝑇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10">
                <a:latin typeface="Times New Roman"/>
                <a:cs typeface="Times New Roman"/>
              </a:rPr>
              <a:t>filter </a:t>
            </a:r>
            <a:r>
              <a:rPr dirty="0" sz="1400" spc="-5">
                <a:latin typeface="Times New Roman"/>
                <a:cs typeface="Times New Roman"/>
              </a:rPr>
              <a:t>input 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10">
                <a:latin typeface="Cambria Math"/>
                <a:cs typeface="Cambria Math"/>
              </a:rPr>
              <a:t>𝑒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𝑛𝑇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the error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  <a:spcBef>
                <a:spcPts val="88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algorithm </a:t>
            </a:r>
            <a:r>
              <a:rPr dirty="0" sz="1400">
                <a:latin typeface="Times New Roman"/>
                <a:cs typeface="Times New Roman"/>
              </a:rPr>
              <a:t>initial </a:t>
            </a:r>
            <a:r>
              <a:rPr dirty="0" sz="1400" spc="-5">
                <a:latin typeface="Times New Roman"/>
                <a:cs typeface="Times New Roman"/>
              </a:rPr>
              <a:t>tap weights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assumed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4034413"/>
            <a:ext cx="15678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Matched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Filter: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6719" y="4793747"/>
            <a:ext cx="8572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5">
                <a:latin typeface="Cambria Math"/>
                <a:cs typeface="Cambria Math"/>
              </a:rPr>
              <a:t>𝑆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68752" y="4955797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20" h="10795">
                <a:moveTo>
                  <a:pt x="0" y="10668"/>
                </a:moveTo>
                <a:lnTo>
                  <a:pt x="83820" y="10668"/>
                </a:lnTo>
                <a:lnTo>
                  <a:pt x="83820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76300" y="4378457"/>
            <a:ext cx="8938260" cy="669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47115">
              <a:lnSpc>
                <a:spcPct val="1102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 matched </a:t>
            </a:r>
            <a:r>
              <a:rPr dirty="0" sz="1200">
                <a:latin typeface="Times New Roman"/>
                <a:cs typeface="Times New Roman"/>
              </a:rPr>
              <a:t>filter is a </a:t>
            </a:r>
            <a:r>
              <a:rPr dirty="0" sz="1200" spc="-5">
                <a:latin typeface="Times New Roman"/>
                <a:cs typeface="Times New Roman"/>
              </a:rPr>
              <a:t>linear </a:t>
            </a:r>
            <a:r>
              <a:rPr dirty="0" sz="1200">
                <a:latin typeface="Times New Roman"/>
                <a:cs typeface="Times New Roman"/>
              </a:rPr>
              <a:t>filter designed to provide the maximum </a:t>
            </a:r>
            <a:r>
              <a:rPr dirty="0" sz="1200" spc="-5">
                <a:latin typeface="Times New Roman"/>
                <a:cs typeface="Times New Roman"/>
              </a:rPr>
              <a:t>signal </a:t>
            </a:r>
            <a:r>
              <a:rPr dirty="0" sz="1200">
                <a:latin typeface="Times New Roman"/>
                <a:cs typeface="Times New Roman"/>
              </a:rPr>
              <a:t>to noise ratio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its output for a </a:t>
            </a:r>
            <a:r>
              <a:rPr dirty="0" sz="1200" spc="-5">
                <a:latin typeface="Times New Roman"/>
                <a:cs typeface="Times New Roman"/>
              </a:rPr>
              <a:t>given transmitted  symbol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waveform.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Consider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known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signal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s(t)</a:t>
            </a:r>
            <a:r>
              <a:rPr dirty="0" sz="1200" spc="135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plus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AWGN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n(t)</a:t>
            </a:r>
            <a:r>
              <a:rPr dirty="0" sz="1200" spc="135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input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linear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time-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invariant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(receiving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filter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followed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55"/>
              </a:spcBef>
            </a:pPr>
            <a:r>
              <a:rPr dirty="0" sz="1200" spc="-5">
                <a:latin typeface="Times New Roman"/>
                <a:cs typeface="Times New Roman"/>
              </a:rPr>
              <a:t>sampler. The </a:t>
            </a:r>
            <a:r>
              <a:rPr dirty="0" sz="1200">
                <a:latin typeface="Times New Roman"/>
                <a:cs typeface="Times New Roman"/>
              </a:rPr>
              <a:t>ratio of </a:t>
            </a:r>
            <a:r>
              <a:rPr dirty="0" sz="1200" spc="-5">
                <a:latin typeface="Times New Roman"/>
                <a:cs typeface="Times New Roman"/>
              </a:rPr>
              <a:t>instantaneous signal </a:t>
            </a:r>
            <a:r>
              <a:rPr dirty="0" sz="1200">
                <a:latin typeface="Times New Roman"/>
                <a:cs typeface="Times New Roman"/>
              </a:rPr>
              <a:t>power to </a:t>
            </a:r>
            <a:r>
              <a:rPr dirty="0" sz="1200" spc="-5">
                <a:latin typeface="Times New Roman"/>
                <a:cs typeface="Times New Roman"/>
              </a:rPr>
              <a:t>average </a:t>
            </a:r>
            <a:r>
              <a:rPr dirty="0" sz="1200">
                <a:latin typeface="Times New Roman"/>
                <a:cs typeface="Times New Roman"/>
              </a:rPr>
              <a:t>noise power, </a:t>
            </a:r>
            <a:r>
              <a:rPr dirty="0" sz="1200" spc="30">
                <a:latin typeface="Cambria Math"/>
                <a:cs typeface="Cambria Math"/>
              </a:rPr>
              <a:t>(</a:t>
            </a:r>
            <a:r>
              <a:rPr dirty="0" baseline="-39215" sz="1275" spc="44">
                <a:latin typeface="Cambria Math"/>
                <a:cs typeface="Cambria Math"/>
              </a:rPr>
              <a:t>𝑁</a:t>
            </a:r>
            <a:r>
              <a:rPr dirty="0" sz="1200" spc="30">
                <a:latin typeface="Cambria Math"/>
                <a:cs typeface="Cambria Math"/>
              </a:rPr>
              <a:t>)</a:t>
            </a:r>
            <a:r>
              <a:rPr dirty="0" baseline="-16339" sz="1275" spc="44">
                <a:latin typeface="Cambria Math"/>
                <a:cs typeface="Cambria Math"/>
              </a:rPr>
              <a:t>𝑇</a:t>
            </a:r>
            <a:r>
              <a:rPr dirty="0" sz="1200" spc="3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>
                <a:latin typeface="Cambria Math"/>
                <a:cs typeface="Cambria Math"/>
              </a:rPr>
              <a:t>𝑡 = </a:t>
            </a:r>
            <a:r>
              <a:rPr dirty="0" sz="1200" spc="10">
                <a:latin typeface="Cambria Math"/>
                <a:cs typeface="Cambria Math"/>
              </a:rPr>
              <a:t>𝑇</a:t>
            </a:r>
            <a:r>
              <a:rPr dirty="0" sz="1200" spc="10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sampler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89702" y="5337808"/>
            <a:ext cx="88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(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53710" y="5186932"/>
            <a:ext cx="137160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7940">
              <a:lnSpc>
                <a:spcPct val="100000"/>
              </a:lnSpc>
              <a:spcBef>
                <a:spcPts val="375"/>
              </a:spcBef>
            </a:pPr>
            <a:r>
              <a:rPr dirty="0" sz="1200">
                <a:latin typeface="Cambria Math"/>
                <a:cs typeface="Cambria Math"/>
              </a:rPr>
              <a:t>𝑆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>
                <a:latin typeface="Cambria Math"/>
                <a:cs typeface="Cambria Math"/>
              </a:rPr>
              <a:t>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66416" y="5459479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144139" y="5258560"/>
            <a:ext cx="584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7777" sz="1800" spc="37">
                <a:latin typeface="Cambria Math"/>
                <a:cs typeface="Cambria Math"/>
              </a:rPr>
              <a:t>)</a:t>
            </a:r>
            <a:r>
              <a:rPr dirty="0" baseline="-55555" sz="1275" spc="37">
                <a:latin typeface="Cambria Math"/>
                <a:cs typeface="Cambria Math"/>
              </a:rPr>
              <a:t>𝑇 </a:t>
            </a:r>
            <a:r>
              <a:rPr dirty="0" baseline="-27777" sz="1800">
                <a:latin typeface="Cambria Math"/>
                <a:cs typeface="Cambria Math"/>
              </a:rPr>
              <a:t>=</a:t>
            </a:r>
            <a:r>
              <a:rPr dirty="0" u="sng" sz="1200" spc="1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850" spc="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𝑖</a:t>
            </a:r>
            <a:r>
              <a:rPr dirty="0" u="sng" sz="850" spc="-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5490087" y="5161024"/>
            <a:ext cx="22732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3148" sz="1800" spc="30">
                <a:latin typeface="Cambria Math"/>
                <a:cs typeface="Cambria Math"/>
              </a:rPr>
              <a:t>𝑎</a:t>
            </a:r>
            <a:r>
              <a:rPr dirty="0" sz="850" spc="2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90163" y="5526784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0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85515" y="5388100"/>
            <a:ext cx="2368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0833" sz="1800" spc="60">
                <a:latin typeface="Cambria Math"/>
                <a:cs typeface="Cambria Math"/>
              </a:rPr>
              <a:t>𝜎</a:t>
            </a:r>
            <a:r>
              <a:rPr dirty="0" sz="850" spc="4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6300" y="5779768"/>
            <a:ext cx="5486400" cy="782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We </a:t>
            </a:r>
            <a:r>
              <a:rPr dirty="0" sz="1200" spc="-5">
                <a:latin typeface="Times New Roman"/>
                <a:cs typeface="Times New Roman"/>
              </a:rPr>
              <a:t>can express </a:t>
            </a:r>
            <a:r>
              <a:rPr dirty="0" sz="1200">
                <a:latin typeface="Times New Roman"/>
                <a:cs typeface="Times New Roman"/>
              </a:rPr>
              <a:t>the signal </a:t>
            </a:r>
            <a:r>
              <a:rPr dirty="0" sz="1200" spc="25">
                <a:latin typeface="Cambria Math"/>
                <a:cs typeface="Cambria Math"/>
              </a:rPr>
              <a:t>𝑎</a:t>
            </a:r>
            <a:r>
              <a:rPr dirty="0" baseline="-16339" sz="1275" spc="37">
                <a:latin typeface="Cambria Math"/>
                <a:cs typeface="Cambria Math"/>
              </a:rPr>
              <a:t>𝑖</a:t>
            </a:r>
            <a:r>
              <a:rPr dirty="0" sz="1200" spc="25">
                <a:latin typeface="Cambria Math"/>
                <a:cs typeface="Cambria Math"/>
              </a:rPr>
              <a:t>(𝑡)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filter </a:t>
            </a:r>
            <a:r>
              <a:rPr dirty="0" sz="1200">
                <a:latin typeface="Times New Roman"/>
                <a:cs typeface="Times New Roman"/>
              </a:rPr>
              <a:t>output in </a:t>
            </a:r>
            <a:r>
              <a:rPr dirty="0" sz="1200" spc="-5">
                <a:latin typeface="Times New Roman"/>
                <a:cs typeface="Times New Roman"/>
              </a:rPr>
              <a:t>terms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filter transfer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function:</a:t>
            </a:r>
            <a:endParaRPr sz="1200">
              <a:latin typeface="Times New Roman"/>
              <a:cs typeface="Times New Roman"/>
            </a:endParaRPr>
          </a:p>
          <a:p>
            <a:pPr marL="4135120">
              <a:lnSpc>
                <a:spcPts val="1019"/>
              </a:lnSpc>
              <a:spcBef>
                <a:spcPts val="985"/>
              </a:spcBef>
            </a:pP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  <a:p>
            <a:pPr marL="3490595">
              <a:lnSpc>
                <a:spcPct val="100000"/>
              </a:lnSpc>
            </a:pPr>
            <a:r>
              <a:rPr dirty="0" sz="1200" spc="20">
                <a:latin typeface="Cambria Math"/>
                <a:cs typeface="Cambria Math"/>
              </a:rPr>
              <a:t>𝑎</a:t>
            </a:r>
            <a:r>
              <a:rPr dirty="0" baseline="-16339" sz="1275" spc="30">
                <a:latin typeface="Cambria Math"/>
                <a:cs typeface="Cambria Math"/>
              </a:rPr>
              <a:t>𝑖</a:t>
            </a:r>
            <a:r>
              <a:rPr dirty="0" baseline="2314" sz="1800" spc="30">
                <a:latin typeface="Cambria Math"/>
                <a:cs typeface="Cambria Math"/>
              </a:rPr>
              <a:t>(</a:t>
            </a:r>
            <a:r>
              <a:rPr dirty="0" sz="1200" spc="20">
                <a:latin typeface="Cambria Math"/>
                <a:cs typeface="Cambria Math"/>
              </a:rPr>
              <a:t>𝑡</a:t>
            </a:r>
            <a:r>
              <a:rPr dirty="0" baseline="2314" sz="1800" spc="30">
                <a:latin typeface="Cambria Math"/>
                <a:cs typeface="Cambria Math"/>
              </a:rPr>
              <a:t>) </a:t>
            </a:r>
            <a:r>
              <a:rPr dirty="0" sz="1200">
                <a:latin typeface="Cambria Math"/>
                <a:cs typeface="Cambria Math"/>
              </a:rPr>
              <a:t>= </a:t>
            </a:r>
            <a:r>
              <a:rPr dirty="0" sz="1200" spc="260">
                <a:latin typeface="Cambria Math"/>
                <a:cs typeface="Cambria Math"/>
              </a:rPr>
              <a:t>∫</a:t>
            </a:r>
            <a:r>
              <a:rPr dirty="0" sz="1200" spc="755">
                <a:latin typeface="Cambria Math"/>
                <a:cs typeface="Cambria Math"/>
              </a:rPr>
              <a:t> </a:t>
            </a:r>
            <a:r>
              <a:rPr dirty="0" sz="1200" spc="30">
                <a:latin typeface="Cambria Math"/>
                <a:cs typeface="Cambria Math"/>
              </a:rPr>
              <a:t>𝐻</a:t>
            </a:r>
            <a:r>
              <a:rPr dirty="0" baseline="2314" sz="1800" spc="44">
                <a:latin typeface="Cambria Math"/>
                <a:cs typeface="Cambria Math"/>
              </a:rPr>
              <a:t>(</a:t>
            </a:r>
            <a:r>
              <a:rPr dirty="0" sz="1200" spc="30">
                <a:latin typeface="Cambria Math"/>
                <a:cs typeface="Cambria Math"/>
              </a:rPr>
              <a:t>𝑓</a:t>
            </a:r>
            <a:r>
              <a:rPr dirty="0" baseline="2314" sz="1800" spc="44">
                <a:latin typeface="Cambria Math"/>
                <a:cs typeface="Cambria Math"/>
              </a:rPr>
              <a:t>)</a:t>
            </a:r>
            <a:r>
              <a:rPr dirty="0" sz="1200" spc="30">
                <a:latin typeface="Cambria Math"/>
                <a:cs typeface="Cambria Math"/>
              </a:rPr>
              <a:t>𝑆(𝑓)𝑒</a:t>
            </a:r>
            <a:r>
              <a:rPr dirty="0" baseline="29411" sz="1275" spc="44">
                <a:latin typeface="Cambria Math"/>
                <a:cs typeface="Cambria Math"/>
              </a:rPr>
              <a:t>𝑗2𝜋𝑓𝑡</a:t>
            </a:r>
            <a:r>
              <a:rPr dirty="0" sz="1200" spc="30">
                <a:latin typeface="Cambria Math"/>
                <a:cs typeface="Cambria Math"/>
              </a:rPr>
              <a:t>𝑑𝑓</a:t>
            </a:r>
            <a:endParaRPr sz="1200">
              <a:latin typeface="Cambria Math"/>
              <a:cs typeface="Cambria Math"/>
            </a:endParaRPr>
          </a:p>
          <a:p>
            <a:pPr marL="4078604">
              <a:lnSpc>
                <a:spcPct val="100000"/>
              </a:lnSpc>
              <a:spcBef>
                <a:spcPts val="50"/>
              </a:spcBef>
            </a:pPr>
            <a:r>
              <a:rPr dirty="0" sz="850" spc="20">
                <a:latin typeface="Cambria Math"/>
                <a:cs typeface="Cambria Math"/>
              </a:rPr>
              <a:t>−∞</a:t>
            </a:r>
            <a:endParaRPr sz="85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096265" y="1033012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6300" y="912616"/>
            <a:ext cx="89388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Cambria Math"/>
                <a:cs typeface="Cambria Math"/>
              </a:rPr>
              <a:t>𝑆(𝑓)</a:t>
            </a:r>
            <a:r>
              <a:rPr dirty="0" sz="1200" spc="155">
                <a:latin typeface="Cambria Math"/>
                <a:cs typeface="Cambria Math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Fourier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transform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input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signal,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Cambria Math"/>
                <a:cs typeface="Cambria Math"/>
              </a:rPr>
              <a:t>𝑠(𝑡)</a:t>
            </a:r>
            <a:r>
              <a:rPr dirty="0" sz="1200" spc="5">
                <a:latin typeface="Times New Roman"/>
                <a:cs typeface="Times New Roman"/>
              </a:rPr>
              <a:t>.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If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sided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spectral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density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input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u="sng" baseline="32407" sz="1800" spc="20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5751" sz="12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𝑁</a:t>
            </a:r>
            <a:r>
              <a:rPr dirty="0" u="sng" baseline="43650" sz="10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0</a:t>
            </a:r>
            <a:r>
              <a:rPr dirty="0" baseline="43650" sz="1050" spc="165">
                <a:latin typeface="Cambria Math"/>
                <a:cs typeface="Cambria Math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watts/hertz,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1157981"/>
            <a:ext cx="21196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express </a:t>
            </a:r>
            <a:r>
              <a:rPr dirty="0" sz="1200">
                <a:latin typeface="Times New Roman"/>
                <a:cs typeface="Times New Roman"/>
              </a:rPr>
              <a:t>the output noise </a:t>
            </a:r>
            <a:r>
              <a:rPr dirty="0" sz="1200" spc="-5">
                <a:latin typeface="Times New Roman"/>
                <a:cs typeface="Times New Roman"/>
              </a:rPr>
              <a:t>power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5762" y="1671569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0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94050" y="1580129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6875" y="1478021"/>
            <a:ext cx="238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40">
                <a:latin typeface="Cambria Math"/>
                <a:cs typeface="Cambria Math"/>
              </a:rPr>
              <a:t>𝑁</a:t>
            </a:r>
            <a:r>
              <a:rPr dirty="0" baseline="-16339" sz="1275" spc="-60">
                <a:latin typeface="Cambria Math"/>
                <a:cs typeface="Cambria Math"/>
              </a:rPr>
              <a:t>0</a:t>
            </a:r>
            <a:endParaRPr baseline="-16339" sz="1275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03422" y="1695953"/>
            <a:ext cx="109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974976" y="1715505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754001" y="1537457"/>
            <a:ext cx="187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8518" sz="1800" spc="15">
                <a:latin typeface="Cambria Math"/>
                <a:cs typeface="Cambria Math"/>
              </a:rPr>
              <a:t>|</a:t>
            </a:r>
            <a:r>
              <a:rPr dirty="0" sz="850" spc="1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96514" y="1593845"/>
            <a:ext cx="14979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0230" algn="l"/>
                <a:tab pos="864235" algn="l"/>
              </a:tabLst>
            </a:pPr>
            <a:r>
              <a:rPr dirty="0" sz="1200">
                <a:latin typeface="Cambria Math"/>
                <a:cs typeface="Cambria Math"/>
              </a:rPr>
              <a:t>𝜎  </a:t>
            </a:r>
            <a:r>
              <a:rPr dirty="0" sz="1200" spc="145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=	</a:t>
            </a:r>
            <a:r>
              <a:rPr dirty="0" sz="1200" spc="260">
                <a:latin typeface="Cambria Math"/>
                <a:cs typeface="Cambria Math"/>
              </a:rPr>
              <a:t>∫	</a:t>
            </a:r>
            <a:r>
              <a:rPr dirty="0" sz="1200" spc="15">
                <a:latin typeface="Cambria Math"/>
                <a:cs typeface="Cambria Math"/>
              </a:rPr>
              <a:t>𝐻(𝑓)</a:t>
            </a:r>
            <a:r>
              <a:rPr dirty="0" sz="1200" spc="2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𝑑𝑓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77743" y="1464305"/>
            <a:ext cx="195580" cy="332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94"/>
              </a:lnSpc>
              <a:spcBef>
                <a:spcPts val="100"/>
              </a:spcBef>
            </a:pP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  <a:p>
            <a:pPr algn="r" marR="5080">
              <a:lnSpc>
                <a:spcPts val="1415"/>
              </a:lnSpc>
            </a:pPr>
            <a:r>
              <a:rPr dirty="0" sz="1200">
                <a:latin typeface="Cambria Math"/>
                <a:cs typeface="Cambria Math"/>
              </a:rPr>
              <a:t>|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21355" y="1782821"/>
            <a:ext cx="205104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0">
                <a:latin typeface="Cambria Math"/>
                <a:cs typeface="Cambria Math"/>
              </a:rPr>
              <a:t>−</a:t>
            </a: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1708" y="1906646"/>
            <a:ext cx="1905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Substitute in the </a:t>
            </a:r>
            <a:r>
              <a:rPr dirty="0" sz="1200" spc="-5">
                <a:latin typeface="Times New Roman"/>
                <a:cs typeface="Times New Roman"/>
              </a:rPr>
              <a:t>first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equation: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42014" y="2308982"/>
            <a:ext cx="1066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𝑆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26774" y="2526914"/>
            <a:ext cx="1371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339468" y="254648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237366" y="2424806"/>
            <a:ext cx="5562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( </a:t>
            </a:r>
            <a:r>
              <a:rPr dirty="0" sz="1200" spc="25">
                <a:latin typeface="Cambria Math"/>
                <a:cs typeface="Cambria Math"/>
              </a:rPr>
              <a:t>)</a:t>
            </a:r>
            <a:r>
              <a:rPr dirty="0" baseline="-16339" sz="1275" spc="37">
                <a:latin typeface="Cambria Math"/>
                <a:cs typeface="Cambria Math"/>
              </a:rPr>
              <a:t>𝑇</a:t>
            </a:r>
            <a:r>
              <a:rPr dirty="0" baseline="-16339" sz="1275" spc="67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92170" y="2401946"/>
            <a:ext cx="205104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0">
                <a:latin typeface="Cambria Math"/>
                <a:cs typeface="Cambria Math"/>
              </a:rPr>
              <a:t>−</a:t>
            </a: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58566" y="2301362"/>
            <a:ext cx="1694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314" sz="1800" spc="30">
                <a:latin typeface="Cambria Math"/>
                <a:cs typeface="Cambria Math"/>
              </a:rPr>
              <a:t>|</a:t>
            </a:r>
            <a:r>
              <a:rPr dirty="0" sz="1200" spc="20">
                <a:latin typeface="Cambria Math"/>
                <a:cs typeface="Cambria Math"/>
              </a:rPr>
              <a:t>∫</a:t>
            </a:r>
            <a:r>
              <a:rPr dirty="0" baseline="52287" sz="1275" spc="30">
                <a:latin typeface="Cambria Math"/>
                <a:cs typeface="Cambria Math"/>
              </a:rPr>
              <a:t>∞</a:t>
            </a:r>
            <a:r>
              <a:rPr dirty="0" baseline="52287" sz="1275" spc="172">
                <a:latin typeface="Cambria Math"/>
                <a:cs typeface="Cambria Math"/>
              </a:rPr>
              <a:t> </a:t>
            </a:r>
            <a:r>
              <a:rPr dirty="0" baseline="2314" sz="1800" spc="44">
                <a:latin typeface="Cambria Math"/>
                <a:cs typeface="Cambria Math"/>
              </a:rPr>
              <a:t>𝐻</a:t>
            </a:r>
            <a:r>
              <a:rPr dirty="0" baseline="4629" sz="1800" spc="44">
                <a:latin typeface="Cambria Math"/>
                <a:cs typeface="Cambria Math"/>
              </a:rPr>
              <a:t>(</a:t>
            </a:r>
            <a:r>
              <a:rPr dirty="0" baseline="2314" sz="1800" spc="44">
                <a:latin typeface="Cambria Math"/>
                <a:cs typeface="Cambria Math"/>
              </a:rPr>
              <a:t>𝑓</a:t>
            </a:r>
            <a:r>
              <a:rPr dirty="0" baseline="4629" sz="1800" spc="44">
                <a:latin typeface="Cambria Math"/>
                <a:cs typeface="Cambria Math"/>
              </a:rPr>
              <a:t>)</a:t>
            </a:r>
            <a:r>
              <a:rPr dirty="0" baseline="2314" sz="1800" spc="44">
                <a:latin typeface="Cambria Math"/>
                <a:cs typeface="Cambria Math"/>
              </a:rPr>
              <a:t>𝑆(𝑓)𝑒</a:t>
            </a:r>
            <a:r>
              <a:rPr dirty="0" baseline="32679" sz="1275" spc="44">
                <a:latin typeface="Cambria Math"/>
                <a:cs typeface="Cambria Math"/>
              </a:rPr>
              <a:t>𝑗2𝜋𝑓𝑡</a:t>
            </a:r>
            <a:r>
              <a:rPr dirty="0" baseline="2314" sz="1800" spc="44">
                <a:latin typeface="Cambria Math"/>
                <a:cs typeface="Cambria Math"/>
              </a:rPr>
              <a:t>𝑑𝑓|</a:t>
            </a:r>
            <a:r>
              <a:rPr dirty="0" baseline="62091" sz="1275" spc="44">
                <a:latin typeface="Cambria Math"/>
                <a:cs typeface="Cambria Math"/>
              </a:rPr>
              <a:t>2</a:t>
            </a:r>
            <a:endParaRPr baseline="62091" sz="1275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30651" y="2563491"/>
            <a:ext cx="746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314" sz="1800" spc="15">
                <a:latin typeface="Cambria Math"/>
                <a:cs typeface="Cambria Math"/>
              </a:rPr>
              <a:t>|</a:t>
            </a:r>
            <a:r>
              <a:rPr dirty="0" sz="1200" spc="10">
                <a:latin typeface="Cambria Math"/>
                <a:cs typeface="Cambria Math"/>
              </a:rPr>
              <a:t>𝐻(𝑓)</a:t>
            </a:r>
            <a:r>
              <a:rPr dirty="0" baseline="2314" sz="1800" spc="15">
                <a:latin typeface="Cambria Math"/>
                <a:cs typeface="Cambria Math"/>
              </a:rPr>
              <a:t>|</a:t>
            </a:r>
            <a:r>
              <a:rPr dirty="0" baseline="22875" sz="1275" spc="15">
                <a:latin typeface="Cambria Math"/>
                <a:cs typeface="Cambria Math"/>
              </a:rPr>
              <a:t>2</a:t>
            </a:r>
            <a:r>
              <a:rPr dirty="0" sz="1200" spc="10">
                <a:latin typeface="Cambria Math"/>
                <a:cs typeface="Cambria Math"/>
              </a:rPr>
              <a:t>𝑑𝑓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35935" y="2473574"/>
            <a:ext cx="424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u="sng" sz="850" spc="-6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𝑁</a:t>
            </a:r>
            <a:r>
              <a:rPr dirty="0" sz="850" spc="385">
                <a:latin typeface="Cambria Math"/>
                <a:cs typeface="Cambria Math"/>
              </a:rPr>
              <a:t> </a:t>
            </a:r>
            <a:r>
              <a:rPr dirty="0" u="sng" baseline="-11904" sz="1050" spc="3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0</a:t>
            </a:r>
            <a:r>
              <a:rPr dirty="0" baseline="-11904" sz="1050" spc="37">
                <a:latin typeface="Cambria Math"/>
                <a:cs typeface="Cambria Math"/>
              </a:rPr>
              <a:t> </a:t>
            </a:r>
            <a:r>
              <a:rPr dirty="0" baseline="-34722" sz="1800" spc="44">
                <a:latin typeface="Cambria Math"/>
                <a:cs typeface="Cambria Math"/>
              </a:rPr>
              <a:t>∫</a:t>
            </a:r>
            <a:r>
              <a:rPr dirty="0" sz="850" spc="3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70986" y="2683887"/>
            <a:ext cx="438784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2</a:t>
            </a:r>
            <a:r>
              <a:rPr dirty="0" sz="850" spc="70">
                <a:latin typeface="Cambria Math"/>
                <a:cs typeface="Cambria Math"/>
              </a:rPr>
              <a:t> </a:t>
            </a:r>
            <a:r>
              <a:rPr dirty="0" baseline="6535" sz="1275" spc="30">
                <a:latin typeface="Cambria Math"/>
                <a:cs typeface="Cambria Math"/>
              </a:rPr>
              <a:t>−∞</a:t>
            </a:r>
            <a:endParaRPr baseline="6535" sz="1275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96668" y="2546481"/>
            <a:ext cx="1622425" cy="0"/>
          </a:xfrm>
          <a:custGeom>
            <a:avLst/>
            <a:gdLst/>
            <a:ahLst/>
            <a:cxnLst/>
            <a:rect l="l" t="t" r="r" b="b"/>
            <a:pathLst>
              <a:path w="1622425" h="0">
                <a:moveTo>
                  <a:pt x="0" y="0"/>
                </a:moveTo>
                <a:lnTo>
                  <a:pt x="162179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01700" y="2935347"/>
            <a:ext cx="172656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Using </a:t>
            </a:r>
            <a:r>
              <a:rPr dirty="0" sz="1200" spc="-5">
                <a:latin typeface="Times New Roman"/>
                <a:cs typeface="Times New Roman"/>
              </a:rPr>
              <a:t>Schwarz's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inequality: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44700" y="3256910"/>
            <a:ext cx="3729990" cy="332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450850">
              <a:lnSpc>
                <a:spcPts val="81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  <a:p>
            <a:pPr marL="50800">
              <a:lnSpc>
                <a:spcPts val="905"/>
              </a:lnSpc>
            </a:pPr>
            <a:r>
              <a:rPr dirty="0" baseline="2314" sz="1800" spc="30">
                <a:latin typeface="Cambria Math"/>
                <a:cs typeface="Cambria Math"/>
              </a:rPr>
              <a:t>|</a:t>
            </a:r>
            <a:r>
              <a:rPr dirty="0" sz="1200" spc="20">
                <a:latin typeface="Cambria Math"/>
                <a:cs typeface="Cambria Math"/>
              </a:rPr>
              <a:t>∫</a:t>
            </a:r>
            <a:r>
              <a:rPr dirty="0" baseline="52287" sz="1275" spc="30">
                <a:latin typeface="Cambria Math"/>
                <a:cs typeface="Cambria Math"/>
              </a:rPr>
              <a:t>∞ </a:t>
            </a:r>
            <a:r>
              <a:rPr dirty="0" baseline="2314" sz="1800" spc="44">
                <a:latin typeface="Cambria Math"/>
                <a:cs typeface="Cambria Math"/>
              </a:rPr>
              <a:t>𝐻</a:t>
            </a:r>
            <a:r>
              <a:rPr dirty="0" baseline="4629" sz="1800" spc="44">
                <a:latin typeface="Cambria Math"/>
                <a:cs typeface="Cambria Math"/>
              </a:rPr>
              <a:t>(</a:t>
            </a:r>
            <a:r>
              <a:rPr dirty="0" baseline="2314" sz="1800" spc="44">
                <a:latin typeface="Cambria Math"/>
                <a:cs typeface="Cambria Math"/>
              </a:rPr>
              <a:t>𝑓</a:t>
            </a:r>
            <a:r>
              <a:rPr dirty="0" baseline="4629" sz="1800" spc="44">
                <a:latin typeface="Cambria Math"/>
                <a:cs typeface="Cambria Math"/>
              </a:rPr>
              <a:t>)</a:t>
            </a:r>
            <a:r>
              <a:rPr dirty="0" baseline="2314" sz="1800" spc="44">
                <a:latin typeface="Cambria Math"/>
                <a:cs typeface="Cambria Math"/>
              </a:rPr>
              <a:t>𝑆(𝑓)𝑒</a:t>
            </a:r>
            <a:r>
              <a:rPr dirty="0" baseline="32679" sz="1275" spc="44">
                <a:latin typeface="Cambria Math"/>
                <a:cs typeface="Cambria Math"/>
              </a:rPr>
              <a:t>𝑗2𝜋𝑓𝑡</a:t>
            </a:r>
            <a:r>
              <a:rPr dirty="0" baseline="2314" sz="1800" spc="44">
                <a:latin typeface="Cambria Math"/>
                <a:cs typeface="Cambria Math"/>
              </a:rPr>
              <a:t>𝑑𝑓|</a:t>
            </a:r>
            <a:r>
              <a:rPr dirty="0" baseline="2314" sz="1800" spc="480">
                <a:latin typeface="Cambria Math"/>
                <a:cs typeface="Cambria Math"/>
              </a:rPr>
              <a:t> </a:t>
            </a:r>
            <a:r>
              <a:rPr dirty="0" baseline="2314" sz="1800">
                <a:latin typeface="Cambria Math"/>
                <a:cs typeface="Cambria Math"/>
              </a:rPr>
              <a:t>≤ </a:t>
            </a:r>
            <a:r>
              <a:rPr dirty="0" sz="1200" spc="30">
                <a:latin typeface="Cambria Math"/>
                <a:cs typeface="Cambria Math"/>
              </a:rPr>
              <a:t>∫</a:t>
            </a:r>
            <a:r>
              <a:rPr dirty="0" baseline="52287" sz="1275" spc="44">
                <a:latin typeface="Cambria Math"/>
                <a:cs typeface="Cambria Math"/>
              </a:rPr>
              <a:t>∞ </a:t>
            </a:r>
            <a:r>
              <a:rPr dirty="0" baseline="4629" sz="1800" spc="22">
                <a:latin typeface="Cambria Math"/>
                <a:cs typeface="Cambria Math"/>
              </a:rPr>
              <a:t>|</a:t>
            </a:r>
            <a:r>
              <a:rPr dirty="0" baseline="2314" sz="1800" spc="22">
                <a:latin typeface="Cambria Math"/>
                <a:cs typeface="Cambria Math"/>
              </a:rPr>
              <a:t>𝐻</a:t>
            </a:r>
            <a:r>
              <a:rPr dirty="0" baseline="4629" sz="1800" spc="22">
                <a:latin typeface="Cambria Math"/>
                <a:cs typeface="Cambria Math"/>
              </a:rPr>
              <a:t>(</a:t>
            </a:r>
            <a:r>
              <a:rPr dirty="0" baseline="2314" sz="1800" spc="22">
                <a:latin typeface="Cambria Math"/>
                <a:cs typeface="Cambria Math"/>
              </a:rPr>
              <a:t>𝑓</a:t>
            </a:r>
            <a:r>
              <a:rPr dirty="0" baseline="4629" sz="1800" spc="22">
                <a:latin typeface="Cambria Math"/>
                <a:cs typeface="Cambria Math"/>
              </a:rPr>
              <a:t>)|</a:t>
            </a:r>
            <a:r>
              <a:rPr dirty="0" baseline="32679" sz="1275" spc="22">
                <a:latin typeface="Cambria Math"/>
                <a:cs typeface="Cambria Math"/>
              </a:rPr>
              <a:t>2</a:t>
            </a:r>
            <a:r>
              <a:rPr dirty="0" baseline="2314" sz="1800" spc="22">
                <a:latin typeface="Cambria Math"/>
                <a:cs typeface="Cambria Math"/>
              </a:rPr>
              <a:t>𝑑𝑓 </a:t>
            </a:r>
            <a:r>
              <a:rPr dirty="0" sz="1200" spc="30">
                <a:latin typeface="Cambria Math"/>
                <a:cs typeface="Cambria Math"/>
              </a:rPr>
              <a:t>∫</a:t>
            </a:r>
            <a:r>
              <a:rPr dirty="0" baseline="52287" sz="1275" spc="44">
                <a:latin typeface="Cambria Math"/>
                <a:cs typeface="Cambria Math"/>
              </a:rPr>
              <a:t>∞</a:t>
            </a:r>
            <a:r>
              <a:rPr dirty="0" baseline="52287" sz="1275" spc="22">
                <a:latin typeface="Cambria Math"/>
                <a:cs typeface="Cambria Math"/>
              </a:rPr>
              <a:t> </a:t>
            </a:r>
            <a:r>
              <a:rPr dirty="0" baseline="4629" sz="1800" spc="15">
                <a:latin typeface="Cambria Math"/>
                <a:cs typeface="Cambria Math"/>
              </a:rPr>
              <a:t>|</a:t>
            </a:r>
            <a:r>
              <a:rPr dirty="0" baseline="2314" sz="1800" spc="15">
                <a:latin typeface="Cambria Math"/>
                <a:cs typeface="Cambria Math"/>
              </a:rPr>
              <a:t>𝑆</a:t>
            </a:r>
            <a:r>
              <a:rPr dirty="0" baseline="4629" sz="1800" spc="15">
                <a:latin typeface="Cambria Math"/>
                <a:cs typeface="Cambria Math"/>
              </a:rPr>
              <a:t>(</a:t>
            </a:r>
            <a:r>
              <a:rPr dirty="0" baseline="2314" sz="1800" spc="15">
                <a:latin typeface="Cambria Math"/>
                <a:cs typeface="Cambria Math"/>
              </a:rPr>
              <a:t>𝑓</a:t>
            </a:r>
            <a:r>
              <a:rPr dirty="0" baseline="4629" sz="1800" spc="15">
                <a:latin typeface="Cambria Math"/>
                <a:cs typeface="Cambria Math"/>
              </a:rPr>
              <a:t>)|</a:t>
            </a:r>
            <a:r>
              <a:rPr dirty="0" baseline="32679" sz="1275" spc="15">
                <a:latin typeface="Cambria Math"/>
                <a:cs typeface="Cambria Math"/>
              </a:rPr>
              <a:t>2</a:t>
            </a:r>
            <a:r>
              <a:rPr dirty="0" baseline="2314" sz="1800" spc="15">
                <a:latin typeface="Cambria Math"/>
                <a:cs typeface="Cambria Math"/>
              </a:rPr>
              <a:t>𝑑𝑓</a:t>
            </a:r>
            <a:endParaRPr baseline="2314" sz="1800">
              <a:latin typeface="Cambria Math"/>
              <a:cs typeface="Cambria Math"/>
            </a:endParaRPr>
          </a:p>
          <a:p>
            <a:pPr marL="158750">
              <a:lnSpc>
                <a:spcPts val="695"/>
              </a:lnSpc>
              <a:tabLst>
                <a:tab pos="1929764" algn="l"/>
                <a:tab pos="2864485" algn="l"/>
              </a:tabLst>
            </a:pPr>
            <a:r>
              <a:rPr dirty="0" sz="850" spc="20">
                <a:latin typeface="Cambria Math"/>
                <a:cs typeface="Cambria Math"/>
              </a:rPr>
              <a:t>−∞	−∞	−∞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24154" y="3325752"/>
            <a:ext cx="386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ields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98033" y="3892680"/>
            <a:ext cx="1371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610740" y="3912229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534025" y="3790572"/>
            <a:ext cx="268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(</a:t>
            </a:r>
            <a:r>
              <a:rPr dirty="0" sz="1200" spc="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)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82442" y="3865241"/>
            <a:ext cx="9207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5">
                <a:latin typeface="Cambria Math"/>
                <a:cs typeface="Cambria Math"/>
              </a:rPr>
              <a:t>𝑇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13273" y="3674748"/>
            <a:ext cx="593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5300" algn="l"/>
              </a:tabLst>
            </a:pPr>
            <a:r>
              <a:rPr dirty="0" sz="1200">
                <a:latin typeface="Cambria Math"/>
                <a:cs typeface="Cambria Math"/>
              </a:rPr>
              <a:t>𝑆	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55239" y="3892674"/>
            <a:ext cx="1371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𝑁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54298" y="3967350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latin typeface="Cambria Math"/>
                <a:cs typeface="Cambria Math"/>
              </a:rPr>
              <a:t>0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067940" y="3912229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816485" y="3734178"/>
            <a:ext cx="187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8518" sz="1800" spc="15">
                <a:latin typeface="Cambria Math"/>
                <a:cs typeface="Cambria Math"/>
              </a:rPr>
              <a:t>|</a:t>
            </a:r>
            <a:r>
              <a:rPr dirty="0" sz="850" spc="10">
                <a:latin typeface="Cambria Math"/>
                <a:cs typeface="Cambria Math"/>
              </a:rPr>
              <a:t>2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899790" y="3790566"/>
            <a:ext cx="1257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1315" algn="l"/>
                <a:tab pos="655320" algn="l"/>
              </a:tabLst>
            </a:pPr>
            <a:r>
              <a:rPr dirty="0" sz="1200">
                <a:latin typeface="Cambria Math"/>
                <a:cs typeface="Cambria Math"/>
              </a:rPr>
              <a:t>=	</a:t>
            </a:r>
            <a:r>
              <a:rPr dirty="0" sz="1200" spc="260">
                <a:latin typeface="Cambria Math"/>
                <a:cs typeface="Cambria Math"/>
              </a:rPr>
              <a:t>∫	</a:t>
            </a:r>
            <a:r>
              <a:rPr dirty="0" sz="1200" spc="10">
                <a:latin typeface="Cambria Math"/>
                <a:cs typeface="Cambria Math"/>
              </a:rPr>
              <a:t>𝑆(𝑓)</a:t>
            </a:r>
            <a:r>
              <a:rPr dirty="0" sz="1200" spc="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𝑑𝑓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72231" y="3661025"/>
            <a:ext cx="195580" cy="332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94"/>
              </a:lnSpc>
              <a:spcBef>
                <a:spcPts val="100"/>
              </a:spcBef>
            </a:pP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  <a:p>
            <a:pPr algn="r" marR="5080">
              <a:lnSpc>
                <a:spcPts val="1415"/>
              </a:lnSpc>
            </a:pPr>
            <a:r>
              <a:rPr dirty="0" sz="1200">
                <a:latin typeface="Cambria Math"/>
                <a:cs typeface="Cambria Math"/>
              </a:rPr>
              <a:t>|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15843" y="3979541"/>
            <a:ext cx="205104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20">
                <a:latin typeface="Cambria Math"/>
                <a:cs typeface="Cambria Math"/>
              </a:rPr>
              <a:t>−</a:t>
            </a: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50789" y="4328538"/>
            <a:ext cx="178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mbria Math"/>
                <a:cs typeface="Cambria Math"/>
              </a:rPr>
              <a:t>𝑜𝑟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85516" y="4450202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039993" y="4328538"/>
            <a:ext cx="1126490" cy="310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ts val="1120"/>
              </a:lnSpc>
              <a:spcBef>
                <a:spcPts val="100"/>
              </a:spcBef>
            </a:pPr>
            <a:r>
              <a:rPr dirty="0" sz="1200" spc="-5">
                <a:latin typeface="Cambria Math"/>
                <a:cs typeface="Cambria Math"/>
              </a:rPr>
              <a:t>𝑚𝑎𝑥 </a:t>
            </a:r>
            <a:r>
              <a:rPr dirty="0" sz="1200">
                <a:latin typeface="Cambria Math"/>
                <a:cs typeface="Cambria Math"/>
              </a:rPr>
              <a:t>( </a:t>
            </a:r>
            <a:r>
              <a:rPr dirty="0" baseline="41666" sz="1800">
                <a:latin typeface="Cambria Math"/>
                <a:cs typeface="Cambria Math"/>
              </a:rPr>
              <a:t>𝑆 </a:t>
            </a:r>
            <a:r>
              <a:rPr dirty="0" sz="1200">
                <a:latin typeface="Cambria Math"/>
                <a:cs typeface="Cambria Math"/>
              </a:rPr>
              <a:t>)   =</a:t>
            </a:r>
            <a:r>
              <a:rPr dirty="0" sz="1200" spc="-65">
                <a:latin typeface="Cambria Math"/>
                <a:cs typeface="Cambria Math"/>
              </a:rPr>
              <a:t> </a:t>
            </a:r>
            <a:r>
              <a:rPr dirty="0" baseline="41666" sz="1800" spc="-7">
                <a:latin typeface="Cambria Math"/>
                <a:cs typeface="Cambria Math"/>
              </a:rPr>
              <a:t>2𝐸</a:t>
            </a:r>
            <a:endParaRPr baseline="41666" sz="1800">
              <a:latin typeface="Cambria Math"/>
              <a:cs typeface="Cambria Math"/>
            </a:endParaRPr>
          </a:p>
          <a:p>
            <a:pPr marL="445134">
              <a:lnSpc>
                <a:spcPts val="1120"/>
              </a:lnSpc>
              <a:tabLst>
                <a:tab pos="913130" algn="l"/>
              </a:tabLst>
            </a:pPr>
            <a:r>
              <a:rPr dirty="0" sz="1200">
                <a:latin typeface="Cambria Math"/>
                <a:cs typeface="Cambria Math"/>
              </a:rPr>
              <a:t>𝑁 </a:t>
            </a:r>
            <a:r>
              <a:rPr dirty="0" sz="1200" spc="45">
                <a:latin typeface="Cambria Math"/>
                <a:cs typeface="Cambria Math"/>
              </a:rPr>
              <a:t> </a:t>
            </a:r>
            <a:r>
              <a:rPr dirty="0" baseline="35947" sz="1275" spc="22">
                <a:latin typeface="Cambria Math"/>
                <a:cs typeface="Cambria Math"/>
              </a:rPr>
              <a:t>𝑇	</a:t>
            </a:r>
            <a:r>
              <a:rPr dirty="0" sz="1200" spc="-40">
                <a:latin typeface="Cambria Math"/>
                <a:cs typeface="Cambria Math"/>
              </a:rPr>
              <a:t>𝑁</a:t>
            </a:r>
            <a:r>
              <a:rPr dirty="0" baseline="-16339" sz="1275" spc="-60">
                <a:latin typeface="Cambria Math"/>
                <a:cs typeface="Cambria Math"/>
              </a:rPr>
              <a:t>0</a:t>
            </a:r>
            <a:endParaRPr baseline="-16339" sz="1275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944484" y="445020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 h="0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901700" y="4758687"/>
            <a:ext cx="2725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Where the energy </a:t>
            </a:r>
            <a:r>
              <a:rPr dirty="0" sz="1200" i="1">
                <a:latin typeface="Times New Roman"/>
                <a:cs typeface="Times New Roman"/>
              </a:rPr>
              <a:t>E </a:t>
            </a:r>
            <a:r>
              <a:rPr dirty="0" sz="1200">
                <a:latin typeface="Times New Roman"/>
                <a:cs typeface="Times New Roman"/>
              </a:rPr>
              <a:t>of the input </a:t>
            </a:r>
            <a:r>
              <a:rPr dirty="0" sz="1200" spc="-5">
                <a:latin typeface="Times New Roman"/>
                <a:cs typeface="Times New Roman"/>
              </a:rPr>
              <a:t>signal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s(t)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15890" y="5065012"/>
            <a:ext cx="1259205" cy="474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27965">
              <a:lnSpc>
                <a:spcPts val="1019"/>
              </a:lnSpc>
              <a:spcBef>
                <a:spcPts val="100"/>
              </a:spcBef>
            </a:pPr>
            <a:r>
              <a:rPr dirty="0" sz="850" spc="60">
                <a:latin typeface="Cambria Math"/>
                <a:cs typeface="Cambria Math"/>
              </a:rPr>
              <a:t>∞</a:t>
            </a:r>
            <a:endParaRPr sz="8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</a:pPr>
            <a:r>
              <a:rPr dirty="0" sz="1200">
                <a:latin typeface="Cambria Math"/>
                <a:cs typeface="Cambria Math"/>
              </a:rPr>
              <a:t>𝐸 = </a:t>
            </a:r>
            <a:r>
              <a:rPr dirty="0" sz="1200" spc="260">
                <a:latin typeface="Cambria Math"/>
                <a:cs typeface="Cambria Math"/>
              </a:rPr>
              <a:t>∫</a:t>
            </a:r>
            <a:r>
              <a:rPr dirty="0" sz="1200" spc="565">
                <a:latin typeface="Cambria Math"/>
                <a:cs typeface="Cambria Math"/>
              </a:rPr>
              <a:t> </a:t>
            </a:r>
            <a:r>
              <a:rPr dirty="0" baseline="2314" sz="1800" spc="15">
                <a:latin typeface="Cambria Math"/>
                <a:cs typeface="Cambria Math"/>
              </a:rPr>
              <a:t>|</a:t>
            </a:r>
            <a:r>
              <a:rPr dirty="0" sz="1200" spc="10">
                <a:latin typeface="Cambria Math"/>
                <a:cs typeface="Cambria Math"/>
              </a:rPr>
              <a:t>𝑆(𝑓)</a:t>
            </a:r>
            <a:r>
              <a:rPr dirty="0" baseline="2314" sz="1800" spc="15">
                <a:latin typeface="Cambria Math"/>
                <a:cs typeface="Cambria Math"/>
              </a:rPr>
              <a:t>|</a:t>
            </a:r>
            <a:r>
              <a:rPr dirty="0" baseline="29411" sz="1275" spc="15">
                <a:latin typeface="Cambria Math"/>
                <a:cs typeface="Cambria Math"/>
              </a:rPr>
              <a:t>2</a:t>
            </a:r>
            <a:r>
              <a:rPr dirty="0" sz="1200" spc="10">
                <a:latin typeface="Cambria Math"/>
                <a:cs typeface="Cambria Math"/>
              </a:rPr>
              <a:t>𝑑𝑓</a:t>
            </a:r>
            <a:endParaRPr sz="1200">
              <a:latin typeface="Cambria Math"/>
              <a:cs typeface="Cambria Math"/>
            </a:endParaRPr>
          </a:p>
          <a:p>
            <a:pPr algn="ctr" marR="260985">
              <a:lnSpc>
                <a:spcPct val="100000"/>
              </a:lnSpc>
              <a:spcBef>
                <a:spcPts val="50"/>
              </a:spcBef>
            </a:pPr>
            <a:r>
              <a:rPr dirty="0" sz="850" spc="20">
                <a:latin typeface="Cambria Math"/>
                <a:cs typeface="Cambria Math"/>
              </a:rPr>
              <a:t>−∞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28652" y="5627368"/>
            <a:ext cx="8572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5">
                <a:latin typeface="Cambria Math"/>
                <a:cs typeface="Cambria Math"/>
              </a:rPr>
              <a:t>𝑆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630673" y="5789426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8"/>
                </a:moveTo>
                <a:lnTo>
                  <a:pt x="83820" y="10668"/>
                </a:lnTo>
                <a:lnTo>
                  <a:pt x="83820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876300" y="5612128"/>
            <a:ext cx="860933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333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Thus the maximum </a:t>
            </a:r>
            <a:r>
              <a:rPr dirty="0" sz="1200" spc="-5">
                <a:latin typeface="Times New Roman"/>
                <a:cs typeface="Times New Roman"/>
              </a:rPr>
              <a:t>output </a:t>
            </a:r>
            <a:r>
              <a:rPr dirty="0" sz="1200" spc="20">
                <a:latin typeface="Cambria Math"/>
                <a:cs typeface="Cambria Math"/>
              </a:rPr>
              <a:t>(</a:t>
            </a:r>
            <a:r>
              <a:rPr dirty="0" baseline="-39215" sz="1275" spc="30">
                <a:latin typeface="Cambria Math"/>
                <a:cs typeface="Cambria Math"/>
              </a:rPr>
              <a:t>𝑁</a:t>
            </a:r>
            <a:r>
              <a:rPr dirty="0" sz="1200" spc="20">
                <a:latin typeface="Cambria Math"/>
                <a:cs typeface="Cambria Math"/>
              </a:rPr>
              <a:t>)</a:t>
            </a:r>
            <a:r>
              <a:rPr dirty="0" baseline="-16339" sz="1275" spc="30">
                <a:latin typeface="Cambria Math"/>
                <a:cs typeface="Cambria Math"/>
              </a:rPr>
              <a:t>𝑇 </a:t>
            </a:r>
            <a:r>
              <a:rPr dirty="0" sz="1200" spc="-5">
                <a:latin typeface="Times New Roman"/>
                <a:cs typeface="Times New Roman"/>
              </a:rPr>
              <a:t>depends </a:t>
            </a:r>
            <a:r>
              <a:rPr dirty="0" sz="1200">
                <a:latin typeface="Times New Roman"/>
                <a:cs typeface="Times New Roman"/>
              </a:rPr>
              <a:t>on the input </a:t>
            </a:r>
            <a:r>
              <a:rPr dirty="0" sz="1200" spc="-5">
                <a:latin typeface="Times New Roman"/>
                <a:cs typeface="Times New Roman"/>
              </a:rPr>
              <a:t>signal </a:t>
            </a:r>
            <a:r>
              <a:rPr dirty="0" sz="1200">
                <a:latin typeface="Times New Roman"/>
                <a:cs typeface="Times New Roman"/>
              </a:rPr>
              <a:t>energy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power spectral </a:t>
            </a:r>
            <a:r>
              <a:rPr dirty="0" sz="1200">
                <a:latin typeface="Times New Roman"/>
                <a:cs typeface="Times New Roman"/>
              </a:rPr>
              <a:t>density of the noise, not on the particular  shape of the </a:t>
            </a:r>
            <a:r>
              <a:rPr dirty="0" sz="1200" spc="-5">
                <a:latin typeface="Times New Roman"/>
                <a:cs typeface="Times New Roman"/>
              </a:rPr>
              <a:t>waveform that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98191" y="6406383"/>
            <a:ext cx="107314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5">
                <a:latin typeface="Cambria Math"/>
                <a:cs typeface="Cambria Math"/>
              </a:rPr>
              <a:t>𝑁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310889" y="6402323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8"/>
                </a:moveTo>
                <a:lnTo>
                  <a:pt x="83820" y="10668"/>
                </a:lnTo>
                <a:lnTo>
                  <a:pt x="83820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876300" y="6285987"/>
            <a:ext cx="4948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mbria Math"/>
                <a:cs typeface="Cambria Math"/>
              </a:rPr>
              <a:t>𝑚𝑎𝑥 </a:t>
            </a:r>
            <a:r>
              <a:rPr dirty="0" sz="1200" spc="50">
                <a:latin typeface="Cambria Math"/>
                <a:cs typeface="Cambria Math"/>
              </a:rPr>
              <a:t>(</a:t>
            </a:r>
            <a:r>
              <a:rPr dirty="0" baseline="45751" sz="1275" spc="75">
                <a:latin typeface="Cambria Math"/>
                <a:cs typeface="Cambria Math"/>
              </a:rPr>
              <a:t>𝑆 </a:t>
            </a:r>
            <a:r>
              <a:rPr dirty="0" sz="1200" spc="20">
                <a:latin typeface="Cambria Math"/>
                <a:cs typeface="Cambria Math"/>
              </a:rPr>
              <a:t>)</a:t>
            </a:r>
            <a:r>
              <a:rPr dirty="0" baseline="-16339" sz="1275" spc="30">
                <a:latin typeface="Cambria Math"/>
                <a:cs typeface="Cambria Math"/>
              </a:rPr>
              <a:t>𝑇 </a:t>
            </a:r>
            <a:r>
              <a:rPr dirty="0" sz="1200">
                <a:latin typeface="Times New Roman"/>
                <a:cs typeface="Times New Roman"/>
              </a:rPr>
              <a:t>holds only if the optimum </a:t>
            </a:r>
            <a:r>
              <a:rPr dirty="0" sz="1200" spc="-5">
                <a:latin typeface="Times New Roman"/>
                <a:cs typeface="Times New Roman"/>
              </a:rPr>
              <a:t>filter transfer function </a:t>
            </a:r>
            <a:r>
              <a:rPr dirty="0" sz="1200" spc="5">
                <a:latin typeface="Cambria Math"/>
                <a:cs typeface="Cambria Math"/>
              </a:rPr>
              <a:t>𝐻</a:t>
            </a:r>
            <a:r>
              <a:rPr dirty="0" baseline="-16339" sz="1275" spc="7">
                <a:latin typeface="Cambria Math"/>
                <a:cs typeface="Cambria Math"/>
              </a:rPr>
              <a:t>0</a:t>
            </a:r>
            <a:r>
              <a:rPr dirty="0" baseline="2314" sz="1800" spc="7">
                <a:latin typeface="Cambria Math"/>
                <a:cs typeface="Cambria Math"/>
              </a:rPr>
              <a:t>(</a:t>
            </a:r>
            <a:r>
              <a:rPr dirty="0" sz="1200" spc="5">
                <a:latin typeface="Cambria Math"/>
                <a:cs typeface="Cambria Math"/>
              </a:rPr>
              <a:t>𝑓</a:t>
            </a:r>
            <a:r>
              <a:rPr dirty="0" baseline="2314" sz="1800" spc="7">
                <a:latin typeface="Cambria Math"/>
                <a:cs typeface="Cambria Math"/>
              </a:rPr>
              <a:t>)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employed: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2019-04-09T07:55:53Z</dcterms:created>
  <dcterms:modified xsi:type="dcterms:W3CDTF">2019-04-09T07:55:53Z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