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71742" y="5058186"/>
            <a:ext cx="205876" cy="2070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607183" y="1242110"/>
            <a:ext cx="5268331" cy="49623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1758" y="1113480"/>
            <a:ext cx="684988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625338" y="6719950"/>
            <a:ext cx="192404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1922" y="452187"/>
            <a:ext cx="1376045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20"/>
              </a:lnSpc>
            </a:pPr>
            <a:r>
              <a:rPr dirty="0" sz="1100" spc="50">
                <a:latin typeface="Arial"/>
                <a:cs typeface="Arial"/>
              </a:rPr>
              <a:t>رهاط </a:t>
            </a:r>
            <a:r>
              <a:rPr dirty="0" sz="1100" spc="-60">
                <a:latin typeface="Arial"/>
                <a:cs typeface="Arial"/>
              </a:rPr>
              <a:t>ةزمحلا </a:t>
            </a:r>
            <a:r>
              <a:rPr dirty="0" sz="1100">
                <a:latin typeface="Arial"/>
                <a:cs typeface="Arial"/>
              </a:rPr>
              <a:t>.م : </a:t>
            </a:r>
            <a:r>
              <a:rPr dirty="0" sz="1100" spc="-50">
                <a:latin typeface="Arial"/>
                <a:cs typeface="Arial"/>
              </a:rPr>
              <a:t>ةداملا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سردم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1190" y="347359"/>
            <a:ext cx="1547701" cy="1766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605412" y="6"/>
            <a:ext cx="4086860" cy="7557770"/>
          </a:xfrm>
          <a:custGeom>
            <a:avLst/>
            <a:gdLst/>
            <a:ahLst/>
            <a:cxnLst/>
            <a:rect l="l" t="t" r="r" b="b"/>
            <a:pathLst>
              <a:path w="4086859" h="7557770">
                <a:moveTo>
                  <a:pt x="0" y="7557760"/>
                </a:moveTo>
                <a:lnTo>
                  <a:pt x="4086728" y="7557760"/>
                </a:lnTo>
                <a:lnTo>
                  <a:pt x="4086728" y="0"/>
                </a:lnTo>
                <a:lnTo>
                  <a:pt x="0" y="0"/>
                </a:lnTo>
                <a:lnTo>
                  <a:pt x="0" y="755776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28476" y="3774"/>
            <a:ext cx="176903" cy="755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87299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2</a:t>
            </a:r>
            <a:r>
              <a:rPr dirty="0" spc="-40"/>
              <a:t>01</a:t>
            </a:r>
            <a:r>
              <a:rPr dirty="0" spc="-25"/>
              <a:t>8-</a:t>
            </a:r>
            <a:r>
              <a:rPr dirty="0" spc="-40"/>
              <a:t>20</a:t>
            </a:r>
            <a:r>
              <a:rPr dirty="0" spc="-25"/>
              <a:t>1</a:t>
            </a:r>
            <a:r>
              <a:rPr dirty="0"/>
              <a:t>9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769994" y="5987286"/>
            <a:ext cx="3429635" cy="935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Dr.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Hussam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Dheaa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Kamel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52100"/>
              </a:lnSpc>
              <a:spcBef>
                <a:spcPts val="14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Al-Mustafa University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Collage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CTE Department  2018-2019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525" y="1902067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90" y="513075"/>
                </a:lnTo>
                <a:lnTo>
                  <a:pt x="9606290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solidFill>
            <a:srgbClr val="5B9A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525" y="1902068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89" y="513075"/>
                </a:lnTo>
                <a:lnTo>
                  <a:pt x="9606289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47164" y="1918838"/>
            <a:ext cx="372999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latin typeface="Times New Roman"/>
                <a:cs typeface="Times New Roman"/>
              </a:rPr>
              <a:t>Digital</a:t>
            </a:r>
            <a:r>
              <a:rPr dirty="0" sz="2800" spc="-15" b="1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Communications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35739" y="2831461"/>
            <a:ext cx="3984625" cy="2941320"/>
          </a:xfrm>
          <a:prstGeom prst="rect">
            <a:avLst/>
          </a:prstGeom>
          <a:solidFill>
            <a:srgbClr val="A4A4A4"/>
          </a:solidFill>
          <a:ln w="19049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800" spc="-5" b="1">
                <a:latin typeface="Times New Roman"/>
                <a:cs typeface="Times New Roman"/>
              </a:rPr>
              <a:t>CTE Department </a:t>
            </a:r>
            <a:r>
              <a:rPr dirty="0" sz="1800" b="1">
                <a:latin typeface="Times New Roman"/>
                <a:cs typeface="Times New Roman"/>
              </a:rPr>
              <a:t>-3</a:t>
            </a:r>
            <a:r>
              <a:rPr dirty="0" baseline="38647" sz="1725" b="1">
                <a:latin typeface="Times New Roman"/>
                <a:cs typeface="Times New Roman"/>
              </a:rPr>
              <a:t>rd</a:t>
            </a:r>
            <a:r>
              <a:rPr dirty="0" baseline="38647" sz="1725" spc="254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stage</a:t>
            </a:r>
            <a:endParaRPr sz="1800">
              <a:latin typeface="Times New Roman"/>
              <a:cs typeface="Times New Roman"/>
            </a:endParaRPr>
          </a:p>
          <a:p>
            <a:pPr algn="ctr" marL="978535" marR="970915" indent="-1270">
              <a:lnSpc>
                <a:spcPct val="110200"/>
              </a:lnSpc>
              <a:spcBef>
                <a:spcPts val="975"/>
              </a:spcBef>
            </a:pPr>
            <a:r>
              <a:rPr dirty="0" sz="2000" b="1">
                <a:latin typeface="Times New Roman"/>
                <a:cs typeface="Times New Roman"/>
              </a:rPr>
              <a:t>Reference: </a:t>
            </a:r>
            <a:r>
              <a:rPr dirty="0" sz="2000" spc="-5" b="1">
                <a:latin typeface="Times New Roman"/>
                <a:cs typeface="Times New Roman"/>
              </a:rPr>
              <a:t>Digital  Communications  </a:t>
            </a:r>
            <a:r>
              <a:rPr dirty="0" sz="2000" b="1">
                <a:latin typeface="Times New Roman"/>
                <a:cs typeface="Times New Roman"/>
              </a:rPr>
              <a:t>Fundamentals</a:t>
            </a:r>
            <a:r>
              <a:rPr dirty="0" sz="2000" spc="-10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and  Applications,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45"/>
              </a:spcBef>
            </a:pPr>
            <a:r>
              <a:rPr dirty="0" sz="2000" spc="-5" b="1">
                <a:latin typeface="Times New Roman"/>
                <a:cs typeface="Times New Roman"/>
              </a:rPr>
              <a:t>2</a:t>
            </a:r>
            <a:r>
              <a:rPr dirty="0" baseline="38461" sz="1950" spc="-7" b="1">
                <a:latin typeface="Times New Roman"/>
                <a:cs typeface="Times New Roman"/>
              </a:rPr>
              <a:t>nd </a:t>
            </a:r>
            <a:r>
              <a:rPr dirty="0" sz="2000" spc="-5" b="1">
                <a:latin typeface="Times New Roman"/>
                <a:cs typeface="Times New Roman"/>
              </a:rPr>
              <a:t>Addition, </a:t>
            </a:r>
            <a:r>
              <a:rPr dirty="0" sz="2000" b="1">
                <a:latin typeface="Times New Roman"/>
                <a:cs typeface="Times New Roman"/>
              </a:rPr>
              <a:t>by</a:t>
            </a:r>
            <a:r>
              <a:rPr dirty="0" sz="2000" spc="-13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FernardSklar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25549" y="2552700"/>
            <a:ext cx="4502139" cy="29921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872992"/>
            <a:ext cx="8592820" cy="10033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3.9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Adaptive DM:</a:t>
            </a:r>
            <a:endParaRPr sz="1400">
              <a:latin typeface="Times New Roman"/>
              <a:cs typeface="Times New Roman"/>
            </a:endParaRPr>
          </a:p>
          <a:p>
            <a:pPr marL="698500" marR="5080">
              <a:lnSpc>
                <a:spcPct val="143600"/>
              </a:lnSpc>
              <a:spcBef>
                <a:spcPts val="1185"/>
              </a:spcBef>
            </a:pPr>
            <a:r>
              <a:rPr dirty="0" sz="1400" spc="-5">
                <a:latin typeface="Times New Roman"/>
                <a:cs typeface="Times New Roman"/>
              </a:rPr>
              <a:t>The large step size is required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reduce slope overload while small steps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required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reduce granular noise.  Adaptive DM 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 </a:t>
            </a:r>
            <a:r>
              <a:rPr dirty="0" sz="1400" spc="5">
                <a:latin typeface="Times New Roman"/>
                <a:cs typeface="Times New Roman"/>
              </a:rPr>
              <a:t>2-9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modification </a:t>
            </a:r>
            <a:r>
              <a:rPr dirty="0" sz="1400" spc="5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LDM to overcome </a:t>
            </a:r>
            <a:r>
              <a:rPr dirty="0" sz="1400">
                <a:latin typeface="Times New Roman"/>
                <a:cs typeface="Times New Roman"/>
              </a:rPr>
              <a:t>these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errors.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16354" y="3900306"/>
            <a:ext cx="7966709" cy="10064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4030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2.13 Transmitter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adaptive DM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4500"/>
              </a:lnSpc>
              <a:spcBef>
                <a:spcPts val="1180"/>
              </a:spcBef>
            </a:pPr>
            <a:r>
              <a:rPr dirty="0" sz="1400" spc="-5">
                <a:latin typeface="Times New Roman"/>
                <a:cs typeface="Times New Roman"/>
              </a:rPr>
              <a:t>The step size increases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steep segment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input signal and reduces with small variation. This </a:t>
            </a:r>
            <a:r>
              <a:rPr dirty="0" sz="1400">
                <a:latin typeface="Times New Roman"/>
                <a:cs typeface="Times New Roman"/>
              </a:rPr>
              <a:t>called  </a:t>
            </a:r>
            <a:r>
              <a:rPr dirty="0" sz="1400" spc="-5">
                <a:latin typeface="Times New Roman"/>
                <a:cs typeface="Times New Roman"/>
              </a:rPr>
              <a:t>Adaptive Delta Modulation (ADM).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16354" y="5586233"/>
            <a:ext cx="61410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receiver the logic for step size control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added is added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figure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2-9.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046859" y="1973580"/>
            <a:ext cx="3283976" cy="18534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39949" y="6163946"/>
            <a:ext cx="4227210" cy="10458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59155" y="1542257"/>
            <a:ext cx="8426450" cy="948690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marL="3268345">
              <a:lnSpc>
                <a:spcPct val="100000"/>
              </a:lnSpc>
              <a:spcBef>
                <a:spcPts val="844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2.14 ADM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receiver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15"/>
              </a:spcBef>
            </a:pPr>
            <a:r>
              <a:rPr dirty="0" sz="1400">
                <a:latin typeface="Times New Roman"/>
                <a:cs typeface="Times New Roman"/>
              </a:rPr>
              <a:t>If one </a:t>
            </a:r>
            <a:r>
              <a:rPr dirty="0" sz="1400" spc="-5">
                <a:latin typeface="Times New Roman"/>
                <a:cs typeface="Times New Roman"/>
              </a:rPr>
              <a:t>bit quantizer output is high ‘1’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step size may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doubled for next sample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vice versa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10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  </a:t>
            </a:r>
            <a:r>
              <a:rPr dirty="0" sz="1400">
                <a:latin typeface="Times New Roman"/>
                <a:cs typeface="Times New Roman"/>
              </a:rPr>
              <a:t>2-10.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155" y="4510898"/>
            <a:ext cx="5365750" cy="638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065145">
              <a:lnSpc>
                <a:spcPct val="1436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2.15 Waveform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ADM  The previous input and the present input decided the step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size.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03029" y="2586228"/>
            <a:ext cx="3136788" cy="19380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874516"/>
            <a:ext cx="8759825" cy="100139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2-7 </a:t>
            </a:r>
            <a:r>
              <a:rPr dirty="0" sz="1400" spc="-5" b="1">
                <a:latin typeface="Times New Roman"/>
                <a:cs typeface="Times New Roman"/>
              </a:rPr>
              <a:t>Differential Pulse Code Modulation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10" b="1">
                <a:latin typeface="Times New Roman"/>
                <a:cs typeface="Times New Roman"/>
              </a:rPr>
              <a:t>(DPCM):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4300"/>
              </a:lnSpc>
              <a:spcBef>
                <a:spcPts val="1150"/>
              </a:spcBef>
            </a:pPr>
            <a:r>
              <a:rPr dirty="0" sz="1400" spc="-5">
                <a:latin typeface="Times New Roman"/>
                <a:cs typeface="Times New Roman"/>
              </a:rPr>
              <a:t>Any </a:t>
            </a:r>
            <a:r>
              <a:rPr dirty="0" sz="1400">
                <a:latin typeface="Times New Roman"/>
                <a:cs typeface="Times New Roman"/>
              </a:rPr>
              <a:t>signal </a:t>
            </a:r>
            <a:r>
              <a:rPr dirty="0" sz="1400" spc="-5">
                <a:latin typeface="Times New Roman"/>
                <a:cs typeface="Times New Roman"/>
              </a:rPr>
              <a:t>does not change fast, so that the </a:t>
            </a:r>
            <a:r>
              <a:rPr dirty="0" sz="1400">
                <a:latin typeface="Times New Roman"/>
                <a:cs typeface="Times New Roman"/>
              </a:rPr>
              <a:t>value </a:t>
            </a:r>
            <a:r>
              <a:rPr dirty="0" sz="1400" spc="-5">
                <a:latin typeface="Times New Roman"/>
                <a:cs typeface="Times New Roman"/>
              </a:rPr>
              <a:t>from </a:t>
            </a:r>
            <a:r>
              <a:rPr dirty="0" sz="1400">
                <a:latin typeface="Times New Roman"/>
                <a:cs typeface="Times New Roman"/>
              </a:rPr>
              <a:t>present </a:t>
            </a:r>
            <a:r>
              <a:rPr dirty="0" sz="1400" spc="-5">
                <a:latin typeface="Times New Roman"/>
                <a:cs typeface="Times New Roman"/>
              </a:rPr>
              <a:t>sample to next sample does not differ </a:t>
            </a:r>
            <a:r>
              <a:rPr dirty="0" sz="1400">
                <a:latin typeface="Times New Roman"/>
                <a:cs typeface="Times New Roman"/>
              </a:rPr>
              <a:t>by large </a:t>
            </a:r>
            <a:r>
              <a:rPr dirty="0" sz="1400" spc="-5">
                <a:latin typeface="Times New Roman"/>
                <a:cs typeface="Times New Roman"/>
              </a:rPr>
              <a:t>amount. The  </a:t>
            </a:r>
            <a:r>
              <a:rPr dirty="0" sz="1400">
                <a:latin typeface="Times New Roman"/>
                <a:cs typeface="Times New Roman"/>
              </a:rPr>
              <a:t>adjacent </a:t>
            </a:r>
            <a:r>
              <a:rPr dirty="0" sz="1400" spc="-5">
                <a:latin typeface="Times New Roman"/>
                <a:cs typeface="Times New Roman"/>
              </a:rPr>
              <a:t>samples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signal carry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same information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little difference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figure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2-11.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0900" y="4534286"/>
            <a:ext cx="8992870" cy="1962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296735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2-6 Redundant information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PCM</a:t>
            </a:r>
            <a:endParaRPr sz="1400">
              <a:latin typeface="Times New Roman"/>
              <a:cs typeface="Times New Roman"/>
            </a:endParaRPr>
          </a:p>
          <a:p>
            <a:pPr algn="just" marL="63500" marR="55880">
              <a:lnSpc>
                <a:spcPct val="143900"/>
              </a:lnSpc>
              <a:spcBef>
                <a:spcPts val="475"/>
              </a:spcBef>
            </a:pP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seen from figure </a:t>
            </a:r>
            <a:r>
              <a:rPr dirty="0" sz="1400">
                <a:latin typeface="Times New Roman"/>
                <a:cs typeface="Times New Roman"/>
              </a:rPr>
              <a:t>2-11 </a:t>
            </a:r>
            <a:r>
              <a:rPr dirty="0" sz="1400" spc="-5">
                <a:latin typeface="Times New Roman"/>
                <a:cs typeface="Times New Roman"/>
              </a:rPr>
              <a:t>the samples </a:t>
            </a:r>
            <a:r>
              <a:rPr dirty="0" sz="1400" spc="-25">
                <a:latin typeface="Cambria Math"/>
                <a:cs typeface="Cambria Math"/>
              </a:rPr>
              <a:t>4𝑇</a:t>
            </a:r>
            <a:r>
              <a:rPr dirty="0" baseline="-16666" sz="1500" spc="-37">
                <a:latin typeface="Cambria Math"/>
                <a:cs typeface="Cambria Math"/>
              </a:rPr>
              <a:t>𝑠</a:t>
            </a:r>
            <a:r>
              <a:rPr dirty="0" sz="1400" spc="-25">
                <a:latin typeface="Cambria Math"/>
                <a:cs typeface="Cambria Math"/>
              </a:rPr>
              <a:t>, 5𝑇</a:t>
            </a:r>
            <a:r>
              <a:rPr dirty="0" baseline="-16666" sz="1500" spc="-37">
                <a:latin typeface="Cambria Math"/>
                <a:cs typeface="Cambria Math"/>
              </a:rPr>
              <a:t>𝑠</a:t>
            </a:r>
            <a:r>
              <a:rPr dirty="0" sz="1400" spc="-25">
                <a:latin typeface="Cambria Math"/>
                <a:cs typeface="Cambria Math"/>
              </a:rPr>
              <a:t>, </a:t>
            </a:r>
            <a:r>
              <a:rPr dirty="0" sz="1400" spc="-5">
                <a:latin typeface="Cambria Math"/>
                <a:cs typeface="Cambria Math"/>
              </a:rPr>
              <a:t>𝑎𝑛𝑑 </a:t>
            </a:r>
            <a:r>
              <a:rPr dirty="0" sz="1400" spc="-60">
                <a:latin typeface="Cambria Math"/>
                <a:cs typeface="Cambria Math"/>
              </a:rPr>
              <a:t>6𝑇</a:t>
            </a:r>
            <a:r>
              <a:rPr dirty="0" baseline="-16666" sz="1500" spc="-89">
                <a:latin typeface="Cambria Math"/>
                <a:cs typeface="Cambria Math"/>
              </a:rPr>
              <a:t>𝑠</a:t>
            </a:r>
            <a:r>
              <a:rPr dirty="0" baseline="-16666" sz="1500" spc="15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encoded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same 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(110).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this redundancy </a:t>
            </a:r>
            <a:r>
              <a:rPr dirty="0" sz="1400">
                <a:latin typeface="Times New Roman"/>
                <a:cs typeface="Times New Roman"/>
              </a:rPr>
              <a:t>is  </a:t>
            </a:r>
            <a:r>
              <a:rPr dirty="0" sz="1400" spc="-5">
                <a:latin typeface="Times New Roman"/>
                <a:cs typeface="Times New Roman"/>
              </a:rPr>
              <a:t>reduced, the overall bit rate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 spc="-5">
                <a:latin typeface="Times New Roman"/>
                <a:cs typeface="Times New Roman"/>
              </a:rPr>
              <a:t>decrease and the number of bits required for one sample will also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reduced.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5">
                <a:latin typeface="Times New Roman"/>
                <a:cs typeface="Times New Roman"/>
              </a:rPr>
              <a:t>called  </a:t>
            </a:r>
            <a:r>
              <a:rPr dirty="0" sz="1400" spc="-5">
                <a:latin typeface="Times New Roman"/>
                <a:cs typeface="Times New Roman"/>
              </a:rPr>
              <a:t>Differential Pulse Code Modulation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(DPCM).</a:t>
            </a:r>
            <a:endParaRPr sz="1400">
              <a:latin typeface="Times New Roman"/>
              <a:cs typeface="Times New Roman"/>
            </a:endParaRPr>
          </a:p>
          <a:p>
            <a:pPr algn="just" marL="63500" marR="62865">
              <a:lnSpc>
                <a:spcPct val="143600"/>
              </a:lnSpc>
              <a:spcBef>
                <a:spcPts val="1010"/>
              </a:spcBef>
            </a:pPr>
            <a:r>
              <a:rPr dirty="0" sz="1400">
                <a:latin typeface="Times New Roman"/>
                <a:cs typeface="Times New Roman"/>
              </a:rPr>
              <a:t>DPCM </a:t>
            </a:r>
            <a:r>
              <a:rPr dirty="0" sz="1400" spc="-5">
                <a:latin typeface="Times New Roman"/>
                <a:cs typeface="Times New Roman"/>
              </a:rPr>
              <a:t>works on the principle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prediction. The value of the present sample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predicted 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past samples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 </a:t>
            </a: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2-7.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231519" y="2134855"/>
            <a:ext cx="4116080" cy="23552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00088" y="3043551"/>
            <a:ext cx="9093835" cy="32200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2-7 </a:t>
            </a:r>
            <a:r>
              <a:rPr dirty="0" sz="1400">
                <a:latin typeface="Times New Roman"/>
                <a:cs typeface="Times New Roman"/>
              </a:rPr>
              <a:t>DPCM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transmitter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The comparator fined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difference between the actual sample value </a:t>
            </a:r>
            <a:r>
              <a:rPr dirty="0" sz="1400" spc="-5">
                <a:latin typeface="Cambria Math"/>
                <a:cs typeface="Cambria Math"/>
              </a:rPr>
              <a:t>𝑥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𝑛𝑇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predicted signal </a:t>
            </a:r>
            <a:r>
              <a:rPr dirty="0" sz="1400" spc="-95">
                <a:latin typeface="Cambria Math"/>
                <a:cs typeface="Cambria Math"/>
              </a:rPr>
              <a:t>𝑥̂(𝑛𝑇</a:t>
            </a:r>
            <a:r>
              <a:rPr dirty="0" baseline="-16666" sz="1500" spc="-142">
                <a:latin typeface="Cambria Math"/>
                <a:cs typeface="Cambria Math"/>
              </a:rPr>
              <a:t>𝑠</a:t>
            </a:r>
            <a:r>
              <a:rPr dirty="0" sz="1400" spc="-95">
                <a:latin typeface="Cambria Math"/>
                <a:cs typeface="Cambria Math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this is called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error</a:t>
            </a:r>
            <a:endParaRPr sz="1400">
              <a:latin typeface="Times New Roman"/>
              <a:cs typeface="Times New Roman"/>
            </a:endParaRPr>
          </a:p>
          <a:p>
            <a:pPr marL="114300">
              <a:lnSpc>
                <a:spcPct val="100000"/>
              </a:lnSpc>
              <a:spcBef>
                <a:spcPts val="780"/>
              </a:spcBef>
            </a:pPr>
            <a:r>
              <a:rPr dirty="0" sz="1400" spc="-10">
                <a:latin typeface="Cambria Math"/>
                <a:cs typeface="Cambria Math"/>
              </a:rPr>
              <a:t>𝑒(𝑛𝑇</a:t>
            </a:r>
            <a:r>
              <a:rPr dirty="0" baseline="-16666" sz="1500" spc="-15">
                <a:latin typeface="Cambria Math"/>
                <a:cs typeface="Cambria Math"/>
              </a:rPr>
              <a:t>𝑠</a:t>
            </a:r>
            <a:r>
              <a:rPr dirty="0" sz="1400" spc="-10">
                <a:latin typeface="Cambria Math"/>
                <a:cs typeface="Cambria Math"/>
              </a:rPr>
              <a:t>)</a:t>
            </a:r>
            <a:r>
              <a:rPr dirty="0" sz="1400" spc="-1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  <a:spcBef>
                <a:spcPts val="5"/>
              </a:spcBef>
            </a:pPr>
            <a:r>
              <a:rPr dirty="0" sz="1400" spc="-5">
                <a:latin typeface="Cambria Math"/>
                <a:cs typeface="Cambria Math"/>
              </a:rPr>
              <a:t>𝑒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𝑛𝑇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">
                <a:latin typeface="Cambria Math"/>
                <a:cs typeface="Cambria Math"/>
              </a:rPr>
              <a:t>𝑥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𝑛𝑇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𝑥̂(𝑛𝑇</a:t>
            </a:r>
            <a:r>
              <a:rPr dirty="0" baseline="-16666" sz="1500" spc="-142">
                <a:latin typeface="Cambria Math"/>
                <a:cs typeface="Cambria Math"/>
              </a:rPr>
              <a:t>𝑠</a:t>
            </a:r>
            <a:r>
              <a:rPr dirty="0" sz="1400" spc="-9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14300" marR="116205">
              <a:lnSpc>
                <a:spcPct val="110000"/>
              </a:lnSpc>
            </a:pP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>
                <a:latin typeface="Times New Roman"/>
                <a:cs typeface="Times New Roman"/>
              </a:rPr>
              <a:t>error </a:t>
            </a:r>
            <a:r>
              <a:rPr dirty="0" sz="1400" spc="-5">
                <a:latin typeface="Times New Roman"/>
                <a:cs typeface="Times New Roman"/>
              </a:rPr>
              <a:t>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quantized and encoded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small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bits. </a:t>
            </a:r>
            <a:r>
              <a:rPr dirty="0" sz="1400" spc="-10">
                <a:latin typeface="Times New Roman"/>
                <a:cs typeface="Times New Roman"/>
              </a:rPr>
              <a:t>Thus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bits </a:t>
            </a:r>
            <a:r>
              <a:rPr dirty="0" sz="1400">
                <a:latin typeface="Times New Roman"/>
                <a:cs typeface="Times New Roman"/>
              </a:rPr>
              <a:t>per </a:t>
            </a:r>
            <a:r>
              <a:rPr dirty="0" sz="1400" spc="-5">
                <a:latin typeface="Times New Roman"/>
                <a:cs typeface="Times New Roman"/>
              </a:rPr>
              <a:t>sample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reduced in DPCM.  The quantization error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written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  <a:spcBef>
                <a:spcPts val="1225"/>
              </a:spcBef>
            </a:pPr>
            <a:r>
              <a:rPr dirty="0" sz="1400">
                <a:latin typeface="Cambria Math"/>
                <a:cs typeface="Cambria Math"/>
              </a:rPr>
              <a:t>𝑒</a:t>
            </a:r>
            <a:r>
              <a:rPr dirty="0" baseline="-16666" sz="1500">
                <a:latin typeface="Cambria Math"/>
                <a:cs typeface="Cambria Math"/>
              </a:rPr>
              <a:t>𝑞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𝑛𝑇</a:t>
            </a:r>
            <a:r>
              <a:rPr dirty="0" baseline="-16666" sz="1500">
                <a:latin typeface="Cambria Math"/>
                <a:cs typeface="Cambria Math"/>
              </a:rPr>
              <a:t>𝑠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10">
                <a:latin typeface="Cambria Math"/>
                <a:cs typeface="Cambria Math"/>
              </a:rPr>
              <a:t>𝑒</a:t>
            </a:r>
            <a:r>
              <a:rPr dirty="0" baseline="1984" sz="2100" spc="-15">
                <a:latin typeface="Cambria Math"/>
                <a:cs typeface="Cambria Math"/>
              </a:rPr>
              <a:t>(</a:t>
            </a:r>
            <a:r>
              <a:rPr dirty="0" sz="1400" spc="-10">
                <a:latin typeface="Cambria Math"/>
                <a:cs typeface="Cambria Math"/>
              </a:rPr>
              <a:t>𝑛𝑇</a:t>
            </a:r>
            <a:r>
              <a:rPr dirty="0" baseline="-16666" sz="1500" spc="-15">
                <a:latin typeface="Cambria Math"/>
                <a:cs typeface="Cambria Math"/>
              </a:rPr>
              <a:t>𝑠</a:t>
            </a:r>
            <a:r>
              <a:rPr dirty="0" baseline="1984" sz="2100" spc="-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𝑞(𝑛𝑇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sz="1400" spc="-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14300">
              <a:lnSpc>
                <a:spcPct val="100000"/>
              </a:lnSpc>
              <a:spcBef>
                <a:spcPts val="1320"/>
              </a:spcBef>
            </a:pPr>
            <a:r>
              <a:rPr dirty="0" sz="1400" spc="-5">
                <a:latin typeface="Times New Roman"/>
                <a:cs typeface="Times New Roman"/>
              </a:rPr>
              <a:t>The prediction filter input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  <a:spcBef>
                <a:spcPts val="1225"/>
              </a:spcBef>
            </a:pPr>
            <a:r>
              <a:rPr dirty="0" sz="1400" spc="5">
                <a:latin typeface="Cambria Math"/>
                <a:cs typeface="Cambria Math"/>
              </a:rPr>
              <a:t>𝑥</a:t>
            </a:r>
            <a:r>
              <a:rPr dirty="0" baseline="-16666" sz="1500" spc="7">
                <a:latin typeface="Cambria Math"/>
                <a:cs typeface="Cambria Math"/>
              </a:rPr>
              <a:t>𝑞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𝑛𝑇</a:t>
            </a:r>
            <a:r>
              <a:rPr dirty="0" baseline="-16666" sz="1500" spc="7">
                <a:latin typeface="Cambria Math"/>
                <a:cs typeface="Cambria Math"/>
              </a:rPr>
              <a:t>𝑠</a:t>
            </a:r>
            <a:r>
              <a:rPr dirty="0" baseline="1984" sz="2100" spc="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95">
                <a:latin typeface="Cambria Math"/>
                <a:cs typeface="Cambria Math"/>
              </a:rPr>
              <a:t>𝑥̂</a:t>
            </a:r>
            <a:r>
              <a:rPr dirty="0" baseline="1984" sz="2100" spc="-142">
                <a:latin typeface="Cambria Math"/>
                <a:cs typeface="Cambria Math"/>
              </a:rPr>
              <a:t>(</a:t>
            </a:r>
            <a:r>
              <a:rPr dirty="0" sz="1400" spc="-95">
                <a:latin typeface="Cambria Math"/>
                <a:cs typeface="Cambria Math"/>
              </a:rPr>
              <a:t>𝑛𝑇</a:t>
            </a:r>
            <a:r>
              <a:rPr dirty="0" baseline="-16666" sz="1500" spc="-142">
                <a:latin typeface="Cambria Math"/>
                <a:cs typeface="Cambria Math"/>
              </a:rPr>
              <a:t>𝑠</a:t>
            </a:r>
            <a:r>
              <a:rPr dirty="0" baseline="1984" sz="2100" spc="-142">
                <a:latin typeface="Cambria Math"/>
                <a:cs typeface="Cambria Math"/>
              </a:rPr>
              <a:t>) 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𝑒</a:t>
            </a:r>
            <a:r>
              <a:rPr dirty="0" baseline="-16666" sz="1500" spc="7">
                <a:latin typeface="Cambria Math"/>
                <a:cs typeface="Cambria Math"/>
              </a:rPr>
              <a:t>𝑞</a:t>
            </a:r>
            <a:r>
              <a:rPr dirty="0" sz="1400" spc="5">
                <a:latin typeface="Cambria Math"/>
                <a:cs typeface="Cambria Math"/>
              </a:rPr>
              <a:t>(𝑛𝑇</a:t>
            </a:r>
            <a:r>
              <a:rPr dirty="0" baseline="-16666" sz="1500" spc="7">
                <a:latin typeface="Cambria Math"/>
                <a:cs typeface="Cambria Math"/>
              </a:rPr>
              <a:t>𝑠</a:t>
            </a:r>
            <a:r>
              <a:rPr dirty="0" sz="1400" spc="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402970" y="900684"/>
            <a:ext cx="3882390" cy="19377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812800" y="877564"/>
            <a:ext cx="9013190" cy="29394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016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Substituting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>
                <a:latin typeface="Cambria Math"/>
                <a:cs typeface="Cambria Math"/>
              </a:rPr>
              <a:t>𝑒</a:t>
            </a:r>
            <a:r>
              <a:rPr dirty="0" baseline="-16666" sz="1500">
                <a:latin typeface="Cambria Math"/>
                <a:cs typeface="Cambria Math"/>
              </a:rPr>
              <a:t>𝑞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𝑛𝑇</a:t>
            </a:r>
            <a:r>
              <a:rPr dirty="0" baseline="-16666" sz="1500">
                <a:latin typeface="Cambria Math"/>
                <a:cs typeface="Cambria Math"/>
              </a:rPr>
              <a:t>𝑠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52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yields</a:t>
            </a:r>
            <a:endParaRPr sz="1400">
              <a:latin typeface="Times New Roman"/>
              <a:cs typeface="Times New Roman"/>
            </a:endParaRPr>
          </a:p>
          <a:p>
            <a:pPr algn="ctr" marL="54610">
              <a:lnSpc>
                <a:spcPct val="100000"/>
              </a:lnSpc>
              <a:spcBef>
                <a:spcPts val="1365"/>
              </a:spcBef>
            </a:pPr>
            <a:r>
              <a:rPr dirty="0" sz="1400" spc="-40">
                <a:latin typeface="Cambria Math"/>
                <a:cs typeface="Cambria Math"/>
              </a:rPr>
              <a:t>𝑥</a:t>
            </a:r>
            <a:r>
              <a:rPr dirty="0" baseline="-16666" sz="1500" spc="-60">
                <a:latin typeface="Cambria Math"/>
                <a:cs typeface="Cambria Math"/>
              </a:rPr>
              <a:t>𝑞</a:t>
            </a:r>
            <a:r>
              <a:rPr dirty="0" baseline="1984" sz="2100" spc="-60">
                <a:latin typeface="Cambria Math"/>
                <a:cs typeface="Cambria Math"/>
              </a:rPr>
              <a:t>(</a:t>
            </a:r>
            <a:r>
              <a:rPr dirty="0" sz="1400" spc="-40">
                <a:latin typeface="Cambria Math"/>
                <a:cs typeface="Cambria Math"/>
              </a:rPr>
              <a:t>𝑛𝑇</a:t>
            </a:r>
            <a:r>
              <a:rPr dirty="0" baseline="-16666" sz="1500" spc="-60">
                <a:latin typeface="Cambria Math"/>
                <a:cs typeface="Cambria Math"/>
              </a:rPr>
              <a:t>𝑠</a:t>
            </a:r>
            <a:r>
              <a:rPr dirty="0" baseline="1984" sz="2100" spc="-60">
                <a:latin typeface="Cambria Math"/>
                <a:cs typeface="Cambria Math"/>
              </a:rPr>
              <a:t>)</a:t>
            </a:r>
            <a:r>
              <a:rPr dirty="0" sz="1400" spc="-40">
                <a:latin typeface="Times New Roman"/>
                <a:cs typeface="Times New Roman"/>
              </a:rPr>
              <a:t>=</a:t>
            </a:r>
            <a:r>
              <a:rPr dirty="0" sz="1400" spc="-40">
                <a:latin typeface="Cambria Math"/>
                <a:cs typeface="Cambria Math"/>
              </a:rPr>
              <a:t>𝑥̂</a:t>
            </a:r>
            <a:r>
              <a:rPr dirty="0" baseline="1984" sz="2100" spc="-60">
                <a:latin typeface="Cambria Math"/>
                <a:cs typeface="Cambria Math"/>
              </a:rPr>
              <a:t>(</a:t>
            </a:r>
            <a:r>
              <a:rPr dirty="0" sz="1400" spc="-40">
                <a:latin typeface="Cambria Math"/>
                <a:cs typeface="Cambria Math"/>
              </a:rPr>
              <a:t>𝑛𝑇</a:t>
            </a:r>
            <a:r>
              <a:rPr dirty="0" baseline="-16666" sz="1500" spc="-60">
                <a:latin typeface="Cambria Math"/>
                <a:cs typeface="Cambria Math"/>
              </a:rPr>
              <a:t>𝑠</a:t>
            </a:r>
            <a:r>
              <a:rPr dirty="0" baseline="1984" sz="2100" spc="-6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-10">
                <a:latin typeface="Cambria Math"/>
                <a:cs typeface="Cambria Math"/>
              </a:rPr>
              <a:t>𝑒</a:t>
            </a:r>
            <a:r>
              <a:rPr dirty="0" baseline="1984" sz="2100" spc="-15">
                <a:latin typeface="Cambria Math"/>
                <a:cs typeface="Cambria Math"/>
              </a:rPr>
              <a:t>(</a:t>
            </a:r>
            <a:r>
              <a:rPr dirty="0" sz="1400" spc="-10">
                <a:latin typeface="Cambria Math"/>
                <a:cs typeface="Cambria Math"/>
              </a:rPr>
              <a:t>𝑛𝑇</a:t>
            </a:r>
            <a:r>
              <a:rPr dirty="0" baseline="-16666" sz="1500" spc="-15">
                <a:latin typeface="Cambria Math"/>
                <a:cs typeface="Cambria Math"/>
              </a:rPr>
              <a:t>𝑠</a:t>
            </a:r>
            <a:r>
              <a:rPr dirty="0" baseline="1984" sz="2100" spc="-15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𝑞(𝑛𝑇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sz="1400" spc="-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01600">
              <a:lnSpc>
                <a:spcPct val="100000"/>
              </a:lnSpc>
              <a:spcBef>
                <a:spcPts val="1320"/>
              </a:spcBef>
            </a:pPr>
            <a:r>
              <a:rPr dirty="0" sz="1400" spc="-10">
                <a:latin typeface="Times New Roman"/>
                <a:cs typeface="Times New Roman"/>
              </a:rPr>
              <a:t>We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endParaRPr sz="1400">
              <a:latin typeface="Times New Roman"/>
              <a:cs typeface="Times New Roman"/>
            </a:endParaRPr>
          </a:p>
          <a:p>
            <a:pPr algn="ctr" marL="55880">
              <a:lnSpc>
                <a:spcPct val="100000"/>
              </a:lnSpc>
              <a:spcBef>
                <a:spcPts val="1240"/>
              </a:spcBef>
            </a:pPr>
            <a:r>
              <a:rPr dirty="0" sz="1400" spc="-5">
                <a:latin typeface="Cambria Math"/>
                <a:cs typeface="Cambria Math"/>
              </a:rPr>
              <a:t>𝑥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𝑛𝑇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">
                <a:latin typeface="Cambria Math"/>
                <a:cs typeface="Cambria Math"/>
              </a:rPr>
              <a:t>𝑒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𝑛𝑇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𝑥̂(𝑛𝑇</a:t>
            </a:r>
            <a:r>
              <a:rPr dirty="0" baseline="-16666" sz="1500" spc="-142">
                <a:latin typeface="Cambria Math"/>
                <a:cs typeface="Cambria Math"/>
              </a:rPr>
              <a:t>𝑠</a:t>
            </a:r>
            <a:r>
              <a:rPr dirty="0" sz="1400" spc="-9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016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From the </a:t>
            </a:r>
            <a:r>
              <a:rPr dirty="0" sz="1400" spc="-5">
                <a:latin typeface="Times New Roman"/>
                <a:cs typeface="Times New Roman"/>
              </a:rPr>
              <a:t>last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equations;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00">
              <a:latin typeface="Times New Roman"/>
              <a:cs typeface="Times New Roman"/>
            </a:endParaRPr>
          </a:p>
          <a:p>
            <a:pPr algn="ctr" marL="55880">
              <a:lnSpc>
                <a:spcPct val="100000"/>
              </a:lnSpc>
            </a:pPr>
            <a:r>
              <a:rPr dirty="0" sz="1400">
                <a:latin typeface="Cambria Math"/>
                <a:cs typeface="Cambria Math"/>
              </a:rPr>
              <a:t>𝑥</a:t>
            </a:r>
            <a:r>
              <a:rPr dirty="0" baseline="-16666" sz="1500">
                <a:latin typeface="Cambria Math"/>
                <a:cs typeface="Cambria Math"/>
              </a:rPr>
              <a:t>𝑞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𝑛𝑇</a:t>
            </a:r>
            <a:r>
              <a:rPr dirty="0" baseline="-16666" sz="1500">
                <a:latin typeface="Cambria Math"/>
                <a:cs typeface="Cambria Math"/>
              </a:rPr>
              <a:t>𝑠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>
                <a:latin typeface="Cambria Math"/>
                <a:cs typeface="Cambria Math"/>
              </a:rPr>
              <a:t>𝑥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𝑛𝑇</a:t>
            </a:r>
            <a:r>
              <a:rPr dirty="0" baseline="-16666" sz="1500">
                <a:latin typeface="Cambria Math"/>
                <a:cs typeface="Cambria Math"/>
              </a:rPr>
              <a:t>𝑠</a:t>
            </a:r>
            <a:r>
              <a:rPr dirty="0" baseline="1984" sz="210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𝑞(𝑛𝑇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sz="1400" spc="-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marL="101600" marR="43180">
              <a:lnSpc>
                <a:spcPct val="144300"/>
              </a:lnSpc>
              <a:spcBef>
                <a:spcPts val="575"/>
              </a:spcBef>
            </a:pPr>
            <a:r>
              <a:rPr dirty="0" sz="1400" spc="-5">
                <a:latin typeface="Times New Roman"/>
                <a:cs typeface="Times New Roman"/>
              </a:rPr>
              <a:t>To reconstruct the original signal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receiver, the </a:t>
            </a:r>
            <a:r>
              <a:rPr dirty="0" sz="1400">
                <a:latin typeface="Times New Roman"/>
                <a:cs typeface="Times New Roman"/>
              </a:rPr>
              <a:t>decoder </a:t>
            </a:r>
            <a:r>
              <a:rPr dirty="0" sz="1400" spc="-5">
                <a:latin typeface="Times New Roman"/>
                <a:cs typeface="Times New Roman"/>
              </a:rPr>
              <a:t>first reconstructs the quantized error signal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  </a:t>
            </a:r>
            <a:r>
              <a:rPr dirty="0" sz="1400">
                <a:latin typeface="Times New Roman"/>
                <a:cs typeface="Times New Roman"/>
              </a:rPr>
              <a:t>2-8.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3607" y="5307335"/>
            <a:ext cx="8956675" cy="9848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17690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2-8 Reconstruction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DPCM</a:t>
            </a:r>
            <a:endParaRPr sz="1400">
              <a:latin typeface="Times New Roman"/>
              <a:cs typeface="Times New Roman"/>
            </a:endParaRPr>
          </a:p>
          <a:p>
            <a:pPr marL="50800" marR="43180">
              <a:lnSpc>
                <a:spcPct val="145800"/>
              </a:lnSpc>
              <a:spcBef>
                <a:spcPts val="970"/>
              </a:spcBef>
            </a:pPr>
            <a:r>
              <a:rPr dirty="0" sz="1400" spc="-5">
                <a:latin typeface="Times New Roman"/>
                <a:cs typeface="Times New Roman"/>
              </a:rPr>
              <a:t>The quantized error signals are </a:t>
            </a:r>
            <a:r>
              <a:rPr dirty="0" sz="1400" spc="-10">
                <a:latin typeface="Times New Roman"/>
                <a:cs typeface="Times New Roman"/>
              </a:rPr>
              <a:t>summed </a:t>
            </a:r>
            <a:r>
              <a:rPr dirty="0" sz="1400">
                <a:latin typeface="Times New Roman"/>
                <a:cs typeface="Times New Roman"/>
              </a:rPr>
              <a:t>up </a:t>
            </a:r>
            <a:r>
              <a:rPr dirty="0" sz="1400" spc="-5">
                <a:latin typeface="Times New Roman"/>
                <a:cs typeface="Times New Roman"/>
              </a:rPr>
              <a:t>with prediction filter output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give the quantized version of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original signal.  The signal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receiver differs from </a:t>
            </a:r>
            <a:r>
              <a:rPr dirty="0" sz="1400">
                <a:latin typeface="Times New Roman"/>
                <a:cs typeface="Times New Roman"/>
              </a:rPr>
              <a:t>actual </a:t>
            </a:r>
            <a:r>
              <a:rPr dirty="0" sz="1400" spc="-5">
                <a:latin typeface="Times New Roman"/>
                <a:cs typeface="Times New Roman"/>
              </a:rPr>
              <a:t>signal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quantization error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𝑞(𝑛𝑇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sz="1400" spc="-5">
                <a:latin typeface="Cambria Math"/>
                <a:cs typeface="Cambria Math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36269" y="4038980"/>
            <a:ext cx="4418319" cy="10680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874516"/>
            <a:ext cx="8893810" cy="1314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5"/>
              </a:spcBef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2.8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Delta </a:t>
            </a:r>
            <a:r>
              <a:rPr dirty="0" u="heavy" sz="14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Modulation</a:t>
            </a:r>
            <a:r>
              <a:rPr dirty="0" u="heavy" sz="1400" spc="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(DM):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5400"/>
              </a:lnSpc>
              <a:spcBef>
                <a:spcPts val="1130"/>
              </a:spcBef>
            </a:pPr>
            <a:r>
              <a:rPr dirty="0" sz="1400" spc="-5">
                <a:latin typeface="Times New Roman"/>
                <a:cs typeface="Times New Roman"/>
              </a:rPr>
              <a:t>DM transmit only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bit </a:t>
            </a:r>
            <a:r>
              <a:rPr dirty="0" sz="1400">
                <a:latin typeface="Times New Roman"/>
                <a:cs typeface="Times New Roman"/>
              </a:rPr>
              <a:t>per </a:t>
            </a:r>
            <a:r>
              <a:rPr dirty="0" sz="1400" spc="-5">
                <a:latin typeface="Times New Roman"/>
                <a:cs typeface="Times New Roman"/>
              </a:rPr>
              <a:t>sample. That is the present sample value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compared with the previous sample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approximated signal which confined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two levels </a:t>
            </a:r>
            <a:r>
              <a:rPr dirty="0" sz="1400">
                <a:latin typeface="Cambria Math"/>
                <a:cs typeface="Cambria Math"/>
              </a:rPr>
              <a:t>(−𝛿 </a:t>
            </a:r>
            <a:r>
              <a:rPr dirty="0" sz="1400" spc="-5">
                <a:latin typeface="Cambria Math"/>
                <a:cs typeface="Cambria Math"/>
              </a:rPr>
              <a:t>𝑎𝑛𝑑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𝛿)</a:t>
            </a:r>
            <a:r>
              <a:rPr dirty="0" sz="1400" spc="15">
                <a:latin typeface="Times New Roman"/>
                <a:cs typeface="Times New Roman"/>
              </a:rPr>
              <a:t>. </a:t>
            </a:r>
            <a:r>
              <a:rPr dirty="0" sz="1400">
                <a:latin typeface="Times New Roman"/>
                <a:cs typeface="Times New Roman"/>
              </a:rPr>
              <a:t>If the </a:t>
            </a:r>
            <a:r>
              <a:rPr dirty="0" sz="1400" spc="-5">
                <a:latin typeface="Times New Roman"/>
                <a:cs typeface="Times New Roman"/>
              </a:rPr>
              <a:t>difference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negative ‘0’ </a:t>
            </a:r>
            <a:r>
              <a:rPr dirty="0" sz="1400">
                <a:latin typeface="Times New Roman"/>
                <a:cs typeface="Times New Roman"/>
              </a:rPr>
              <a:t>bit </a:t>
            </a:r>
            <a:r>
              <a:rPr dirty="0" sz="1400" spc="-5">
                <a:latin typeface="Times New Roman"/>
                <a:cs typeface="Times New Roman"/>
              </a:rPr>
              <a:t>is transmitted and ‘1’  bit is transmitted for positive difference,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2-9.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44242" y="4708408"/>
            <a:ext cx="28054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 2.9 </a:t>
            </a:r>
            <a:r>
              <a:rPr dirty="0" sz="1400" spc="-10">
                <a:latin typeface="Times New Roman"/>
                <a:cs typeface="Times New Roman"/>
              </a:rPr>
              <a:t>Delta </a:t>
            </a:r>
            <a:r>
              <a:rPr dirty="0" sz="1400" spc="-5">
                <a:latin typeface="Times New Roman"/>
                <a:cs typeface="Times New Roman"/>
              </a:rPr>
              <a:t>modulation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waveform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74420" y="2437888"/>
            <a:ext cx="3540130" cy="20427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1700" y="424682"/>
            <a:ext cx="6029325" cy="9925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41916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04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  <a:tabLst>
                <a:tab pos="513715" algn="l"/>
              </a:tabLst>
            </a:pPr>
            <a:r>
              <a:rPr dirty="0" sz="1400">
                <a:latin typeface="Times New Roman"/>
                <a:cs typeface="Times New Roman"/>
              </a:rPr>
              <a:t>-	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DM</a:t>
            </a:r>
            <a:r>
              <a:rPr dirty="0" u="heavy" sz="14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transmitter: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The block diagram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DM transmitter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shown in figure </a:t>
            </a:r>
            <a:r>
              <a:rPr dirty="0" sz="1400" spc="5">
                <a:latin typeface="Times New Roman"/>
                <a:cs typeface="Times New Roman"/>
              </a:rPr>
              <a:t>2-10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33739" y="3565636"/>
            <a:ext cx="7946390" cy="220980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algn="ctr" marL="535940">
              <a:lnSpc>
                <a:spcPct val="100000"/>
              </a:lnSpc>
              <a:spcBef>
                <a:spcPts val="880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2.10 DM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transmitter</a:t>
            </a:r>
            <a:endParaRPr sz="1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The error between </a:t>
            </a:r>
            <a:r>
              <a:rPr dirty="0" sz="1400" spc="-10">
                <a:latin typeface="Times New Roman"/>
                <a:cs typeface="Times New Roman"/>
              </a:rPr>
              <a:t>sampled </a:t>
            </a:r>
            <a:r>
              <a:rPr dirty="0" sz="1400" spc="-5">
                <a:latin typeface="Times New Roman"/>
                <a:cs typeface="Times New Roman"/>
              </a:rPr>
              <a:t>value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15">
                <a:latin typeface="Cambria Math"/>
                <a:cs typeface="Cambria Math"/>
              </a:rPr>
              <a:t>𝑥(𝑡) </a:t>
            </a:r>
            <a:r>
              <a:rPr dirty="0" sz="1400">
                <a:latin typeface="Times New Roman"/>
                <a:cs typeface="Times New Roman"/>
              </a:rPr>
              <a:t>and last </a:t>
            </a:r>
            <a:r>
              <a:rPr dirty="0" sz="1400" spc="-5">
                <a:latin typeface="Times New Roman"/>
                <a:cs typeface="Times New Roman"/>
              </a:rPr>
              <a:t>approximated sample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given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by:</a:t>
            </a:r>
            <a:endParaRPr sz="1400">
              <a:latin typeface="Times New Roman"/>
              <a:cs typeface="Times New Roman"/>
            </a:endParaRPr>
          </a:p>
          <a:p>
            <a:pPr algn="ctr" marL="537845">
              <a:lnSpc>
                <a:spcPct val="100000"/>
              </a:lnSpc>
              <a:spcBef>
                <a:spcPts val="800"/>
              </a:spcBef>
            </a:pPr>
            <a:r>
              <a:rPr dirty="0" sz="1400" spc="-5">
                <a:latin typeface="Cambria Math"/>
                <a:cs typeface="Cambria Math"/>
              </a:rPr>
              <a:t>𝑒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5">
                <a:latin typeface="Cambria Math"/>
                <a:cs typeface="Cambria Math"/>
              </a:rPr>
              <a:t>𝑥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𝑥̂</a:t>
            </a:r>
            <a:r>
              <a:rPr dirty="0" baseline="1984" sz="2100" spc="-135">
                <a:latin typeface="Cambria Math"/>
                <a:cs typeface="Cambria Math"/>
              </a:rPr>
              <a:t>(</a:t>
            </a:r>
            <a:r>
              <a:rPr dirty="0" sz="1400" spc="-90">
                <a:latin typeface="Cambria Math"/>
                <a:cs typeface="Cambria Math"/>
              </a:rPr>
              <a:t>𝑘𝑇</a:t>
            </a:r>
            <a:r>
              <a:rPr dirty="0" baseline="-16666" sz="1500" spc="-135">
                <a:latin typeface="Cambria Math"/>
                <a:cs typeface="Cambria Math"/>
              </a:rPr>
              <a:t>𝑠</a:t>
            </a:r>
            <a:r>
              <a:rPr dirty="0" baseline="1984" sz="2100" spc="-135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760"/>
              </a:spcBef>
            </a:pPr>
            <a:r>
              <a:rPr dirty="0" sz="1400">
                <a:latin typeface="Times New Roman"/>
                <a:cs typeface="Times New Roman"/>
              </a:rPr>
              <a:t>From the </a:t>
            </a:r>
            <a:r>
              <a:rPr dirty="0" sz="1400" spc="-5">
                <a:latin typeface="Times New Roman"/>
                <a:cs typeface="Times New Roman"/>
              </a:rPr>
              <a:t>waveform </a:t>
            </a: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Cambria Math"/>
                <a:cs typeface="Cambria Math"/>
              </a:rPr>
              <a:t>𝑢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present sample approximation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staircase output and </a:t>
            </a:r>
            <a:r>
              <a:rPr dirty="0" sz="1400" spc="5">
                <a:latin typeface="Cambria Math"/>
                <a:cs typeface="Cambria Math"/>
              </a:rPr>
              <a:t>𝑢</a:t>
            </a:r>
            <a:r>
              <a:rPr dirty="0" baseline="1984" sz="2100" spc="7">
                <a:latin typeface="Cambria Math"/>
                <a:cs typeface="Cambria Math"/>
              </a:rPr>
              <a:t>[(</a:t>
            </a:r>
            <a:r>
              <a:rPr dirty="0" sz="1400" spc="5">
                <a:latin typeface="Cambria Math"/>
                <a:cs typeface="Cambria Math"/>
              </a:rPr>
              <a:t>𝑘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20">
                <a:latin typeface="Cambria Math"/>
                <a:cs typeface="Cambria Math"/>
              </a:rPr>
              <a:t>1</a:t>
            </a:r>
            <a:r>
              <a:rPr dirty="0" baseline="1984" sz="2100" spc="-30">
                <a:latin typeface="Cambria Math"/>
                <a:cs typeface="Cambria Math"/>
              </a:rPr>
              <a:t>)</a:t>
            </a:r>
            <a:r>
              <a:rPr dirty="0" sz="1400" spc="-20">
                <a:latin typeface="Cambria Math"/>
                <a:cs typeface="Cambria Math"/>
              </a:rPr>
              <a:t>𝑇</a:t>
            </a:r>
            <a:r>
              <a:rPr dirty="0" baseline="-16666" sz="1500" spc="-30">
                <a:latin typeface="Cambria Math"/>
                <a:cs typeface="Cambria Math"/>
              </a:rPr>
              <a:t>𝑠</a:t>
            </a:r>
            <a:r>
              <a:rPr dirty="0" baseline="1984" sz="2100" spc="-30">
                <a:latin typeface="Cambria Math"/>
                <a:cs typeface="Cambria Math"/>
              </a:rPr>
              <a:t>]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780"/>
              </a:spcBef>
            </a:pPr>
            <a:r>
              <a:rPr dirty="0" sz="1400" spc="-90">
                <a:latin typeface="Cambria Math"/>
                <a:cs typeface="Cambria Math"/>
              </a:rPr>
              <a:t>𝑥̂</a:t>
            </a:r>
            <a:r>
              <a:rPr dirty="0" baseline="1984" sz="2100" spc="-135">
                <a:latin typeface="Cambria Math"/>
                <a:cs typeface="Cambria Math"/>
              </a:rPr>
              <a:t>(</a:t>
            </a:r>
            <a:r>
              <a:rPr dirty="0" sz="1400" spc="-90">
                <a:latin typeface="Cambria Math"/>
                <a:cs typeface="Cambria Math"/>
              </a:rPr>
              <a:t>𝑘𝑇</a:t>
            </a:r>
            <a:r>
              <a:rPr dirty="0" baseline="-16666" sz="1500" spc="-135">
                <a:latin typeface="Cambria Math"/>
                <a:cs typeface="Cambria Math"/>
              </a:rPr>
              <a:t>𝑠</a:t>
            </a:r>
            <a:r>
              <a:rPr dirty="0" baseline="1984" sz="2100" spc="-135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last sample approximation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staircase output. Let the quantity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Cambria Math"/>
                <a:cs typeface="Cambria Math"/>
              </a:rPr>
              <a:t>𝑏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define as,</a:t>
            </a:r>
            <a:endParaRPr sz="1400">
              <a:latin typeface="Times New Roman"/>
              <a:cs typeface="Times New Roman"/>
            </a:endParaRPr>
          </a:p>
          <a:p>
            <a:pPr algn="ctr" marL="538480">
              <a:lnSpc>
                <a:spcPct val="100000"/>
              </a:lnSpc>
              <a:spcBef>
                <a:spcPts val="795"/>
              </a:spcBef>
            </a:pPr>
            <a:r>
              <a:rPr dirty="0" sz="1400" spc="-5">
                <a:latin typeface="Cambria Math"/>
                <a:cs typeface="Cambria Math"/>
              </a:rPr>
              <a:t>𝑏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𝛿𝑠𝑖𝑔𝑛[𝑒</a:t>
            </a:r>
            <a:r>
              <a:rPr dirty="0" baseline="1984" sz="2100">
                <a:latin typeface="Cambria Math"/>
                <a:cs typeface="Cambria Math"/>
              </a:rPr>
              <a:t>(</a:t>
            </a:r>
            <a:r>
              <a:rPr dirty="0" sz="1400">
                <a:latin typeface="Cambria Math"/>
                <a:cs typeface="Cambria Math"/>
              </a:rPr>
              <a:t>𝑘𝑇</a:t>
            </a:r>
            <a:r>
              <a:rPr dirty="0" baseline="-16666" sz="1500">
                <a:latin typeface="Cambria Math"/>
                <a:cs typeface="Cambria Math"/>
              </a:rPr>
              <a:t>𝑠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]</a:t>
            </a:r>
            <a:endParaRPr sz="14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740"/>
              </a:spcBef>
            </a:pP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48820" y="5742040"/>
            <a:ext cx="1041400" cy="666115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40"/>
              </a:spcBef>
            </a:pPr>
            <a:r>
              <a:rPr dirty="0" sz="1400" spc="-5">
                <a:latin typeface="Cambria Math"/>
                <a:cs typeface="Cambria Math"/>
              </a:rPr>
              <a:t>𝑏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+𝛿</a:t>
            </a:r>
            <a:endParaRPr sz="14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840"/>
              </a:spcBef>
            </a:pPr>
            <a:r>
              <a:rPr dirty="0" sz="1400" spc="-5">
                <a:latin typeface="Cambria Math"/>
                <a:cs typeface="Cambria Math"/>
              </a:rPr>
              <a:t>𝑏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+𝛿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18110" y="5742040"/>
            <a:ext cx="3679825" cy="666115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40"/>
              </a:spcBef>
              <a:tabLst>
                <a:tab pos="1668780" algn="l"/>
              </a:tabLst>
            </a:pPr>
            <a:r>
              <a:rPr dirty="0" sz="1400" spc="-5">
                <a:latin typeface="Cambria Math"/>
                <a:cs typeface="Cambria Math"/>
              </a:rPr>
              <a:t>𝑖𝑓 𝑥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</a:t>
            </a:r>
            <a:r>
              <a:rPr dirty="0" baseline="1984" sz="2100" spc="17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≥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𝑥̂</a:t>
            </a:r>
            <a:r>
              <a:rPr dirty="0" baseline="1984" sz="2100" spc="-120">
                <a:latin typeface="Cambria Math"/>
                <a:cs typeface="Cambria Math"/>
              </a:rPr>
              <a:t>(</a:t>
            </a:r>
            <a:r>
              <a:rPr dirty="0" sz="1400" spc="-80">
                <a:latin typeface="Cambria Math"/>
                <a:cs typeface="Cambria Math"/>
              </a:rPr>
              <a:t>𝑘𝑇</a:t>
            </a:r>
            <a:r>
              <a:rPr dirty="0" baseline="-16666" sz="1500" spc="-120">
                <a:latin typeface="Cambria Math"/>
                <a:cs typeface="Cambria Math"/>
              </a:rPr>
              <a:t>𝑠</a:t>
            </a:r>
            <a:r>
              <a:rPr dirty="0" baseline="1984" sz="2100" spc="-120">
                <a:latin typeface="Cambria Math"/>
                <a:cs typeface="Cambria Math"/>
              </a:rPr>
              <a:t>)</a:t>
            </a:r>
            <a:r>
              <a:rPr dirty="0" sz="1400" spc="-80">
                <a:latin typeface="Cambria Math"/>
                <a:cs typeface="Cambria Math"/>
              </a:rPr>
              <a:t>,	</a:t>
            </a:r>
            <a:r>
              <a:rPr dirty="0" sz="1400" spc="-5">
                <a:latin typeface="Cambria Math"/>
                <a:cs typeface="Cambria Math"/>
              </a:rPr>
              <a:t>𝑏𝑖𝑛𝑎𝑟𝑦  </a:t>
            </a:r>
            <a:r>
              <a:rPr dirty="0" baseline="33333" sz="1500" spc="67">
                <a:latin typeface="Cambria Math"/>
                <a:cs typeface="Cambria Math"/>
              </a:rPr>
              <a:t>′</a:t>
            </a:r>
            <a:r>
              <a:rPr dirty="0" sz="1400" spc="45">
                <a:latin typeface="Cambria Math"/>
                <a:cs typeface="Cambria Math"/>
              </a:rPr>
              <a:t>1</a:t>
            </a:r>
            <a:r>
              <a:rPr dirty="0" baseline="27777" sz="1500" spc="67">
                <a:latin typeface="Cambria Math"/>
                <a:cs typeface="Cambria Math"/>
              </a:rPr>
              <a:t>′</a:t>
            </a:r>
            <a:r>
              <a:rPr dirty="0" sz="1400" spc="45">
                <a:latin typeface="Cambria Math"/>
                <a:cs typeface="Cambria Math"/>
              </a:rPr>
              <a:t>𝑖𝑠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𝑡𝑟𝑎𝑛𝑠𝑚𝑖𝑡𝑡𝑒𝑑</a:t>
            </a:r>
            <a:endParaRPr sz="14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840"/>
              </a:spcBef>
              <a:tabLst>
                <a:tab pos="1668780" algn="l"/>
              </a:tabLst>
            </a:pPr>
            <a:r>
              <a:rPr dirty="0" sz="1400" spc="-5">
                <a:latin typeface="Cambria Math"/>
                <a:cs typeface="Cambria Math"/>
              </a:rPr>
              <a:t>𝑖𝑓 𝑥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</a:t>
            </a:r>
            <a:r>
              <a:rPr dirty="0" baseline="1984" sz="2100" spc="17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&lt;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𝑥̂</a:t>
            </a:r>
            <a:r>
              <a:rPr dirty="0" baseline="1984" sz="2100" spc="-120">
                <a:latin typeface="Cambria Math"/>
                <a:cs typeface="Cambria Math"/>
              </a:rPr>
              <a:t>(</a:t>
            </a:r>
            <a:r>
              <a:rPr dirty="0" sz="1400" spc="-80">
                <a:latin typeface="Cambria Math"/>
                <a:cs typeface="Cambria Math"/>
              </a:rPr>
              <a:t>𝑘𝑇</a:t>
            </a:r>
            <a:r>
              <a:rPr dirty="0" baseline="-16666" sz="1500" spc="-120">
                <a:latin typeface="Cambria Math"/>
                <a:cs typeface="Cambria Math"/>
              </a:rPr>
              <a:t>𝑠</a:t>
            </a:r>
            <a:r>
              <a:rPr dirty="0" baseline="1984" sz="2100" spc="-120">
                <a:latin typeface="Cambria Math"/>
                <a:cs typeface="Cambria Math"/>
              </a:rPr>
              <a:t>)</a:t>
            </a:r>
            <a:r>
              <a:rPr dirty="0" sz="1400" spc="-80">
                <a:latin typeface="Cambria Math"/>
                <a:cs typeface="Cambria Math"/>
              </a:rPr>
              <a:t>,	</a:t>
            </a:r>
            <a:r>
              <a:rPr dirty="0" sz="1400" spc="-5">
                <a:latin typeface="Cambria Math"/>
                <a:cs typeface="Cambria Math"/>
              </a:rPr>
              <a:t>𝑏𝑖𝑛𝑎𝑟𝑦  </a:t>
            </a:r>
            <a:r>
              <a:rPr dirty="0" baseline="33333" sz="1500" spc="67">
                <a:latin typeface="Cambria Math"/>
                <a:cs typeface="Cambria Math"/>
              </a:rPr>
              <a:t>′</a:t>
            </a:r>
            <a:r>
              <a:rPr dirty="0" sz="1400" spc="45">
                <a:latin typeface="Cambria Math"/>
                <a:cs typeface="Cambria Math"/>
              </a:rPr>
              <a:t>0</a:t>
            </a:r>
            <a:r>
              <a:rPr dirty="0" baseline="27777" sz="1500" spc="67">
                <a:latin typeface="Cambria Math"/>
                <a:cs typeface="Cambria Math"/>
              </a:rPr>
              <a:t>′</a:t>
            </a:r>
            <a:r>
              <a:rPr dirty="0" sz="1400" spc="45">
                <a:latin typeface="Cambria Math"/>
                <a:cs typeface="Cambria Math"/>
              </a:rPr>
              <a:t>𝑖𝑠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𝑡𝑟𝑎𝑛𝑠𝑚𝑖𝑡𝑡𝑒𝑑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856359" y="1513825"/>
            <a:ext cx="3436498" cy="20770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1700" y="424682"/>
            <a:ext cx="8928100" cy="3208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41916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spc="-85">
                <a:latin typeface="Cambria Math"/>
                <a:cs typeface="Cambria Math"/>
              </a:rPr>
              <a:t>𝑇</a:t>
            </a:r>
            <a:r>
              <a:rPr dirty="0" baseline="-16666" sz="1500" spc="-127">
                <a:latin typeface="Cambria Math"/>
                <a:cs typeface="Cambria Math"/>
              </a:rPr>
              <a:t>𝑠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sampling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interval.</a:t>
            </a:r>
            <a:endParaRPr sz="1400">
              <a:latin typeface="Times New Roman"/>
              <a:cs typeface="Times New Roman"/>
            </a:endParaRPr>
          </a:p>
          <a:p>
            <a:pPr marL="469900" marR="80645">
              <a:lnSpc>
                <a:spcPct val="144300"/>
              </a:lnSpc>
              <a:spcBef>
                <a:spcPts val="35"/>
              </a:spcBef>
            </a:pPr>
            <a:r>
              <a:rPr dirty="0" sz="1400" spc="-5">
                <a:latin typeface="Times New Roman"/>
                <a:cs typeface="Times New Roman"/>
              </a:rPr>
              <a:t>The summer </a:t>
            </a:r>
            <a:r>
              <a:rPr dirty="0" sz="1400">
                <a:latin typeface="Times New Roman"/>
                <a:cs typeface="Times New Roman"/>
              </a:rPr>
              <a:t>of figure </a:t>
            </a:r>
            <a:r>
              <a:rPr dirty="0" sz="1400" spc="-5">
                <a:latin typeface="Times New Roman"/>
                <a:cs typeface="Times New Roman"/>
              </a:rPr>
              <a:t>2-7adds quantizer output </a:t>
            </a:r>
            <a:r>
              <a:rPr dirty="0" sz="1400" spc="10">
                <a:latin typeface="Cambria Math"/>
                <a:cs typeface="Cambria Math"/>
              </a:rPr>
              <a:t>(∓𝛿) </a:t>
            </a:r>
            <a:r>
              <a:rPr dirty="0" sz="1400" spc="-5">
                <a:latin typeface="Times New Roman"/>
                <a:cs typeface="Times New Roman"/>
              </a:rPr>
              <a:t>with previous sample approximation. This gives present </a:t>
            </a:r>
            <a:r>
              <a:rPr dirty="0" sz="1400" spc="-10">
                <a:latin typeface="Times New Roman"/>
                <a:cs typeface="Times New Roman"/>
              </a:rPr>
              <a:t>sample  </a:t>
            </a:r>
            <a:r>
              <a:rPr dirty="0" sz="1400" spc="-5">
                <a:latin typeface="Times New Roman"/>
                <a:cs typeface="Times New Roman"/>
              </a:rPr>
              <a:t>approximation:</a:t>
            </a:r>
            <a:endParaRPr sz="1400">
              <a:latin typeface="Times New Roman"/>
              <a:cs typeface="Times New Roman"/>
            </a:endParaRPr>
          </a:p>
          <a:p>
            <a:pPr algn="ctr" marL="375920">
              <a:lnSpc>
                <a:spcPct val="100000"/>
              </a:lnSpc>
              <a:spcBef>
                <a:spcPts val="795"/>
              </a:spcBef>
              <a:tabLst>
                <a:tab pos="2722880" algn="l"/>
              </a:tabLst>
            </a:pPr>
            <a:r>
              <a:rPr dirty="0" sz="1400" spc="-5">
                <a:latin typeface="Cambria Math"/>
                <a:cs typeface="Cambria Math"/>
              </a:rPr>
              <a:t>𝑢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-25">
                <a:latin typeface="Cambria Math"/>
                <a:cs typeface="Cambria Math"/>
              </a:rPr>
              <a:t>𝑢</a:t>
            </a:r>
            <a:r>
              <a:rPr dirty="0" baseline="1984" sz="2100" spc="-37">
                <a:latin typeface="Cambria Math"/>
                <a:cs typeface="Cambria Math"/>
              </a:rPr>
              <a:t>(</a:t>
            </a:r>
            <a:r>
              <a:rPr dirty="0" sz="1400" spc="-25">
                <a:latin typeface="Cambria Math"/>
                <a:cs typeface="Cambria Math"/>
              </a:rPr>
              <a:t>𝑘𝑇</a:t>
            </a:r>
            <a:r>
              <a:rPr dirty="0" baseline="-16666" sz="1500" spc="-37">
                <a:latin typeface="Cambria Math"/>
                <a:cs typeface="Cambria Math"/>
              </a:rPr>
              <a:t>𝑠 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30">
                <a:latin typeface="Cambria Math"/>
                <a:cs typeface="Cambria Math"/>
              </a:rPr>
              <a:t>𝑇</a:t>
            </a:r>
            <a:r>
              <a:rPr dirty="0" baseline="-16666" sz="1500" spc="-44">
                <a:latin typeface="Cambria Math"/>
                <a:cs typeface="Cambria Math"/>
              </a:rPr>
              <a:t>𝑠</a:t>
            </a:r>
            <a:r>
              <a:rPr dirty="0" baseline="1984" sz="2100" spc="-44">
                <a:latin typeface="Cambria Math"/>
                <a:cs typeface="Cambria Math"/>
              </a:rPr>
              <a:t>)</a:t>
            </a:r>
            <a:r>
              <a:rPr dirty="0" baseline="1984" sz="2100" spc="25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[</a:t>
            </a:r>
            <a:r>
              <a:rPr dirty="0" sz="1400" spc="15">
                <a:latin typeface="Cambria Math"/>
                <a:cs typeface="Cambria Math"/>
              </a:rPr>
              <a:t>∓𝛿</a:t>
            </a:r>
            <a:r>
              <a:rPr dirty="0" baseline="1984" sz="2100" spc="22">
                <a:latin typeface="Cambria Math"/>
                <a:cs typeface="Cambria Math"/>
              </a:rPr>
              <a:t>]	</a:t>
            </a:r>
            <a:r>
              <a:rPr dirty="0" sz="1400" spc="-5">
                <a:latin typeface="Cambria Math"/>
                <a:cs typeface="Cambria Math"/>
              </a:rPr>
              <a:t>𝑜𝑟</a:t>
            </a:r>
            <a:endParaRPr sz="1400">
              <a:latin typeface="Cambria Math"/>
              <a:cs typeface="Cambria Math"/>
            </a:endParaRPr>
          </a:p>
          <a:p>
            <a:pPr algn="ctr" marL="420370">
              <a:lnSpc>
                <a:spcPct val="100000"/>
              </a:lnSpc>
              <a:spcBef>
                <a:spcPts val="795"/>
              </a:spcBef>
            </a:pP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0">
                <a:latin typeface="Cambria Math"/>
                <a:cs typeface="Cambria Math"/>
              </a:rPr>
              <a:t>𝑢</a:t>
            </a:r>
            <a:r>
              <a:rPr dirty="0" baseline="1984" sz="2100" spc="15">
                <a:latin typeface="Cambria Math"/>
                <a:cs typeface="Cambria Math"/>
              </a:rPr>
              <a:t>[(</a:t>
            </a:r>
            <a:r>
              <a:rPr dirty="0" sz="1400" spc="10">
                <a:latin typeface="Cambria Math"/>
                <a:cs typeface="Cambria Math"/>
              </a:rPr>
              <a:t>𝑘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20">
                <a:latin typeface="Cambria Math"/>
                <a:cs typeface="Cambria Math"/>
              </a:rPr>
              <a:t>1</a:t>
            </a:r>
            <a:r>
              <a:rPr dirty="0" baseline="1984" sz="2100" spc="-30">
                <a:latin typeface="Cambria Math"/>
                <a:cs typeface="Cambria Math"/>
              </a:rPr>
              <a:t>)</a:t>
            </a:r>
            <a:r>
              <a:rPr dirty="0" sz="1400" spc="-20">
                <a:latin typeface="Cambria Math"/>
                <a:cs typeface="Cambria Math"/>
              </a:rPr>
              <a:t>𝑇</a:t>
            </a:r>
            <a:r>
              <a:rPr dirty="0" baseline="-16666" sz="1500" spc="-30">
                <a:latin typeface="Cambria Math"/>
                <a:cs typeface="Cambria Math"/>
              </a:rPr>
              <a:t>𝑠</a:t>
            </a:r>
            <a:r>
              <a:rPr dirty="0" baseline="1984" sz="2100" spc="-30">
                <a:latin typeface="Cambria Math"/>
                <a:cs typeface="Cambria Math"/>
              </a:rPr>
              <a:t>]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𝑏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marL="469900" marR="43180">
              <a:lnSpc>
                <a:spcPts val="2460"/>
              </a:lnSpc>
              <a:spcBef>
                <a:spcPts val="185"/>
              </a:spcBef>
            </a:pPr>
            <a:r>
              <a:rPr dirty="0" sz="1400" spc="-5">
                <a:latin typeface="Times New Roman"/>
                <a:cs typeface="Times New Roman"/>
              </a:rPr>
              <a:t>The previous sample approximation </a:t>
            </a:r>
            <a:r>
              <a:rPr dirty="0" sz="1400" spc="10">
                <a:latin typeface="Cambria Math"/>
                <a:cs typeface="Cambria Math"/>
              </a:rPr>
              <a:t>𝑢</a:t>
            </a:r>
            <a:r>
              <a:rPr dirty="0" baseline="1984" sz="2100" spc="15">
                <a:latin typeface="Cambria Math"/>
                <a:cs typeface="Cambria Math"/>
              </a:rPr>
              <a:t>[(</a:t>
            </a:r>
            <a:r>
              <a:rPr dirty="0" sz="1400" spc="10">
                <a:latin typeface="Cambria Math"/>
                <a:cs typeface="Cambria Math"/>
              </a:rPr>
              <a:t>𝑘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20">
                <a:latin typeface="Cambria Math"/>
                <a:cs typeface="Cambria Math"/>
              </a:rPr>
              <a:t>1</a:t>
            </a:r>
            <a:r>
              <a:rPr dirty="0" baseline="1984" sz="2100" spc="-30">
                <a:latin typeface="Cambria Math"/>
                <a:cs typeface="Cambria Math"/>
              </a:rPr>
              <a:t>)</a:t>
            </a:r>
            <a:r>
              <a:rPr dirty="0" sz="1400" spc="-20">
                <a:latin typeface="Cambria Math"/>
                <a:cs typeface="Cambria Math"/>
              </a:rPr>
              <a:t>𝑇</a:t>
            </a:r>
            <a:r>
              <a:rPr dirty="0" baseline="-16666" sz="1500" spc="-30">
                <a:latin typeface="Cambria Math"/>
                <a:cs typeface="Cambria Math"/>
              </a:rPr>
              <a:t>𝑠</a:t>
            </a:r>
            <a:r>
              <a:rPr dirty="0" baseline="1984" sz="2100" spc="-30">
                <a:latin typeface="Cambria Math"/>
                <a:cs typeface="Cambria Math"/>
              </a:rPr>
              <a:t>]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restored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delayed one sample period </a:t>
            </a:r>
            <a:r>
              <a:rPr dirty="0" sz="1400" spc="-35">
                <a:latin typeface="Cambria Math"/>
                <a:cs typeface="Cambria Math"/>
              </a:rPr>
              <a:t>𝑇</a:t>
            </a:r>
            <a:r>
              <a:rPr dirty="0" baseline="-16666" sz="1500" spc="-52">
                <a:latin typeface="Cambria Math"/>
                <a:cs typeface="Cambria Math"/>
              </a:rPr>
              <a:t>𝑠</a:t>
            </a:r>
            <a:r>
              <a:rPr dirty="0" sz="1400" spc="-35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 sampled input  signal </a:t>
            </a:r>
            <a:r>
              <a:rPr dirty="0" sz="1400" spc="-5">
                <a:latin typeface="Cambria Math"/>
                <a:cs typeface="Cambria Math"/>
              </a:rPr>
              <a:t>𝑥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staircase approximated signal </a:t>
            </a:r>
            <a:r>
              <a:rPr dirty="0" sz="1400" spc="-90">
                <a:latin typeface="Cambria Math"/>
                <a:cs typeface="Cambria Math"/>
              </a:rPr>
              <a:t>𝑥̂</a:t>
            </a:r>
            <a:r>
              <a:rPr dirty="0" baseline="1984" sz="2100" spc="-135">
                <a:latin typeface="Cambria Math"/>
                <a:cs typeface="Cambria Math"/>
              </a:rPr>
              <a:t>(</a:t>
            </a:r>
            <a:r>
              <a:rPr dirty="0" sz="1400" spc="-90">
                <a:latin typeface="Cambria Math"/>
                <a:cs typeface="Cambria Math"/>
              </a:rPr>
              <a:t>𝑘𝑇</a:t>
            </a:r>
            <a:r>
              <a:rPr dirty="0" baseline="-16666" sz="1500" spc="-135">
                <a:latin typeface="Cambria Math"/>
                <a:cs typeface="Cambria Math"/>
              </a:rPr>
              <a:t>𝑠</a:t>
            </a:r>
            <a:r>
              <a:rPr dirty="0" baseline="1984" sz="2100" spc="-135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subtracted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10">
                <a:latin typeface="Times New Roman"/>
                <a:cs typeface="Times New Roman"/>
              </a:rPr>
              <a:t>get </a:t>
            </a:r>
            <a:r>
              <a:rPr dirty="0" sz="1400" spc="-5">
                <a:latin typeface="Times New Roman"/>
                <a:cs typeface="Times New Roman"/>
              </a:rPr>
              <a:t>error signal </a:t>
            </a:r>
            <a:r>
              <a:rPr dirty="0" sz="1400" spc="-5">
                <a:latin typeface="Cambria Math"/>
                <a:cs typeface="Cambria Math"/>
              </a:rPr>
              <a:t>𝑒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. Then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one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bit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775"/>
              </a:spcBef>
            </a:pPr>
            <a:r>
              <a:rPr dirty="0" sz="1400" spc="-5">
                <a:latin typeface="Times New Roman"/>
                <a:cs typeface="Times New Roman"/>
              </a:rPr>
              <a:t>quantizer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produces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+𝛿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–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𝛿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step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size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depending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𝑒</a:t>
            </a:r>
            <a:r>
              <a:rPr dirty="0" baseline="1984" sz="2100" spc="-7">
                <a:latin typeface="Cambria Math"/>
                <a:cs typeface="Cambria Math"/>
              </a:rPr>
              <a:t>(</a:t>
            </a:r>
            <a:r>
              <a:rPr dirty="0" sz="1400" spc="-5">
                <a:latin typeface="Cambria Math"/>
                <a:cs typeface="Cambria Math"/>
              </a:rPr>
              <a:t>𝑘𝑇</a:t>
            </a:r>
            <a:r>
              <a:rPr dirty="0" baseline="-16666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,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‘1’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bit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transmitted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positive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values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‘0’ </a:t>
            </a:r>
            <a:r>
              <a:rPr dirty="0" sz="1400">
                <a:latin typeface="Times New Roman"/>
                <a:cs typeface="Times New Roman"/>
              </a:rPr>
              <a:t>bit for </a:t>
            </a:r>
            <a:r>
              <a:rPr dirty="0" sz="1400" spc="-5">
                <a:latin typeface="Times New Roman"/>
                <a:cs typeface="Times New Roman"/>
              </a:rPr>
              <a:t>negative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values.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1700" y="424682"/>
            <a:ext cx="8942070" cy="1616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41916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tabLst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-	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DM</a:t>
            </a:r>
            <a:r>
              <a:rPr dirty="0" u="heavy" sz="14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receiver:</a:t>
            </a:r>
            <a:endParaRPr sz="1400">
              <a:latin typeface="Times New Roman"/>
              <a:cs typeface="Times New Roman"/>
            </a:endParaRPr>
          </a:p>
          <a:p>
            <a:pPr marL="469900" marR="55880">
              <a:lnSpc>
                <a:spcPts val="2450"/>
              </a:lnSpc>
              <a:spcBef>
                <a:spcPts val="150"/>
              </a:spcBef>
            </a:pPr>
            <a:r>
              <a:rPr dirty="0" sz="1400" spc="-5">
                <a:latin typeface="Times New Roman"/>
                <a:cs typeface="Times New Roman"/>
              </a:rPr>
              <a:t>At the receiver shown in figure </a:t>
            </a:r>
            <a:r>
              <a:rPr dirty="0" sz="1400" spc="5">
                <a:latin typeface="Times New Roman"/>
                <a:cs typeface="Times New Roman"/>
              </a:rPr>
              <a:t>2-11, </a:t>
            </a:r>
            <a:r>
              <a:rPr dirty="0" sz="1400" spc="-5">
                <a:latin typeface="Times New Roman"/>
                <a:cs typeface="Times New Roman"/>
              </a:rPr>
              <a:t>the accumulator generates the staircase approximated signal and is delayed </a:t>
            </a:r>
            <a:r>
              <a:rPr dirty="0" sz="1400">
                <a:latin typeface="Times New Roman"/>
                <a:cs typeface="Times New Roman"/>
              </a:rPr>
              <a:t>by  </a:t>
            </a:r>
            <a:r>
              <a:rPr dirty="0" sz="1400" spc="-5">
                <a:latin typeface="Times New Roman"/>
                <a:cs typeface="Times New Roman"/>
              </a:rPr>
              <a:t>one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sample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period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𝑇</a:t>
            </a:r>
            <a:r>
              <a:rPr dirty="0" baseline="-16666" sz="1500" spc="-52">
                <a:latin typeface="Cambria Math"/>
                <a:cs typeface="Cambria Math"/>
              </a:rPr>
              <a:t>𝑠</a:t>
            </a:r>
            <a:r>
              <a:rPr dirty="0" sz="1400" spc="-35">
                <a:latin typeface="Times New Roman"/>
                <a:cs typeface="Times New Roman"/>
              </a:rPr>
              <a:t>.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It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adds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+𝛿</a:t>
            </a:r>
            <a:r>
              <a:rPr dirty="0" sz="1400" spc="17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step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previous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sample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bit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‘1’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subtract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−𝛿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‘0’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input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bit.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565"/>
              </a:spcBef>
            </a:pPr>
            <a:r>
              <a:rPr dirty="0" sz="1400" spc="-5">
                <a:latin typeface="Times New Roman"/>
                <a:cs typeface="Times New Roman"/>
              </a:rPr>
              <a:t>The low pass filter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cutoff frequency </a:t>
            </a:r>
            <a:r>
              <a:rPr dirty="0" sz="1400">
                <a:latin typeface="Times New Roman"/>
                <a:cs typeface="Times New Roman"/>
              </a:rPr>
              <a:t>of highest </a:t>
            </a:r>
            <a:r>
              <a:rPr dirty="0" sz="1400" spc="-5">
                <a:latin typeface="Times New Roman"/>
                <a:cs typeface="Times New Roman"/>
              </a:rPr>
              <a:t>frequency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𝑥(𝑡)</a:t>
            </a:r>
            <a:r>
              <a:rPr dirty="0" sz="1400" spc="1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78810" y="4918720"/>
            <a:ext cx="17945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2.11 DM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receiver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0618" y="5228092"/>
            <a:ext cx="19215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0665" algn="l"/>
              </a:tabLst>
            </a:pPr>
            <a:r>
              <a:rPr dirty="0" sz="1400">
                <a:latin typeface="Times New Roman"/>
                <a:cs typeface="Times New Roman"/>
              </a:rPr>
              <a:t>-	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Advantageous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dirty="0" u="heavy" sz="1400" spc="-6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DM: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155" y="5531356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155" y="5439002"/>
            <a:ext cx="8300720" cy="9461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9900" marR="5080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DM transmit only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bit for one sample. Thus the signaling rate and transmission channel bandwidth is quite  small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DM.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  <a:tabLst>
                <a:tab pos="469265" algn="l"/>
              </a:tabLst>
            </a:pPr>
            <a:r>
              <a:rPr dirty="0" sz="1400">
                <a:latin typeface="Times New Roman"/>
                <a:cs typeface="Times New Roman"/>
              </a:rPr>
              <a:t>ii-	</a:t>
            </a:r>
            <a:r>
              <a:rPr dirty="0" sz="1400" spc="-5">
                <a:latin typeface="Times New Roman"/>
                <a:cs typeface="Times New Roman"/>
              </a:rPr>
              <a:t>The DM transceiver system </a:t>
            </a:r>
            <a:r>
              <a:rPr dirty="0" sz="1400">
                <a:latin typeface="Times New Roman"/>
                <a:cs typeface="Times New Roman"/>
              </a:rPr>
              <a:t>is very </a:t>
            </a:r>
            <a:r>
              <a:rPr dirty="0" sz="1400" spc="-5">
                <a:latin typeface="Times New Roman"/>
                <a:cs typeface="Times New Roman"/>
              </a:rPr>
              <a:t>much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simple.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20165" y="2139696"/>
            <a:ext cx="7507620" cy="27031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30610" y="874516"/>
            <a:ext cx="21291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0665" algn="l"/>
              </a:tabLst>
            </a:pPr>
            <a:r>
              <a:rPr dirty="0" sz="1400">
                <a:latin typeface="Times New Roman"/>
                <a:cs typeface="Times New Roman"/>
              </a:rPr>
              <a:t>-	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Disadvantageous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dirty="0" u="heavy" sz="1400" spc="-7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DM: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30605" y="3386713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0609" y="2987511"/>
            <a:ext cx="8660765" cy="249682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algn="just" marL="3705225">
              <a:lnSpc>
                <a:spcPct val="100000"/>
              </a:lnSpc>
              <a:spcBef>
                <a:spcPts val="830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12 distortion of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DM</a:t>
            </a:r>
            <a:endParaRPr sz="1400">
              <a:latin typeface="Times New Roman"/>
              <a:cs typeface="Times New Roman"/>
            </a:endParaRPr>
          </a:p>
          <a:p>
            <a:pPr algn="just" marL="469265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Slop overload distortion: This distortion arises because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large dynamic </a:t>
            </a:r>
            <a:r>
              <a:rPr dirty="0" sz="1400">
                <a:latin typeface="Times New Roman"/>
                <a:cs typeface="Times New Roman"/>
              </a:rPr>
              <a:t>range of </a:t>
            </a:r>
            <a:r>
              <a:rPr dirty="0" sz="1400" spc="-5">
                <a:latin typeface="Times New Roman"/>
                <a:cs typeface="Times New Roman"/>
              </a:rPr>
              <a:t>input </a:t>
            </a:r>
            <a:r>
              <a:rPr dirty="0" sz="1400">
                <a:latin typeface="Times New Roman"/>
                <a:cs typeface="Times New Roman"/>
              </a:rPr>
              <a:t>signal. In </a:t>
            </a:r>
            <a:r>
              <a:rPr dirty="0" sz="1400" spc="-5">
                <a:latin typeface="Times New Roman"/>
                <a:cs typeface="Times New Roman"/>
              </a:rPr>
              <a:t>this case the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step</a:t>
            </a:r>
            <a:endParaRPr sz="1400">
              <a:latin typeface="Times New Roman"/>
              <a:cs typeface="Times New Roman"/>
            </a:endParaRPr>
          </a:p>
          <a:p>
            <a:pPr algn="just" marL="469265" marR="6350">
              <a:lnSpc>
                <a:spcPct val="14500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size </a:t>
            </a:r>
            <a:r>
              <a:rPr dirty="0" sz="1400">
                <a:latin typeface="Cambria Math"/>
                <a:cs typeface="Cambria Math"/>
              </a:rPr>
              <a:t>𝛿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too small for staircase signal </a:t>
            </a:r>
            <a:r>
              <a:rPr dirty="0" sz="1400" spc="15">
                <a:latin typeface="Cambria Math"/>
                <a:cs typeface="Cambria Math"/>
              </a:rPr>
              <a:t>𝑢(𝑡) </a:t>
            </a:r>
            <a:r>
              <a:rPr dirty="0" sz="1400" spc="-5">
                <a:latin typeface="Times New Roman"/>
                <a:cs typeface="Times New Roman"/>
              </a:rPr>
              <a:t>to follow the steep segment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10">
                <a:latin typeface="Cambria Math"/>
                <a:cs typeface="Cambria Math"/>
              </a:rPr>
              <a:t>𝑥(𝑡)</a:t>
            </a:r>
            <a:r>
              <a:rPr dirty="0" sz="1400" spc="1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Thus there is </a:t>
            </a:r>
            <a:r>
              <a:rPr dirty="0" sz="1400">
                <a:latin typeface="Times New Roman"/>
                <a:cs typeface="Times New Roman"/>
              </a:rPr>
              <a:t>large </a:t>
            </a:r>
            <a:r>
              <a:rPr dirty="0" sz="1400" spc="-5">
                <a:latin typeface="Times New Roman"/>
                <a:cs typeface="Times New Roman"/>
              </a:rPr>
              <a:t>error between  those signals. This error called slop overload distortion. To reduce this error the step size should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increased  when slop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signal </a:t>
            </a:r>
            <a:r>
              <a:rPr dirty="0" sz="1400" spc="15">
                <a:latin typeface="Cambria Math"/>
                <a:cs typeface="Cambria Math"/>
              </a:rPr>
              <a:t>𝑥(𝑡) </a:t>
            </a:r>
            <a:r>
              <a:rPr dirty="0" sz="1400" spc="-5">
                <a:latin typeface="Times New Roman"/>
                <a:cs typeface="Times New Roman"/>
              </a:rPr>
              <a:t>is high. But since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step size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fixed </a:t>
            </a:r>
            <a:r>
              <a:rPr dirty="0" sz="1400" spc="-5">
                <a:latin typeface="Times New Roman"/>
                <a:cs typeface="Times New Roman"/>
              </a:rPr>
              <a:t>it is </a:t>
            </a:r>
            <a:r>
              <a:rPr dirty="0" sz="1400">
                <a:latin typeface="Times New Roman"/>
                <a:cs typeface="Times New Roman"/>
              </a:rPr>
              <a:t>called </a:t>
            </a:r>
            <a:r>
              <a:rPr dirty="0" sz="1400" spc="-5">
                <a:latin typeface="Times New Roman"/>
                <a:cs typeface="Times New Roman"/>
              </a:rPr>
              <a:t>Linear Delta Modulation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(LDM).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55"/>
              </a:spcBef>
            </a:pPr>
            <a:r>
              <a:rPr dirty="0" sz="1400">
                <a:latin typeface="Times New Roman"/>
                <a:cs typeface="Times New Roman"/>
              </a:rPr>
              <a:t>ii- Granular </a:t>
            </a:r>
            <a:r>
              <a:rPr dirty="0" sz="1400" spc="-5">
                <a:latin typeface="Times New Roman"/>
                <a:cs typeface="Times New Roman"/>
              </a:rPr>
              <a:t>Noise (Hunting): </a:t>
            </a:r>
            <a:r>
              <a:rPr dirty="0" sz="1400">
                <a:latin typeface="Times New Roman"/>
                <a:cs typeface="Times New Roman"/>
              </a:rPr>
              <a:t>It is </a:t>
            </a:r>
            <a:r>
              <a:rPr dirty="0" sz="1400" spc="-5">
                <a:latin typeface="Times New Roman"/>
                <a:cs typeface="Times New Roman"/>
              </a:rPr>
              <a:t>occur when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step size is too large compared to small variation in the input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</a:t>
            </a:r>
            <a:endParaRPr sz="1400">
              <a:latin typeface="Times New Roman"/>
              <a:cs typeface="Times New Roman"/>
            </a:endParaRPr>
          </a:p>
          <a:p>
            <a:pPr algn="just" marL="469265" marR="5715">
              <a:lnSpc>
                <a:spcPct val="144300"/>
              </a:lnSpc>
              <a:spcBef>
                <a:spcPts val="25"/>
              </a:spcBef>
            </a:pPr>
            <a:r>
              <a:rPr dirty="0" sz="1400" spc="15">
                <a:latin typeface="Cambria Math"/>
                <a:cs typeface="Cambria Math"/>
              </a:rPr>
              <a:t>𝑥(𝑡) </a:t>
            </a:r>
            <a:r>
              <a:rPr dirty="0" sz="1400" spc="-5">
                <a:latin typeface="Times New Roman"/>
                <a:cs typeface="Times New Roman"/>
              </a:rPr>
              <a:t>which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considered flat, while the staircase signal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oscillated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>
                <a:latin typeface="Cambria Math"/>
                <a:cs typeface="Cambria Math"/>
              </a:rPr>
              <a:t>±𝛿 </a:t>
            </a:r>
            <a:r>
              <a:rPr dirty="0" sz="1400" spc="-5">
                <a:latin typeface="Times New Roman"/>
                <a:cs typeface="Times New Roman"/>
              </a:rPr>
              <a:t>around it. The error in this case is  </a:t>
            </a:r>
            <a:r>
              <a:rPr dirty="0" sz="1400">
                <a:latin typeface="Times New Roman"/>
                <a:cs typeface="Times New Roman"/>
              </a:rPr>
              <a:t>called </a:t>
            </a:r>
            <a:r>
              <a:rPr dirty="0" sz="1400" spc="-5">
                <a:latin typeface="Times New Roman"/>
                <a:cs typeface="Times New Roman"/>
              </a:rPr>
              <a:t>granular noise, </a:t>
            </a: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 step size should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small to reduce this error.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840479" y="1207136"/>
            <a:ext cx="3924696" cy="17989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2019-04-09T07:55:41Z</dcterms:created>
  <dcterms:modified xsi:type="dcterms:W3CDTF">2019-04-09T07:55:41Z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2019-04-09T00:00:00Z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2019-04-09T00:00:00Z</vt:filetime>
  </property>
</Properties>
</file>