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742" y="5058186"/>
            <a:ext cx="205876" cy="2070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607183" y="1242110"/>
            <a:ext cx="5268331" cy="49623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758" y="1113480"/>
            <a:ext cx="684988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683250" y="6719950"/>
            <a:ext cx="13462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922" y="452187"/>
            <a:ext cx="137604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20"/>
              </a:lnSpc>
            </a:pPr>
            <a:r>
              <a:rPr dirty="0" sz="1100" spc="50">
                <a:latin typeface="Arial"/>
                <a:cs typeface="Arial"/>
              </a:rPr>
              <a:t>رهاط </a:t>
            </a:r>
            <a:r>
              <a:rPr dirty="0" sz="1100" spc="-60">
                <a:latin typeface="Arial"/>
                <a:cs typeface="Arial"/>
              </a:rPr>
              <a:t>ةزمحلا </a:t>
            </a:r>
            <a:r>
              <a:rPr dirty="0" sz="1100">
                <a:latin typeface="Arial"/>
                <a:cs typeface="Arial"/>
              </a:rPr>
              <a:t>.م : </a:t>
            </a:r>
            <a:r>
              <a:rPr dirty="0" sz="1100" spc="-50">
                <a:latin typeface="Arial"/>
                <a:cs typeface="Arial"/>
              </a:rPr>
              <a:t>ةداملا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سردم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1190" y="347359"/>
            <a:ext cx="1547701" cy="176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05412" y="6"/>
            <a:ext cx="4086860" cy="7557770"/>
          </a:xfrm>
          <a:custGeom>
            <a:avLst/>
            <a:gdLst/>
            <a:ahLst/>
            <a:cxnLst/>
            <a:rect l="l" t="t" r="r" b="b"/>
            <a:pathLst>
              <a:path w="4086859" h="7557770">
                <a:moveTo>
                  <a:pt x="0" y="7557760"/>
                </a:moveTo>
                <a:lnTo>
                  <a:pt x="4086728" y="7557760"/>
                </a:lnTo>
                <a:lnTo>
                  <a:pt x="4086728" y="0"/>
                </a:lnTo>
                <a:lnTo>
                  <a:pt x="0" y="0"/>
                </a:lnTo>
                <a:lnTo>
                  <a:pt x="0" y="755776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28476" y="3774"/>
            <a:ext cx="176903" cy="755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7299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2</a:t>
            </a:r>
            <a:r>
              <a:rPr dirty="0" spc="-40"/>
              <a:t>01</a:t>
            </a:r>
            <a:r>
              <a:rPr dirty="0" spc="-25"/>
              <a:t>8-</a:t>
            </a:r>
            <a:r>
              <a:rPr dirty="0" spc="-40"/>
              <a:t>20</a:t>
            </a:r>
            <a:r>
              <a:rPr dirty="0" spc="-25"/>
              <a:t>1</a:t>
            </a:r>
            <a:r>
              <a:rPr dirty="0"/>
              <a:t>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69994" y="5987286"/>
            <a:ext cx="3429635" cy="935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Hussam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Dheaa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Kamel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14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Al-Mustafa University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Collage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CTE Department  2018-2019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525" y="1902067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90" y="513075"/>
                </a:lnTo>
                <a:lnTo>
                  <a:pt x="9606290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solidFill>
            <a:srgbClr val="5B9A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25" y="1902068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89" y="513075"/>
                </a:lnTo>
                <a:lnTo>
                  <a:pt x="9606289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47164" y="1918838"/>
            <a:ext cx="37299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Times New Roman"/>
                <a:cs typeface="Times New Roman"/>
              </a:rPr>
              <a:t>Digital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Communications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35739" y="2831461"/>
            <a:ext cx="3984625" cy="2941320"/>
          </a:xfrm>
          <a:prstGeom prst="rect">
            <a:avLst/>
          </a:prstGeom>
          <a:solidFill>
            <a:srgbClr val="A4A4A4"/>
          </a:solidFill>
          <a:ln w="19049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CTE Department </a:t>
            </a:r>
            <a:r>
              <a:rPr dirty="0" sz="1800" b="1">
                <a:latin typeface="Times New Roman"/>
                <a:cs typeface="Times New Roman"/>
              </a:rPr>
              <a:t>-3</a:t>
            </a:r>
            <a:r>
              <a:rPr dirty="0" baseline="38647" sz="1725" b="1">
                <a:latin typeface="Times New Roman"/>
                <a:cs typeface="Times New Roman"/>
              </a:rPr>
              <a:t>rd</a:t>
            </a:r>
            <a:r>
              <a:rPr dirty="0" baseline="38647" sz="1725" spc="254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stage</a:t>
            </a:r>
            <a:endParaRPr sz="1800">
              <a:latin typeface="Times New Roman"/>
              <a:cs typeface="Times New Roman"/>
            </a:endParaRPr>
          </a:p>
          <a:p>
            <a:pPr algn="ctr" marL="978535" marR="970915" indent="-1270">
              <a:lnSpc>
                <a:spcPct val="110200"/>
              </a:lnSpc>
              <a:spcBef>
                <a:spcPts val="975"/>
              </a:spcBef>
            </a:pPr>
            <a:r>
              <a:rPr dirty="0" sz="2000" b="1">
                <a:latin typeface="Times New Roman"/>
                <a:cs typeface="Times New Roman"/>
              </a:rPr>
              <a:t>Reference: </a:t>
            </a:r>
            <a:r>
              <a:rPr dirty="0" sz="2000" spc="-5" b="1">
                <a:latin typeface="Times New Roman"/>
                <a:cs typeface="Times New Roman"/>
              </a:rPr>
              <a:t>Digital  Communications  </a:t>
            </a:r>
            <a:r>
              <a:rPr dirty="0" sz="2000" b="1">
                <a:latin typeface="Times New Roman"/>
                <a:cs typeface="Times New Roman"/>
              </a:rPr>
              <a:t>Fundamentals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and  Applications,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dirty="0" sz="2000" spc="-5" b="1">
                <a:latin typeface="Times New Roman"/>
                <a:cs typeface="Times New Roman"/>
              </a:rPr>
              <a:t>2</a:t>
            </a:r>
            <a:r>
              <a:rPr dirty="0" baseline="38461" sz="1950" spc="-7" b="1">
                <a:latin typeface="Times New Roman"/>
                <a:cs typeface="Times New Roman"/>
              </a:rPr>
              <a:t>nd </a:t>
            </a:r>
            <a:r>
              <a:rPr dirty="0" sz="2000" spc="-5" b="1">
                <a:latin typeface="Times New Roman"/>
                <a:cs typeface="Times New Roman"/>
              </a:rPr>
              <a:t>Addition, </a:t>
            </a:r>
            <a:r>
              <a:rPr dirty="0" sz="2000" b="1">
                <a:latin typeface="Times New Roman"/>
                <a:cs typeface="Times New Roman"/>
              </a:rPr>
              <a:t>by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FernardSklar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25549" y="2552700"/>
            <a:ext cx="4502139" cy="2992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38200" y="874516"/>
            <a:ext cx="9008110" cy="47834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Times New Roman"/>
                <a:cs typeface="Times New Roman"/>
              </a:rPr>
              <a:t>Example </a:t>
            </a:r>
            <a:r>
              <a:rPr dirty="0" sz="1400" b="1">
                <a:latin typeface="Times New Roman"/>
                <a:cs typeface="Times New Roman"/>
              </a:rPr>
              <a:t>1:</a:t>
            </a:r>
            <a:endParaRPr sz="1400">
              <a:latin typeface="Times New Roman"/>
              <a:cs typeface="Times New Roman"/>
            </a:endParaRPr>
          </a:p>
          <a:p>
            <a:pPr marL="76200" marR="68580">
              <a:lnSpc>
                <a:spcPct val="144300"/>
              </a:lnSpc>
              <a:spcBef>
                <a:spcPts val="95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television signal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bandwidth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4.2 MHz is transmitted using binary </a:t>
            </a:r>
            <a:r>
              <a:rPr dirty="0" sz="1400">
                <a:latin typeface="Times New Roman"/>
                <a:cs typeface="Times New Roman"/>
              </a:rPr>
              <a:t>PCM. </a:t>
            </a:r>
            <a:r>
              <a:rPr dirty="0" sz="1400" spc="-5">
                <a:latin typeface="Times New Roman"/>
                <a:cs typeface="Times New Roman"/>
              </a:rPr>
              <a:t>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quantizatin levels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512.  Calculate: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762000" indent="-457834">
              <a:lnSpc>
                <a:spcPct val="100000"/>
              </a:lnSpc>
              <a:spcBef>
                <a:spcPts val="5"/>
              </a:spcBef>
              <a:buAutoNum type="romanLcPeriod"/>
              <a:tabLst>
                <a:tab pos="762000" algn="l"/>
                <a:tab pos="762635" algn="l"/>
              </a:tabLst>
            </a:pPr>
            <a:r>
              <a:rPr dirty="0" sz="1400" spc="-5">
                <a:latin typeface="Times New Roman"/>
                <a:cs typeface="Times New Roman"/>
              </a:rPr>
              <a:t>Code word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length</a:t>
            </a:r>
            <a:endParaRPr sz="1400">
              <a:latin typeface="Times New Roman"/>
              <a:cs typeface="Times New Roman"/>
            </a:endParaRPr>
          </a:p>
          <a:p>
            <a:pPr marL="304800" marR="6485255">
              <a:lnSpc>
                <a:spcPts val="2420"/>
              </a:lnSpc>
              <a:spcBef>
                <a:spcPts val="195"/>
              </a:spcBef>
              <a:buAutoNum type="romanLcPeriod"/>
              <a:tabLst>
                <a:tab pos="762000" algn="l"/>
                <a:tab pos="76263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Transmission bandwidth  </a:t>
            </a:r>
            <a:r>
              <a:rPr dirty="0" sz="1400">
                <a:latin typeface="Times New Roman"/>
                <a:cs typeface="Times New Roman"/>
              </a:rPr>
              <a:t>iii-	</a:t>
            </a:r>
            <a:r>
              <a:rPr dirty="0" sz="1400" spc="-5">
                <a:latin typeface="Times New Roman"/>
                <a:cs typeface="Times New Roman"/>
              </a:rPr>
              <a:t>Final bit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rate</a:t>
            </a:r>
            <a:endParaRPr sz="1400">
              <a:latin typeface="Times New Roman"/>
              <a:cs typeface="Times New Roman"/>
            </a:endParaRPr>
          </a:p>
          <a:p>
            <a:pPr marL="304800">
              <a:lnSpc>
                <a:spcPct val="100000"/>
              </a:lnSpc>
              <a:spcBef>
                <a:spcPts val="520"/>
              </a:spcBef>
              <a:tabLst>
                <a:tab pos="762000" algn="l"/>
              </a:tabLst>
            </a:pPr>
            <a:r>
              <a:rPr dirty="0" sz="1400">
                <a:latin typeface="Times New Roman"/>
                <a:cs typeface="Times New Roman"/>
              </a:rPr>
              <a:t>iv-	</a:t>
            </a:r>
            <a:r>
              <a:rPr dirty="0" sz="1400" spc="-5">
                <a:latin typeface="Times New Roman"/>
                <a:cs typeface="Times New Roman"/>
              </a:rPr>
              <a:t>Output signal to quantization noise ratio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marL="3048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Solution: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304800">
              <a:lnSpc>
                <a:spcPct val="100000"/>
              </a:lnSpc>
              <a:tabLst>
                <a:tab pos="762000" algn="l"/>
              </a:tabLst>
            </a:pPr>
            <a:r>
              <a:rPr dirty="0" sz="1400">
                <a:latin typeface="Times New Roman"/>
                <a:cs typeface="Times New Roman"/>
              </a:rPr>
              <a:t>i-	</a:t>
            </a:r>
            <a:r>
              <a:rPr dirty="0" sz="1400">
                <a:latin typeface="Cambria Math"/>
                <a:cs typeface="Cambria Math"/>
              </a:rPr>
              <a:t>𝑞 = </a:t>
            </a:r>
            <a:r>
              <a:rPr dirty="0" sz="1400" spc="10">
                <a:latin typeface="Cambria Math"/>
                <a:cs typeface="Cambria Math"/>
              </a:rPr>
              <a:t>2</a:t>
            </a:r>
            <a:r>
              <a:rPr dirty="0" baseline="27777" sz="1500" spc="15">
                <a:latin typeface="Cambria Math"/>
                <a:cs typeface="Cambria Math"/>
              </a:rPr>
              <a:t>𝑣 </a:t>
            </a:r>
            <a:r>
              <a:rPr dirty="0" sz="1400">
                <a:latin typeface="Cambria Math"/>
                <a:cs typeface="Cambria Math"/>
              </a:rPr>
              <a:t>→ 512 =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2</a:t>
            </a:r>
            <a:r>
              <a:rPr dirty="0" baseline="27777" sz="1500" spc="15">
                <a:latin typeface="Cambria Math"/>
                <a:cs typeface="Cambria Math"/>
              </a:rPr>
              <a:t>𝑣</a:t>
            </a:r>
            <a:endParaRPr baseline="27777" sz="1500">
              <a:latin typeface="Cambria Math"/>
              <a:cs typeface="Cambria Math"/>
            </a:endParaRPr>
          </a:p>
          <a:p>
            <a:pPr algn="ctr" marL="234950">
              <a:lnSpc>
                <a:spcPct val="100000"/>
              </a:lnSpc>
              <a:spcBef>
                <a:spcPts val="1595"/>
              </a:spcBef>
            </a:pPr>
            <a:r>
              <a:rPr dirty="0" sz="1400">
                <a:latin typeface="Cambria Math"/>
                <a:cs typeface="Cambria Math"/>
              </a:rPr>
              <a:t>𝑙𝑜𝑔512 = 𝑣 × 𝑙𝑜𝑔2 = 9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𝑏𝑖𝑡𝑠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3048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Thus the code word length is </a:t>
            </a:r>
            <a:r>
              <a:rPr dirty="0" sz="1400">
                <a:latin typeface="Times New Roman"/>
                <a:cs typeface="Times New Roman"/>
              </a:rPr>
              <a:t>9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bits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304800">
              <a:lnSpc>
                <a:spcPct val="100000"/>
              </a:lnSpc>
              <a:tabLst>
                <a:tab pos="762000" algn="l"/>
              </a:tabLst>
            </a:pPr>
            <a:r>
              <a:rPr dirty="0" sz="1400">
                <a:latin typeface="Times New Roman"/>
                <a:cs typeface="Times New Roman"/>
              </a:rPr>
              <a:t>ii-	</a:t>
            </a:r>
            <a:r>
              <a:rPr dirty="0" sz="1400">
                <a:latin typeface="Cambria Math"/>
                <a:cs typeface="Cambria Math"/>
              </a:rPr>
              <a:t>𝐵</a:t>
            </a:r>
            <a:r>
              <a:rPr dirty="0" baseline="-16666" sz="1500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≥ 𝑣𝑊 → 𝐵</a:t>
            </a:r>
            <a:r>
              <a:rPr dirty="0" baseline="-16666" sz="1500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≥ 9 × 4.2 ×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10</a:t>
            </a:r>
            <a:r>
              <a:rPr dirty="0" baseline="27777" sz="1500" spc="7">
                <a:latin typeface="Cambria Math"/>
                <a:cs typeface="Cambria Math"/>
              </a:rPr>
              <a:t>6</a:t>
            </a:r>
            <a:endParaRPr baseline="27777" sz="1500">
              <a:latin typeface="Cambria Math"/>
              <a:cs typeface="Cambria Math"/>
            </a:endParaRPr>
          </a:p>
          <a:p>
            <a:pPr algn="ctr" marL="693420">
              <a:lnSpc>
                <a:spcPct val="100000"/>
              </a:lnSpc>
              <a:spcBef>
                <a:spcPts val="795"/>
              </a:spcBef>
              <a:tabLst>
                <a:tab pos="923290" algn="l"/>
              </a:tabLst>
            </a:pPr>
            <a:r>
              <a:rPr dirty="0" sz="1400">
                <a:latin typeface="Cambria Math"/>
                <a:cs typeface="Cambria Math"/>
              </a:rPr>
              <a:t>∴	𝐵</a:t>
            </a:r>
            <a:r>
              <a:rPr dirty="0" baseline="-16666" sz="1500">
                <a:latin typeface="Cambria Math"/>
                <a:cs typeface="Cambria Math"/>
              </a:rPr>
              <a:t>𝑇  </a:t>
            </a:r>
            <a:r>
              <a:rPr dirty="0" sz="1400">
                <a:latin typeface="Cambria Math"/>
                <a:cs typeface="Cambria Math"/>
              </a:rPr>
              <a:t>≥ 37.8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𝑀𝐻𝑧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424682"/>
            <a:ext cx="6029325" cy="1009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1916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tabLst>
                <a:tab pos="698500" algn="l"/>
              </a:tabLst>
            </a:pPr>
            <a:r>
              <a:rPr dirty="0" sz="1400">
                <a:latin typeface="Times New Roman"/>
                <a:cs typeface="Times New Roman"/>
              </a:rPr>
              <a:t>iii-	</a:t>
            </a:r>
            <a:r>
              <a:rPr dirty="0" sz="1400" spc="-5">
                <a:latin typeface="Times New Roman"/>
                <a:cs typeface="Times New Roman"/>
              </a:rPr>
              <a:t>The signaling rate </a:t>
            </a:r>
            <a:r>
              <a:rPr dirty="0" sz="1400">
                <a:latin typeface="Cambria Math"/>
                <a:cs typeface="Cambria Math"/>
              </a:rPr>
              <a:t>𝑟 = 𝑣 ×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= 𝑣 × 2𝑊 = 9 × 2 × 4.2 ×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10</a:t>
            </a:r>
            <a:r>
              <a:rPr dirty="0" baseline="27777" sz="1500" spc="7">
                <a:latin typeface="Cambria Math"/>
                <a:cs typeface="Cambria Math"/>
              </a:rPr>
              <a:t>6</a:t>
            </a:r>
            <a:endParaRPr baseline="27777" sz="1500">
              <a:latin typeface="Cambria Math"/>
              <a:cs typeface="Cambria Math"/>
            </a:endParaRPr>
          </a:p>
          <a:p>
            <a:pPr marL="4225290">
              <a:lnSpc>
                <a:spcPct val="100000"/>
              </a:lnSpc>
              <a:spcBef>
                <a:spcPts val="815"/>
              </a:spcBef>
            </a:pPr>
            <a:r>
              <a:rPr dirty="0" sz="1400">
                <a:latin typeface="Cambria Math"/>
                <a:cs typeface="Cambria Math"/>
              </a:rPr>
              <a:t>𝑟 = 75.6</a:t>
            </a:r>
            <a:r>
              <a:rPr dirty="0" sz="1400" spc="-13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𝑀𝑏𝑝𝑠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35552" y="149326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48243" y="168121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12105" y="2106290"/>
            <a:ext cx="1212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>
                <a:latin typeface="Cambria Math"/>
                <a:cs typeface="Cambria Math"/>
              </a:rPr>
              <a:t>𝑁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424812" y="210528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536951" y="1546601"/>
            <a:ext cx="7008495" cy="6591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  <a:tabLst>
                <a:tab pos="1861820" algn="l"/>
              </a:tabLst>
            </a:pPr>
            <a:r>
              <a:rPr dirty="0" sz="1400" spc="-5">
                <a:latin typeface="Times New Roman"/>
                <a:cs typeface="Times New Roman"/>
              </a:rPr>
              <a:t>Also we have </a:t>
            </a:r>
            <a:r>
              <a:rPr dirty="0" sz="1400">
                <a:latin typeface="Cambria Math"/>
                <a:cs typeface="Cambria Math"/>
              </a:rPr>
              <a:t>𝐵</a:t>
            </a:r>
            <a:r>
              <a:rPr dirty="0" baseline="-16666" sz="1500">
                <a:latin typeface="Cambria Math"/>
                <a:cs typeface="Cambria Math"/>
              </a:rPr>
              <a:t>𝑇  </a:t>
            </a:r>
            <a:r>
              <a:rPr dirty="0" sz="1400">
                <a:latin typeface="Cambria Math"/>
                <a:cs typeface="Cambria Math"/>
              </a:rPr>
              <a:t>≥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baseline="-38888" sz="1500" spc="30">
                <a:latin typeface="Cambria Math"/>
                <a:cs typeface="Cambria Math"/>
              </a:rPr>
              <a:t>2</a:t>
            </a:r>
            <a:r>
              <a:rPr dirty="0" baseline="-38888" sz="1500" spc="2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𝑟	</a:t>
            </a:r>
            <a:r>
              <a:rPr dirty="0" sz="1400" spc="-5">
                <a:latin typeface="Cambria Math"/>
                <a:cs typeface="Cambria Math"/>
              </a:rPr>
              <a:t>𝑜𝑟 </a:t>
            </a:r>
            <a:r>
              <a:rPr dirty="0" sz="1400">
                <a:latin typeface="Cambria Math"/>
                <a:cs typeface="Cambria Math"/>
              </a:rPr>
              <a:t>𝐵</a:t>
            </a:r>
            <a:r>
              <a:rPr dirty="0" baseline="-16666" sz="1500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≥ 0.5 × 75.6 = 37.8 𝑀𝐻𝑧 </a:t>
            </a:r>
            <a:r>
              <a:rPr dirty="0" sz="1400">
                <a:latin typeface="Times New Roman"/>
                <a:cs typeface="Times New Roman"/>
              </a:rPr>
              <a:t>which is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value </a:t>
            </a:r>
            <a:r>
              <a:rPr dirty="0" sz="1400" spc="-5">
                <a:latin typeface="Times New Roman"/>
                <a:cs typeface="Times New Roman"/>
              </a:rPr>
              <a:t>obtained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earlier</a:t>
            </a:r>
            <a:endParaRPr sz="1400">
              <a:latin typeface="Times New Roman"/>
              <a:cs typeface="Times New Roman"/>
            </a:endParaRPr>
          </a:p>
          <a:p>
            <a:pPr marL="1363345">
              <a:lnSpc>
                <a:spcPct val="100000"/>
              </a:lnSpc>
              <a:spcBef>
                <a:spcPts val="1620"/>
              </a:spcBef>
              <a:tabLst>
                <a:tab pos="2800350" algn="l"/>
              </a:tabLst>
            </a:pPr>
            <a:r>
              <a:rPr dirty="0" sz="1400">
                <a:latin typeface="Times New Roman"/>
                <a:cs typeface="Times New Roman"/>
              </a:rPr>
              <a:t>iv-	</a:t>
            </a:r>
            <a:r>
              <a:rPr dirty="0" sz="1400" spc="105">
                <a:latin typeface="Cambria Math"/>
                <a:cs typeface="Cambria Math"/>
              </a:rPr>
              <a:t>(</a:t>
            </a:r>
            <a:r>
              <a:rPr dirty="0" baseline="47222" sz="1500" spc="157">
                <a:latin typeface="Cambria Math"/>
                <a:cs typeface="Cambria Math"/>
              </a:rPr>
              <a:t>𝑆 </a:t>
            </a:r>
            <a:r>
              <a:rPr dirty="0" sz="1400" spc="10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𝑑𝐵 =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4.8 + </a:t>
            </a:r>
            <a:r>
              <a:rPr dirty="0" sz="1400" spc="10">
                <a:latin typeface="Cambria Math"/>
                <a:cs typeface="Cambria Math"/>
              </a:rPr>
              <a:t>6𝑣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𝑑𝐵 </a:t>
            </a:r>
            <a:r>
              <a:rPr dirty="0" sz="1400">
                <a:latin typeface="Cambria Math"/>
                <a:cs typeface="Cambria Math"/>
              </a:rPr>
              <a:t>= 4.8 + 6 × 9 = 58.8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𝑑𝐵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708" y="2430903"/>
            <a:ext cx="8889365" cy="9772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Times New Roman"/>
                <a:cs typeface="Times New Roman"/>
              </a:rPr>
              <a:t>Example </a:t>
            </a:r>
            <a:r>
              <a:rPr dirty="0" sz="1400" b="1">
                <a:latin typeface="Times New Roman"/>
                <a:cs typeface="Times New Roman"/>
              </a:rPr>
              <a:t>2:</a:t>
            </a:r>
            <a:endParaRPr sz="1400">
              <a:latin typeface="Times New Roman"/>
              <a:cs typeface="Times New Roman"/>
            </a:endParaRPr>
          </a:p>
          <a:p>
            <a:pPr marL="241300" marR="5080">
              <a:lnSpc>
                <a:spcPct val="143600"/>
              </a:lnSpc>
              <a:spcBef>
                <a:spcPts val="980"/>
              </a:spcBef>
            </a:pPr>
            <a:r>
              <a:rPr dirty="0" sz="1400" spc="-5">
                <a:latin typeface="Times New Roman"/>
                <a:cs typeface="Times New Roman"/>
              </a:rPr>
              <a:t>The bandwidth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signal input to the PCM is restricted to </a:t>
            </a:r>
            <a:r>
              <a:rPr dirty="0" sz="1400">
                <a:latin typeface="Times New Roman"/>
                <a:cs typeface="Times New Roman"/>
              </a:rPr>
              <a:t>4 </a:t>
            </a:r>
            <a:r>
              <a:rPr dirty="0" sz="1400" spc="-5">
                <a:latin typeface="Times New Roman"/>
                <a:cs typeface="Times New Roman"/>
              </a:rPr>
              <a:t>kHz. The input varies from </a:t>
            </a:r>
            <a:r>
              <a:rPr dirty="0" sz="1400">
                <a:latin typeface="Times New Roman"/>
                <a:cs typeface="Times New Roman"/>
              </a:rPr>
              <a:t>-3.8V to </a:t>
            </a:r>
            <a:r>
              <a:rPr dirty="0" sz="1400" spc="-5">
                <a:latin typeface="Times New Roman"/>
                <a:cs typeface="Times New Roman"/>
              </a:rPr>
              <a:t>+3.8 </a:t>
            </a:r>
            <a:r>
              <a:rPr dirty="0" sz="1400">
                <a:latin typeface="Times New Roman"/>
                <a:cs typeface="Times New Roman"/>
              </a:rPr>
              <a:t>V and </a:t>
            </a:r>
            <a:r>
              <a:rPr dirty="0" sz="1400" spc="-5">
                <a:latin typeface="Times New Roman"/>
                <a:cs typeface="Times New Roman"/>
              </a:rPr>
              <a:t>has the  </a:t>
            </a:r>
            <a:r>
              <a:rPr dirty="0" sz="1400">
                <a:latin typeface="Times New Roman"/>
                <a:cs typeface="Times New Roman"/>
              </a:rPr>
              <a:t>average </a:t>
            </a:r>
            <a:r>
              <a:rPr dirty="0" sz="1400" spc="-5">
                <a:latin typeface="Times New Roman"/>
                <a:cs typeface="Times New Roman"/>
              </a:rPr>
              <a:t>power </a:t>
            </a:r>
            <a:r>
              <a:rPr dirty="0" sz="1400">
                <a:latin typeface="Times New Roman"/>
                <a:cs typeface="Times New Roman"/>
              </a:rPr>
              <a:t>of 30 </a:t>
            </a:r>
            <a:r>
              <a:rPr dirty="0" sz="1400" spc="-10">
                <a:latin typeface="Times New Roman"/>
                <a:cs typeface="Times New Roman"/>
              </a:rPr>
              <a:t>mW. </a:t>
            </a:r>
            <a:r>
              <a:rPr dirty="0" sz="1400" spc="-5">
                <a:latin typeface="Times New Roman"/>
                <a:cs typeface="Times New Roman"/>
              </a:rPr>
              <a:t>The required signal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noise ratio is </a:t>
            </a:r>
            <a:r>
              <a:rPr dirty="0" sz="1400">
                <a:latin typeface="Times New Roman"/>
                <a:cs typeface="Times New Roman"/>
              </a:rPr>
              <a:t>20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dB.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618" y="4520570"/>
            <a:ext cx="2343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18" y="3510767"/>
            <a:ext cx="8656320" cy="124968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830"/>
              </a:spcBef>
              <a:buAutoNum type="romanLcPeriod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Calculate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bits required </a:t>
            </a:r>
            <a:r>
              <a:rPr dirty="0" sz="1400">
                <a:latin typeface="Times New Roman"/>
                <a:cs typeface="Times New Roman"/>
              </a:rPr>
              <a:t>per </a:t>
            </a:r>
            <a:r>
              <a:rPr dirty="0" sz="1400" spc="-5">
                <a:latin typeface="Times New Roman"/>
                <a:cs typeface="Times New Roman"/>
              </a:rPr>
              <a:t>sample.</a:t>
            </a:r>
            <a:endParaRPr sz="1400">
              <a:latin typeface="Times New Roman"/>
              <a:cs typeface="Times New Roman"/>
            </a:endParaRPr>
          </a:p>
          <a:p>
            <a:pPr marL="469265" marR="5080" indent="-457200">
              <a:lnSpc>
                <a:spcPct val="143600"/>
              </a:lnSpc>
              <a:buAutoNum type="romanLcPeriod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Outputs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20 such PCM </a:t>
            </a:r>
            <a:r>
              <a:rPr dirty="0" sz="1400">
                <a:latin typeface="Times New Roman"/>
                <a:cs typeface="Times New Roman"/>
              </a:rPr>
              <a:t>coder are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 spc="-5">
                <a:latin typeface="Times New Roman"/>
                <a:cs typeface="Times New Roman"/>
              </a:rPr>
              <a:t>multiplexed. </a:t>
            </a:r>
            <a:r>
              <a:rPr dirty="0" sz="1400" spc="-10">
                <a:latin typeface="Times New Roman"/>
                <a:cs typeface="Times New Roman"/>
              </a:rPr>
              <a:t>What </a:t>
            </a:r>
            <a:r>
              <a:rPr dirty="0" sz="1400" spc="-5">
                <a:latin typeface="Times New Roman"/>
                <a:cs typeface="Times New Roman"/>
              </a:rPr>
              <a:t>is the mimum </a:t>
            </a:r>
            <a:r>
              <a:rPr dirty="0" sz="1400">
                <a:latin typeface="Times New Roman"/>
                <a:cs typeface="Times New Roman"/>
              </a:rPr>
              <a:t>required </a:t>
            </a:r>
            <a:r>
              <a:rPr dirty="0" sz="1400" spc="-5">
                <a:latin typeface="Times New Roman"/>
                <a:cs typeface="Times New Roman"/>
              </a:rPr>
              <a:t>transmission bandwidth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 multiplexed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signal?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What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signaling </a:t>
            </a:r>
            <a:r>
              <a:rPr dirty="0" sz="1400">
                <a:latin typeface="Times New Roman"/>
                <a:cs typeface="Times New Roman"/>
              </a:rPr>
              <a:t>rate </a:t>
            </a:r>
            <a:r>
              <a:rPr dirty="0" sz="1400" spc="-5">
                <a:latin typeface="Times New Roman"/>
                <a:cs typeface="Times New Roman"/>
              </a:rPr>
              <a:t>for the multiplexed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18" y="4930907"/>
            <a:ext cx="6781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Solution: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32278" y="5348483"/>
            <a:ext cx="1200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𝑆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226692" y="5624834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100198" y="5485643"/>
            <a:ext cx="13322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85">
                <a:latin typeface="Cambria Math"/>
                <a:cs typeface="Cambria Math"/>
              </a:rPr>
              <a:t>(</a:t>
            </a:r>
            <a:r>
              <a:rPr dirty="0" baseline="-35714" sz="2100" spc="127">
                <a:latin typeface="Cambria Math"/>
                <a:cs typeface="Cambria Math"/>
              </a:rPr>
              <a:t>𝑁</a:t>
            </a:r>
            <a:r>
              <a:rPr dirty="0" sz="1400" spc="8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𝑑𝐵 =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10𝑙𝑜𝑔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69183" y="5572504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10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59005" y="5348476"/>
            <a:ext cx="1200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𝑆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40455" y="5602984"/>
            <a:ext cx="156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53156" y="5624834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42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552063" y="5485636"/>
            <a:ext cx="12420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6854" algn="l"/>
              </a:tabLst>
            </a:pPr>
            <a:r>
              <a:rPr dirty="0" sz="1400" spc="110">
                <a:latin typeface="Cambria Math"/>
                <a:cs typeface="Cambria Math"/>
              </a:rPr>
              <a:t>(	) </a:t>
            </a:r>
            <a:r>
              <a:rPr dirty="0" sz="1400">
                <a:latin typeface="Cambria Math"/>
                <a:cs typeface="Cambria Math"/>
              </a:rPr>
              <a:t>𝑑𝐵 =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20𝑑𝐵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66250" y="6119871"/>
            <a:ext cx="1276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∴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69170" y="6238743"/>
            <a:ext cx="156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381884" y="6260591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5362058" y="6119874"/>
            <a:ext cx="7213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41666" sz="2100">
                <a:latin typeface="Cambria Math"/>
                <a:cs typeface="Cambria Math"/>
              </a:rPr>
              <a:t>𝑆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100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0610" y="946144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01261" y="108685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30445" y="1086855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912363" y="794585"/>
            <a:ext cx="3121025" cy="49466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470"/>
              </a:spcBef>
              <a:tabLst>
                <a:tab pos="553085" algn="l"/>
                <a:tab pos="887094" algn="l"/>
              </a:tabLst>
            </a:pPr>
            <a:r>
              <a:rPr dirty="0" sz="1000" spc="20">
                <a:latin typeface="Cambria Math"/>
                <a:cs typeface="Cambria Math"/>
              </a:rPr>
              <a:t>𝑆 </a:t>
            </a:r>
            <a:r>
              <a:rPr dirty="0" sz="1000" spc="55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=	</a:t>
            </a:r>
            <a:r>
              <a:rPr dirty="0" sz="1000" spc="20">
                <a:latin typeface="Cambria Math"/>
                <a:cs typeface="Cambria Math"/>
              </a:rPr>
              <a:t>3𝑃	</a:t>
            </a:r>
            <a:r>
              <a:rPr dirty="0" baseline="-33730" sz="2100">
                <a:latin typeface="Cambria Math"/>
                <a:cs typeface="Cambria Math"/>
              </a:rPr>
              <a:t>× </a:t>
            </a:r>
            <a:r>
              <a:rPr dirty="0" baseline="-33730" sz="2100" spc="15">
                <a:latin typeface="Cambria Math"/>
                <a:cs typeface="Cambria Math"/>
              </a:rPr>
              <a:t>2</a:t>
            </a:r>
            <a:r>
              <a:rPr dirty="0" baseline="-16666" sz="1500" spc="15">
                <a:latin typeface="Cambria Math"/>
                <a:cs typeface="Cambria Math"/>
              </a:rPr>
              <a:t>2𝑣 </a:t>
            </a:r>
            <a:r>
              <a:rPr dirty="0" baseline="-33730" sz="2100">
                <a:latin typeface="Cambria Math"/>
                <a:cs typeface="Cambria Math"/>
              </a:rPr>
              <a:t>→ 100 =</a:t>
            </a:r>
            <a:r>
              <a:rPr dirty="0" baseline="-33730" sz="2100" spc="300">
                <a:latin typeface="Cambria Math"/>
                <a:cs typeface="Cambria Math"/>
              </a:rPr>
              <a:t> </a:t>
            </a:r>
            <a:r>
              <a:rPr dirty="0" sz="1000" spc="15">
                <a:latin typeface="Cambria Math"/>
                <a:cs typeface="Cambria Math"/>
              </a:rPr>
              <a:t>3×30×10</a:t>
            </a:r>
            <a:r>
              <a:rPr dirty="0" baseline="24305" sz="1200" spc="22">
                <a:latin typeface="Cambria Math"/>
                <a:cs typeface="Cambria Math"/>
              </a:rPr>
              <a:t>−3</a:t>
            </a:r>
            <a:r>
              <a:rPr dirty="0" sz="1000" spc="15">
                <a:latin typeface="Cambria Math"/>
                <a:cs typeface="Cambria Math"/>
              </a:rPr>
              <a:t>×2</a:t>
            </a:r>
            <a:r>
              <a:rPr dirty="0" baseline="24305" sz="1200" spc="22">
                <a:latin typeface="Cambria Math"/>
                <a:cs typeface="Cambria Math"/>
              </a:rPr>
              <a:t>2𝑣</a:t>
            </a:r>
            <a:endParaRPr baseline="24305" sz="1200">
              <a:latin typeface="Cambria Math"/>
              <a:cs typeface="Cambria Math"/>
            </a:endParaRPr>
          </a:p>
          <a:p>
            <a:pPr marL="88900">
              <a:lnSpc>
                <a:spcPts val="815"/>
              </a:lnSpc>
              <a:spcBef>
                <a:spcPts val="254"/>
              </a:spcBef>
              <a:tabLst>
                <a:tab pos="417830" algn="l"/>
                <a:tab pos="791210" algn="l"/>
                <a:tab pos="2400935" algn="l"/>
              </a:tabLst>
            </a:pPr>
            <a:r>
              <a:rPr dirty="0" sz="1000" spc="20">
                <a:latin typeface="Cambria Math"/>
                <a:cs typeface="Cambria Math"/>
              </a:rPr>
              <a:t>𝑁	</a:t>
            </a:r>
            <a:r>
              <a:rPr dirty="0" sz="1000" spc="55">
                <a:latin typeface="Cambria Math"/>
                <a:cs typeface="Cambria Math"/>
              </a:rPr>
              <a:t>(𝑥</a:t>
            </a:r>
            <a:r>
              <a:rPr dirty="0" baseline="24305" sz="1200" spc="82">
                <a:latin typeface="Cambria Math"/>
                <a:cs typeface="Cambria Math"/>
              </a:rPr>
              <a:t>2	</a:t>
            </a:r>
            <a:r>
              <a:rPr dirty="0" sz="1000" spc="30">
                <a:latin typeface="Cambria Math"/>
                <a:cs typeface="Cambria Math"/>
              </a:rPr>
              <a:t>)	</a:t>
            </a:r>
            <a:r>
              <a:rPr dirty="0" baseline="2777" sz="1500" spc="15">
                <a:latin typeface="Cambria Math"/>
                <a:cs typeface="Cambria Math"/>
              </a:rPr>
              <a:t>(</a:t>
            </a:r>
            <a:r>
              <a:rPr dirty="0" sz="1000" spc="10">
                <a:latin typeface="Cambria Math"/>
                <a:cs typeface="Cambria Math"/>
              </a:rPr>
              <a:t>3.8</a:t>
            </a:r>
            <a:r>
              <a:rPr dirty="0" baseline="2777" sz="1500" spc="15">
                <a:latin typeface="Cambria Math"/>
                <a:cs typeface="Cambria Math"/>
              </a:rPr>
              <a:t>)</a:t>
            </a:r>
            <a:r>
              <a:rPr dirty="0" baseline="20833" sz="1200" spc="15">
                <a:latin typeface="Cambria Math"/>
                <a:cs typeface="Cambria Math"/>
              </a:rPr>
              <a:t>2</a:t>
            </a:r>
            <a:endParaRPr baseline="20833" sz="1200">
              <a:latin typeface="Cambria Math"/>
              <a:cs typeface="Cambria Math"/>
            </a:endParaRPr>
          </a:p>
          <a:p>
            <a:pPr marL="550545">
              <a:lnSpc>
                <a:spcPts val="575"/>
              </a:lnSpc>
            </a:pPr>
            <a:r>
              <a:rPr dirty="0" sz="800" spc="100">
                <a:latin typeface="Cambria Math"/>
                <a:cs typeface="Cambria Math"/>
              </a:rPr>
              <a:t>𝑚𝑎𝑥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96568" y="1086855"/>
            <a:ext cx="978535" cy="0"/>
          </a:xfrm>
          <a:custGeom>
            <a:avLst/>
            <a:gdLst/>
            <a:ahLst/>
            <a:cxnLst/>
            <a:rect l="l" t="t" r="r" b="b"/>
            <a:pathLst>
              <a:path w="978535" h="0">
                <a:moveTo>
                  <a:pt x="0" y="0"/>
                </a:moveTo>
                <a:lnTo>
                  <a:pt x="9784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256916" y="1603491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732658" y="1462781"/>
            <a:ext cx="1916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10">
                <a:latin typeface="Cambria Math"/>
                <a:cs typeface="Cambria Math"/>
              </a:rPr>
              <a:t>2</a:t>
            </a:r>
            <a:r>
              <a:rPr dirty="0" baseline="27777" sz="1500" spc="15">
                <a:latin typeface="Cambria Math"/>
                <a:cs typeface="Cambria Math"/>
              </a:rPr>
              <a:t>2𝑣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1666" sz="2100">
                <a:latin typeface="Cambria Math"/>
                <a:cs typeface="Cambria Math"/>
              </a:rPr>
              <a:t>1444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24066.67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7" name="object 17"/>
          <p:cNvSpPr txBox="1"/>
          <p:nvPr/>
        </p:nvSpPr>
        <p:spPr>
          <a:xfrm>
            <a:off x="4732138" y="1520922"/>
            <a:ext cx="1916430" cy="88773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algn="ctr" marR="464184">
              <a:lnSpc>
                <a:spcPct val="100000"/>
              </a:lnSpc>
              <a:spcBef>
                <a:spcPts val="580"/>
              </a:spcBef>
            </a:pPr>
            <a:r>
              <a:rPr dirty="0" sz="1400">
                <a:latin typeface="Cambria Math"/>
                <a:cs typeface="Cambria Math"/>
              </a:rPr>
              <a:t>0.06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484"/>
              </a:spcBef>
            </a:pPr>
            <a:r>
              <a:rPr dirty="0" sz="1400">
                <a:latin typeface="Cambria Math"/>
                <a:cs typeface="Cambria Math"/>
              </a:rPr>
              <a:t>2𝑣𝑙𝑜𝑔2 =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log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24066.67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𝑣 ≅ 7</a:t>
            </a:r>
            <a:r>
              <a:rPr dirty="0" sz="1400" spc="-12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𝑏𝑖𝑡𝑠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05195" y="2478147"/>
            <a:ext cx="3460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94665" algn="l"/>
              </a:tabLst>
            </a:pPr>
            <a:r>
              <a:rPr dirty="0" sz="1400">
                <a:latin typeface="Times New Roman"/>
                <a:cs typeface="Times New Roman"/>
              </a:rPr>
              <a:t>ii-	</a:t>
            </a:r>
            <a:r>
              <a:rPr dirty="0" sz="1400">
                <a:latin typeface="Cambria Math"/>
                <a:cs typeface="Cambria Math"/>
              </a:rPr>
              <a:t>𝐵</a:t>
            </a:r>
            <a:r>
              <a:rPr dirty="0" baseline="-16666" sz="1500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≥ 𝑣𝑊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20 </a:t>
            </a:r>
            <a:r>
              <a:rPr dirty="0" sz="1400" spc="-5">
                <a:latin typeface="Times New Roman"/>
                <a:cs typeface="Times New Roman"/>
              </a:rPr>
              <a:t>multiplexed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82475" y="3228217"/>
            <a:ext cx="25558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𝐵</a:t>
            </a:r>
            <a:r>
              <a:rPr dirty="0" baseline="-16666" sz="1500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≥ 20 × 7 × 4 𝑘𝐻𝑧 ≥ 840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𝑘𝐻𝑧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0594" y="3659509"/>
            <a:ext cx="2343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87735" y="3659509"/>
            <a:ext cx="13093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signaling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73330" y="4077086"/>
            <a:ext cx="2573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𝑟 = 2𝐵</a:t>
            </a:r>
            <a:r>
              <a:rPr dirty="0" baseline="-16666" sz="1500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= 2 × 840 = </a:t>
            </a:r>
            <a:r>
              <a:rPr dirty="0" sz="1400" spc="-5">
                <a:latin typeface="Cambria Math"/>
                <a:cs typeface="Cambria Math"/>
              </a:rPr>
              <a:t>1680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𝑘𝑏𝑝𝑠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17910" y="874516"/>
            <a:ext cx="8676005" cy="4009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9215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Times New Roman"/>
                <a:cs typeface="Times New Roman"/>
              </a:rPr>
              <a:t>Example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3: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information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analog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waveform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transmitted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over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PCM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accuracy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∓0.1% </a:t>
            </a:r>
            <a:r>
              <a:rPr dirty="0" sz="1400">
                <a:latin typeface="Times New Roman"/>
                <a:cs typeface="Times New Roman"/>
              </a:rPr>
              <a:t>(full </a:t>
            </a:r>
            <a:r>
              <a:rPr dirty="0" sz="1400" spc="-5">
                <a:latin typeface="Times New Roman"/>
                <a:cs typeface="Times New Roman"/>
              </a:rPr>
              <a:t>scale). The analog signal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bandwidth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100Hz and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amplitude range </a:t>
            </a:r>
            <a:r>
              <a:rPr dirty="0" sz="1400">
                <a:latin typeface="Times New Roman"/>
                <a:cs typeface="Times New Roman"/>
              </a:rPr>
              <a:t>of -10 </a:t>
            </a:r>
            <a:r>
              <a:rPr dirty="0" sz="1400" spc="-5">
                <a:latin typeface="Times New Roman"/>
                <a:cs typeface="Times New Roman"/>
              </a:rPr>
              <a:t>to +10 volts.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Determine:</a:t>
            </a:r>
            <a:endParaRPr sz="1400">
              <a:latin typeface="Times New Roman"/>
              <a:cs typeface="Times New Roman"/>
            </a:endParaRPr>
          </a:p>
          <a:p>
            <a:pPr marL="25400" marR="4689475">
              <a:lnSpc>
                <a:spcPct val="191400"/>
              </a:lnSpc>
              <a:spcBef>
                <a:spcPts val="204"/>
              </a:spcBef>
              <a:tabLst>
                <a:tab pos="481965" algn="l"/>
              </a:tabLst>
            </a:pPr>
            <a:r>
              <a:rPr dirty="0" sz="1400">
                <a:latin typeface="Times New Roman"/>
                <a:cs typeface="Times New Roman"/>
              </a:rPr>
              <a:t>i-	</a:t>
            </a:r>
            <a:r>
              <a:rPr dirty="0" sz="1400" spc="-5">
                <a:latin typeface="Times New Roman"/>
                <a:cs typeface="Times New Roman"/>
              </a:rPr>
              <a:t>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levels </a:t>
            </a:r>
            <a:r>
              <a:rPr dirty="0" sz="1400">
                <a:latin typeface="Times New Roman"/>
                <a:cs typeface="Times New Roman"/>
              </a:rPr>
              <a:t>required </a:t>
            </a:r>
            <a:r>
              <a:rPr dirty="0" sz="1400" spc="-5">
                <a:latin typeface="Times New Roman"/>
                <a:cs typeface="Times New Roman"/>
              </a:rPr>
              <a:t>for such accuracy.  </a:t>
            </a:r>
            <a:r>
              <a:rPr dirty="0" sz="1400">
                <a:latin typeface="Times New Roman"/>
                <a:cs typeface="Times New Roman"/>
              </a:rPr>
              <a:t>ii-	</a:t>
            </a:r>
            <a:r>
              <a:rPr dirty="0" sz="1400" spc="-5">
                <a:latin typeface="Times New Roman"/>
                <a:cs typeface="Times New Roman"/>
              </a:rPr>
              <a:t>The code word length.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marL="481965" indent="-457200">
              <a:lnSpc>
                <a:spcPct val="100000"/>
              </a:lnSpc>
              <a:buAutoNum type="romanLcPeriod" startAt="3"/>
              <a:tabLst>
                <a:tab pos="481965" algn="l"/>
                <a:tab pos="48260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minimum </a:t>
            </a:r>
            <a:r>
              <a:rPr dirty="0" sz="1400">
                <a:latin typeface="Times New Roman"/>
                <a:cs typeface="Times New Roman"/>
              </a:rPr>
              <a:t>bit </a:t>
            </a:r>
            <a:r>
              <a:rPr dirty="0" sz="1400" spc="-5">
                <a:latin typeface="Times New Roman"/>
                <a:cs typeface="Times New Roman"/>
              </a:rPr>
              <a:t>rate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required.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romanLcPeriod" startAt="3"/>
            </a:pPr>
            <a:endParaRPr sz="1300">
              <a:latin typeface="Times New Roman"/>
              <a:cs typeface="Times New Roman"/>
            </a:endParaRPr>
          </a:p>
          <a:p>
            <a:pPr marL="481965" indent="-457200">
              <a:lnSpc>
                <a:spcPct val="100000"/>
              </a:lnSpc>
              <a:buAutoNum type="romanLcPeriod" startAt="3"/>
              <a:tabLst>
                <a:tab pos="481965" algn="l"/>
                <a:tab pos="48260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bandwidth required for </a:t>
            </a:r>
            <a:r>
              <a:rPr dirty="0" sz="1400">
                <a:latin typeface="Times New Roman"/>
                <a:cs typeface="Times New Roman"/>
              </a:rPr>
              <a:t>PCM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Solution: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tabLst>
                <a:tab pos="481965" algn="l"/>
              </a:tabLst>
            </a:pPr>
            <a:r>
              <a:rPr dirty="0" sz="1400">
                <a:latin typeface="Times New Roman"/>
                <a:cs typeface="Times New Roman"/>
              </a:rPr>
              <a:t>i-	</a:t>
            </a:r>
            <a:r>
              <a:rPr dirty="0" sz="1400" spc="-5">
                <a:latin typeface="Times New Roman"/>
                <a:cs typeface="Times New Roman"/>
              </a:rPr>
              <a:t>The maximum quantization error should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>
                <a:latin typeface="Cambria Math"/>
                <a:cs typeface="Cambria Math"/>
              </a:rPr>
              <a:t>∓0.1%,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algn="ctr" marR="207010">
              <a:lnSpc>
                <a:spcPct val="100000"/>
              </a:lnSpc>
            </a:pPr>
            <a:r>
              <a:rPr dirty="0" sz="1400" spc="45">
                <a:latin typeface="Cambria Math"/>
                <a:cs typeface="Cambria Math"/>
              </a:rPr>
              <a:t>𝜀</a:t>
            </a:r>
            <a:r>
              <a:rPr dirty="0" baseline="-16666" sz="1500" spc="67">
                <a:latin typeface="Cambria Math"/>
                <a:cs typeface="Cambria Math"/>
              </a:rPr>
              <a:t>𝑚𝑎𝑥 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∓0.001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54459" y="5084831"/>
            <a:ext cx="1009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67149" y="5272790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80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76308" y="5138171"/>
            <a:ext cx="11671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But </a:t>
            </a:r>
            <a:r>
              <a:rPr dirty="0" sz="1400" spc="45">
                <a:latin typeface="Cambria Math"/>
                <a:cs typeface="Cambria Math"/>
              </a:rPr>
              <a:t>𝜀</a:t>
            </a:r>
            <a:r>
              <a:rPr dirty="0" baseline="-16666" sz="1500" spc="67">
                <a:latin typeface="Cambria Math"/>
                <a:cs typeface="Cambria Math"/>
              </a:rPr>
              <a:t>𝑚𝑎𝑥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|</a:t>
            </a:r>
            <a:r>
              <a:rPr dirty="0" baseline="-38888" sz="1500" spc="44">
                <a:latin typeface="Cambria Math"/>
                <a:cs typeface="Cambria Math"/>
              </a:rPr>
              <a:t>2</a:t>
            </a:r>
            <a:r>
              <a:rPr dirty="0" sz="1400" spc="30">
                <a:latin typeface="Cambria Math"/>
                <a:cs typeface="Cambria Math"/>
              </a:rPr>
              <a:t>|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40180" y="5890010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831466" y="5613652"/>
            <a:ext cx="3032760" cy="3765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08585">
              <a:lnSpc>
                <a:spcPts val="138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𝛿</a:t>
            </a:r>
            <a:endParaRPr sz="1400">
              <a:latin typeface="Cambria Math"/>
              <a:cs typeface="Cambria Math"/>
            </a:endParaRPr>
          </a:p>
          <a:p>
            <a:pPr marL="50800">
              <a:lnSpc>
                <a:spcPts val="1380"/>
              </a:lnSpc>
            </a:pPr>
            <a:r>
              <a:rPr dirty="0" sz="1400" spc="15">
                <a:latin typeface="Cambria Math"/>
                <a:cs typeface="Cambria Math"/>
              </a:rPr>
              <a:t>|</a:t>
            </a:r>
            <a:r>
              <a:rPr dirty="0" baseline="-35714" sz="21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| </a:t>
            </a:r>
            <a:r>
              <a:rPr dirty="0" sz="1400">
                <a:latin typeface="Cambria Math"/>
                <a:cs typeface="Cambria Math"/>
              </a:rPr>
              <a:t>= 0.001 → 𝑡ℎ𝑒 𝑠𝑡𝑒𝑝 𝑠𝑖𝑧𝑒 𝛿 =</a:t>
            </a:r>
            <a:r>
              <a:rPr dirty="0" sz="1400" spc="1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0.002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238499" y="1061969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97273" y="1060947"/>
            <a:ext cx="388620" cy="0"/>
          </a:xfrm>
          <a:custGeom>
            <a:avLst/>
            <a:gdLst/>
            <a:ahLst/>
            <a:cxnLst/>
            <a:rect l="l" t="t" r="r" b="b"/>
            <a:pathLst>
              <a:path w="388619" h="0">
                <a:moveTo>
                  <a:pt x="0" y="0"/>
                </a:moveTo>
                <a:lnTo>
                  <a:pt x="3886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76300" y="920236"/>
            <a:ext cx="345312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887094" algn="l"/>
              </a:tabLst>
            </a:pPr>
            <a:r>
              <a:rPr dirty="0" sz="1400" spc="-10">
                <a:latin typeface="Times New Roman"/>
                <a:cs typeface="Times New Roman"/>
              </a:rPr>
              <a:t>We</a:t>
            </a:r>
            <a:r>
              <a:rPr dirty="0" sz="1400">
                <a:latin typeface="Times New Roman"/>
                <a:cs typeface="Times New Roman"/>
              </a:rPr>
              <a:t> have	</a:t>
            </a:r>
            <a:r>
              <a:rPr dirty="0" sz="1400">
                <a:latin typeface="Cambria Math"/>
                <a:cs typeface="Cambria Math"/>
              </a:rPr>
              <a:t>𝛿 = </a:t>
            </a:r>
            <a:r>
              <a:rPr dirty="0" baseline="47222" sz="1500" spc="112">
                <a:latin typeface="Cambria Math"/>
                <a:cs typeface="Cambria Math"/>
              </a:rPr>
              <a:t>2𝑥</a:t>
            </a:r>
            <a:r>
              <a:rPr dirty="0" baseline="41666" sz="1200" spc="112">
                <a:latin typeface="Cambria Math"/>
                <a:cs typeface="Cambria Math"/>
              </a:rPr>
              <a:t>𝑚𝑎𝑥 </a:t>
            </a:r>
            <a:r>
              <a:rPr dirty="0" sz="1400">
                <a:latin typeface="Cambria Math"/>
                <a:cs typeface="Cambria Math"/>
              </a:rPr>
              <a:t>, </a:t>
            </a:r>
            <a:r>
              <a:rPr dirty="0" sz="1400" spc="-5">
                <a:latin typeface="Cambria Math"/>
                <a:cs typeface="Cambria Math"/>
              </a:rPr>
              <a:t>𝑎𝑛𝑑 </a:t>
            </a:r>
            <a:r>
              <a:rPr dirty="0" baseline="1984" sz="2100" spc="67">
                <a:latin typeface="Cambria Math"/>
                <a:cs typeface="Cambria Math"/>
              </a:rPr>
              <a:t>|</a:t>
            </a:r>
            <a:r>
              <a:rPr dirty="0" sz="1400" spc="45">
                <a:latin typeface="Cambria Math"/>
                <a:cs typeface="Cambria Math"/>
              </a:rPr>
              <a:t>𝑥</a:t>
            </a:r>
            <a:r>
              <a:rPr dirty="0" baseline="-16666" sz="1500" spc="67">
                <a:latin typeface="Cambria Math"/>
                <a:cs typeface="Cambria Math"/>
              </a:rPr>
              <a:t>𝑚𝑎𝑥</a:t>
            </a:r>
            <a:r>
              <a:rPr dirty="0" baseline="1984" sz="2100" spc="67">
                <a:latin typeface="Cambria Math"/>
                <a:cs typeface="Cambria Math"/>
              </a:rPr>
              <a:t>| </a:t>
            </a:r>
            <a:r>
              <a:rPr dirty="0" sz="1400">
                <a:latin typeface="Cambria Math"/>
                <a:cs typeface="Cambria Math"/>
              </a:rPr>
              <a:t>= 10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𝑣𝑜𝑙𝑡𝑠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700" y="1474973"/>
            <a:ext cx="15582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3281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Then	</a:t>
            </a:r>
            <a:r>
              <a:rPr dirty="0" sz="1400" spc="-5">
                <a:latin typeface="Cambria Math"/>
                <a:cs typeface="Cambria Math"/>
              </a:rPr>
              <a:t>0.002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82340" y="1421633"/>
            <a:ext cx="3365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>
                <a:latin typeface="Cambria Math"/>
                <a:cs typeface="Cambria Math"/>
              </a:rPr>
              <a:t>×</a:t>
            </a:r>
            <a:r>
              <a:rPr dirty="0" sz="1000" spc="15">
                <a:latin typeface="Cambria Math"/>
                <a:cs typeface="Cambria Math"/>
              </a:rPr>
              <a:t>10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98164" y="1616705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95038" y="1615683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 h="0">
                <a:moveTo>
                  <a:pt x="0" y="0"/>
                </a:moveTo>
                <a:lnTo>
                  <a:pt x="3108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881632" y="1474973"/>
            <a:ext cx="10515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→ 𝑞 =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10000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9000" y="1981322"/>
            <a:ext cx="6703059" cy="993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the number </a:t>
            </a:r>
            <a:r>
              <a:rPr dirty="0" sz="1400">
                <a:latin typeface="Times New Roman"/>
                <a:cs typeface="Times New Roman"/>
              </a:rPr>
              <a:t>of levels are</a:t>
            </a:r>
            <a:r>
              <a:rPr dirty="0" sz="1400" spc="-5">
                <a:latin typeface="Times New Roman"/>
                <a:cs typeface="Times New Roman"/>
              </a:rPr>
              <a:t> 10000.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254000">
              <a:lnSpc>
                <a:spcPct val="100000"/>
              </a:lnSpc>
              <a:tabLst>
                <a:tab pos="711200" algn="l"/>
                <a:tab pos="2023110" algn="l"/>
              </a:tabLst>
            </a:pPr>
            <a:r>
              <a:rPr dirty="0" sz="1400">
                <a:latin typeface="Times New Roman"/>
                <a:cs typeface="Times New Roman"/>
              </a:rPr>
              <a:t>ii-	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>
                <a:latin typeface="Cambria Math"/>
                <a:cs typeface="Cambria Math"/>
              </a:rPr>
              <a:t>𝑞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2</a:t>
            </a:r>
            <a:r>
              <a:rPr dirty="0" baseline="27777" sz="1500" spc="15">
                <a:latin typeface="Cambria Math"/>
                <a:cs typeface="Cambria Math"/>
              </a:rPr>
              <a:t>𝑣	</a:t>
            </a:r>
            <a:r>
              <a:rPr dirty="0" sz="1400">
                <a:latin typeface="Cambria Math"/>
                <a:cs typeface="Cambria Math"/>
              </a:rPr>
              <a:t>→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10000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2</a:t>
            </a:r>
            <a:r>
              <a:rPr dirty="0" baseline="27777" sz="1500" spc="15">
                <a:latin typeface="Cambria Math"/>
                <a:cs typeface="Cambria Math"/>
              </a:rPr>
              <a:t>𝑣 </a:t>
            </a:r>
            <a:r>
              <a:rPr dirty="0" sz="1400">
                <a:latin typeface="Cambria Math"/>
                <a:cs typeface="Cambria Math"/>
              </a:rPr>
              <a:t>→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𝑙𝑜𝑔10000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𝑙𝑜𝑔2</a:t>
            </a:r>
            <a:endParaRPr sz="1400">
              <a:latin typeface="Cambria Math"/>
              <a:cs typeface="Cambria Math"/>
            </a:endParaRPr>
          </a:p>
          <a:p>
            <a:pPr marL="2959100">
              <a:lnSpc>
                <a:spcPct val="100000"/>
              </a:lnSpc>
              <a:spcBef>
                <a:spcPts val="805"/>
              </a:spcBef>
              <a:tabLst>
                <a:tab pos="5004435" algn="l"/>
              </a:tabLst>
            </a:pPr>
            <a:r>
              <a:rPr dirty="0" sz="1400">
                <a:latin typeface="Cambria Math"/>
                <a:cs typeface="Cambria Math"/>
              </a:rPr>
              <a:t>∴ 𝑡ℎ𝑒 𝑐𝑜𝑑𝑒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𝑤𝑜𝑟𝑑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𝑙𝑒𝑛𝑔𝑡ℎ	𝑣 = 13.288 ≅ 14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𝑏𝑖𝑡𝑠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0614" y="3045075"/>
            <a:ext cx="2343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789304" y="3536563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212976" y="3536563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05213" y="3045075"/>
            <a:ext cx="5799455" cy="5962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94665">
              <a:lnSpc>
                <a:spcPct val="100000"/>
              </a:lnSpc>
              <a:spcBef>
                <a:spcPts val="105"/>
              </a:spcBef>
              <a:tabLst>
                <a:tab pos="1980564" algn="l"/>
              </a:tabLst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bit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rat	</a:t>
            </a:r>
            <a:r>
              <a:rPr dirty="0" sz="1400">
                <a:latin typeface="Cambria Math"/>
                <a:cs typeface="Cambria Math"/>
              </a:rPr>
              <a:t>𝑟 = </a:t>
            </a:r>
            <a:r>
              <a:rPr dirty="0" sz="1400" spc="-75">
                <a:latin typeface="Cambria Math"/>
                <a:cs typeface="Cambria Math"/>
              </a:rPr>
              <a:t>𝑣𝑓</a:t>
            </a:r>
            <a:r>
              <a:rPr dirty="0" baseline="-16666" sz="1500" spc="-112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= 𝑣 × 2 × 𝑊 = 14 × 2 × 100 = 2800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𝑏𝑝𝑠</a:t>
            </a:r>
            <a:endParaRPr sz="1400">
              <a:latin typeface="Cambria Math"/>
              <a:cs typeface="Cambria Math"/>
            </a:endParaRPr>
          </a:p>
          <a:p>
            <a:pPr algn="ctr" marL="65405">
              <a:lnSpc>
                <a:spcPts val="815"/>
              </a:lnSpc>
              <a:spcBef>
                <a:spcPts val="700"/>
              </a:spcBef>
              <a:tabLst>
                <a:tab pos="488950" algn="l"/>
              </a:tabLst>
            </a:pPr>
            <a:r>
              <a:rPr dirty="0" sz="1000" spc="20">
                <a:latin typeface="Cambria Math"/>
                <a:cs typeface="Cambria Math"/>
              </a:rPr>
              <a:t>1	1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ts val="1295"/>
              </a:lnSpc>
              <a:tabLst>
                <a:tab pos="494665" algn="l"/>
              </a:tabLst>
            </a:pPr>
            <a:r>
              <a:rPr dirty="0" sz="1400">
                <a:latin typeface="Times New Roman"/>
                <a:cs typeface="Times New Roman"/>
              </a:rPr>
              <a:t>iv-	</a:t>
            </a:r>
            <a:r>
              <a:rPr dirty="0" sz="1400" spc="-5">
                <a:latin typeface="Times New Roman"/>
                <a:cs typeface="Times New Roman"/>
              </a:rPr>
              <a:t>The bandwidth required </a:t>
            </a:r>
            <a:r>
              <a:rPr dirty="0" sz="1400">
                <a:latin typeface="Cambria Math"/>
                <a:cs typeface="Cambria Math"/>
              </a:rPr>
              <a:t>𝐵</a:t>
            </a:r>
            <a:r>
              <a:rPr dirty="0" baseline="-16666" sz="1500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≥ </a:t>
            </a:r>
            <a:r>
              <a:rPr dirty="0" baseline="-38888" sz="1500" spc="3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𝑟 ≥ </a:t>
            </a:r>
            <a:r>
              <a:rPr dirty="0" baseline="-38888" sz="1500" spc="3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× </a:t>
            </a:r>
            <a:r>
              <a:rPr dirty="0" sz="1400" spc="-5">
                <a:latin typeface="Cambria Math"/>
                <a:cs typeface="Cambria Math"/>
              </a:rPr>
              <a:t>2800 </a:t>
            </a:r>
            <a:r>
              <a:rPr dirty="0" sz="1400">
                <a:latin typeface="Cambria Math"/>
                <a:cs typeface="Cambria Math"/>
              </a:rPr>
              <a:t>= 1400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𝐻𝑧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63599" y="1307332"/>
            <a:ext cx="8967470" cy="9836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79400">
              <a:lnSpc>
                <a:spcPct val="100000"/>
              </a:lnSpc>
              <a:spcBef>
                <a:spcPts val="105"/>
              </a:spcBef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H.W:</a:t>
            </a:r>
            <a:endParaRPr sz="1400">
              <a:latin typeface="Times New Roman"/>
              <a:cs typeface="Times New Roman"/>
            </a:endParaRPr>
          </a:p>
          <a:p>
            <a:pPr marL="50800" marR="43180">
              <a:lnSpc>
                <a:spcPct val="144500"/>
              </a:lnSpc>
              <a:spcBef>
                <a:spcPts val="1000"/>
              </a:spcBef>
              <a:tabLst>
                <a:tab pos="6334760" algn="l"/>
              </a:tabLst>
            </a:pPr>
            <a:r>
              <a:rPr dirty="0" sz="1400" spc="-5">
                <a:latin typeface="Times New Roman"/>
                <a:cs typeface="Times New Roman"/>
              </a:rPr>
              <a:t>Q1/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information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analog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waveform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maximum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frequency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𝑓</a:t>
            </a:r>
            <a:r>
              <a:rPr dirty="0" baseline="-16666" sz="1500" spc="-142">
                <a:latin typeface="Cambria Math"/>
                <a:cs typeface="Cambria Math"/>
              </a:rPr>
              <a:t>𝑚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3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𝑘𝐻𝑧	</a:t>
            </a:r>
            <a:r>
              <a:rPr dirty="0" sz="1400">
                <a:latin typeface="Times New Roman"/>
                <a:cs typeface="Times New Roman"/>
              </a:rPr>
              <a:t>is to be </a:t>
            </a:r>
            <a:r>
              <a:rPr dirty="0" sz="1400" spc="-5">
                <a:latin typeface="Times New Roman"/>
                <a:cs typeface="Times New Roman"/>
              </a:rPr>
              <a:t>transmitted over </a:t>
            </a:r>
            <a:r>
              <a:rPr dirty="0" sz="1400" spc="10">
                <a:latin typeface="Times New Roman"/>
                <a:cs typeface="Times New Roman"/>
              </a:rPr>
              <a:t>16- </a:t>
            </a:r>
            <a:r>
              <a:rPr dirty="0" sz="1400" spc="-5">
                <a:latin typeface="Times New Roman"/>
                <a:cs typeface="Times New Roman"/>
              </a:rPr>
              <a:t>levels  </a:t>
            </a:r>
            <a:r>
              <a:rPr dirty="0" sz="1400">
                <a:latin typeface="Times New Roman"/>
                <a:cs typeface="Times New Roman"/>
              </a:rPr>
              <a:t>PCM </a:t>
            </a:r>
            <a:r>
              <a:rPr dirty="0" sz="1400" spc="-5">
                <a:latin typeface="Times New Roman"/>
                <a:cs typeface="Times New Roman"/>
              </a:rPr>
              <a:t>system. The quantization distortion is specified not exceed </a:t>
            </a:r>
            <a:r>
              <a:rPr dirty="0" sz="1400">
                <a:latin typeface="Times New Roman"/>
                <a:cs typeface="Times New Roman"/>
              </a:rPr>
              <a:t>1% </a:t>
            </a:r>
            <a:r>
              <a:rPr dirty="0" sz="1400" spc="-5">
                <a:latin typeface="Times New Roman"/>
                <a:cs typeface="Times New Roman"/>
              </a:rPr>
              <a:t>of peak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peak analog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2044954" y="2394936"/>
            <a:ext cx="185420" cy="6350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dirty="0" sz="1400">
                <a:latin typeface="Times New Roman"/>
                <a:cs typeface="Times New Roman"/>
              </a:rPr>
              <a:t>i-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5">
                <a:latin typeface="Times New Roman"/>
                <a:cs typeface="Times New Roman"/>
              </a:rPr>
              <a:t>ii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2154" y="2394936"/>
            <a:ext cx="512699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6515" marR="5080" indent="-44450">
              <a:lnSpc>
                <a:spcPct val="1429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What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number of </a:t>
            </a:r>
            <a:r>
              <a:rPr dirty="0" sz="1400">
                <a:latin typeface="Times New Roman"/>
                <a:cs typeface="Times New Roman"/>
              </a:rPr>
              <a:t>bits per </a:t>
            </a:r>
            <a:r>
              <a:rPr dirty="0" sz="1400" spc="-5">
                <a:latin typeface="Times New Roman"/>
                <a:cs typeface="Times New Roman"/>
              </a:rPr>
              <a:t>sample that should be used in this PCM?  What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minimum </a:t>
            </a:r>
            <a:r>
              <a:rPr dirty="0" sz="1400">
                <a:latin typeface="Times New Roman"/>
                <a:cs typeface="Times New Roman"/>
              </a:rPr>
              <a:t>bit </a:t>
            </a:r>
            <a:r>
              <a:rPr dirty="0" sz="1400" spc="-5">
                <a:latin typeface="Times New Roman"/>
                <a:cs typeface="Times New Roman"/>
              </a:rPr>
              <a:t>transmission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rate?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699" y="3539723"/>
            <a:ext cx="8879840" cy="94741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39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Q2 </a:t>
            </a:r>
            <a:r>
              <a:rPr dirty="0" sz="1400">
                <a:latin typeface="Times New Roman"/>
                <a:cs typeface="Times New Roman"/>
              </a:rPr>
              <a:t>/ A </a:t>
            </a:r>
            <a:r>
              <a:rPr dirty="0" sz="1400" spc="-5">
                <a:latin typeface="Times New Roman"/>
                <a:cs typeface="Times New Roman"/>
              </a:rPr>
              <a:t>signal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bandwidth </a:t>
            </a:r>
            <a:r>
              <a:rPr dirty="0" sz="1400">
                <a:latin typeface="Times New Roman"/>
                <a:cs typeface="Times New Roman"/>
              </a:rPr>
              <a:t>3.5 </a:t>
            </a:r>
            <a:r>
              <a:rPr dirty="0" sz="1400" spc="-5">
                <a:latin typeface="Times New Roman"/>
                <a:cs typeface="Times New Roman"/>
              </a:rPr>
              <a:t>kHz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sampled, quantized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coded </a:t>
            </a:r>
            <a:r>
              <a:rPr dirty="0" sz="1400">
                <a:latin typeface="Times New Roman"/>
                <a:cs typeface="Times New Roman"/>
              </a:rPr>
              <a:t>by PCM </a:t>
            </a:r>
            <a:r>
              <a:rPr dirty="0" sz="1400" spc="-10">
                <a:latin typeface="Times New Roman"/>
                <a:cs typeface="Times New Roman"/>
              </a:rPr>
              <a:t>system. </a:t>
            </a:r>
            <a:r>
              <a:rPr dirty="0" sz="1400" spc="-5">
                <a:latin typeface="Times New Roman"/>
                <a:cs typeface="Times New Roman"/>
              </a:rPr>
              <a:t>The code signal is then transmitted  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transmission channel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supporting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transmission rate of 50 kbps. Calculate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maximum signal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noise that can  obtained </a:t>
            </a:r>
            <a:r>
              <a:rPr dirty="0" sz="1400">
                <a:latin typeface="Times New Roman"/>
                <a:cs typeface="Times New Roman"/>
              </a:rPr>
              <a:t>by this </a:t>
            </a:r>
            <a:r>
              <a:rPr dirty="0" sz="1400" spc="-5">
                <a:latin typeface="Times New Roman"/>
                <a:cs typeface="Times New Roman"/>
              </a:rPr>
              <a:t>system. The </a:t>
            </a:r>
            <a:r>
              <a:rPr dirty="0" sz="1400">
                <a:latin typeface="Times New Roman"/>
                <a:cs typeface="Times New Roman"/>
              </a:rPr>
              <a:t>input </a:t>
            </a:r>
            <a:r>
              <a:rPr dirty="0" sz="1400" spc="-5">
                <a:latin typeface="Times New Roman"/>
                <a:cs typeface="Times New Roman"/>
              </a:rPr>
              <a:t>signal has peak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peak value </a:t>
            </a:r>
            <a:r>
              <a:rPr dirty="0" sz="1400">
                <a:latin typeface="Times New Roman"/>
                <a:cs typeface="Times New Roman"/>
              </a:rPr>
              <a:t>of 4 </a:t>
            </a:r>
            <a:r>
              <a:rPr dirty="0" sz="1400" spc="-5">
                <a:latin typeface="Times New Roman"/>
                <a:cs typeface="Times New Roman"/>
              </a:rPr>
              <a:t>volts and </a:t>
            </a:r>
            <a:r>
              <a:rPr dirty="0" sz="1400" spc="-10">
                <a:latin typeface="Times New Roman"/>
                <a:cs typeface="Times New Roman"/>
              </a:rPr>
              <a:t>rms </a:t>
            </a:r>
            <a:r>
              <a:rPr dirty="0" sz="1400" spc="-5">
                <a:latin typeface="Times New Roman"/>
                <a:cs typeface="Times New Roman"/>
              </a:rPr>
              <a:t>value </a:t>
            </a:r>
            <a:r>
              <a:rPr dirty="0" sz="1400">
                <a:latin typeface="Times New Roman"/>
                <a:cs typeface="Times New Roman"/>
              </a:rPr>
              <a:t>of 0.2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699" y="5119883"/>
            <a:ext cx="6142355" cy="12884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Q3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Consider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audio signal comprised 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sinusoidal term </a:t>
            </a: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3</a:t>
            </a:r>
            <a:r>
              <a:rPr dirty="0" sz="1400" spc="1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500𝜋𝑡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.</a:t>
            </a:r>
            <a:endParaRPr sz="1400">
              <a:latin typeface="Cambria Math"/>
              <a:cs typeface="Cambria Math"/>
            </a:endParaRPr>
          </a:p>
          <a:p>
            <a:pPr marL="1155700" marR="73660">
              <a:lnSpc>
                <a:spcPct val="144300"/>
              </a:lnSpc>
              <a:spcBef>
                <a:spcPts val="995"/>
              </a:spcBef>
              <a:tabLst>
                <a:tab pos="1612900" algn="l"/>
              </a:tabLst>
            </a:pPr>
            <a:r>
              <a:rPr dirty="0" sz="1400">
                <a:latin typeface="Times New Roman"/>
                <a:cs typeface="Times New Roman"/>
              </a:rPr>
              <a:t>i-	</a:t>
            </a:r>
            <a:r>
              <a:rPr dirty="0" sz="1400" spc="-5">
                <a:latin typeface="Times New Roman"/>
                <a:cs typeface="Times New Roman"/>
              </a:rPr>
              <a:t>Find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quantization level with </a:t>
            </a:r>
            <a:r>
              <a:rPr dirty="0" sz="1400">
                <a:latin typeface="Times New Roman"/>
                <a:cs typeface="Times New Roman"/>
              </a:rPr>
              <a:t>an accuracy of 1%.  ii-	</a:t>
            </a:r>
            <a:r>
              <a:rPr dirty="0" sz="1400" spc="-5">
                <a:latin typeface="Times New Roman"/>
                <a:cs typeface="Times New Roman"/>
              </a:rPr>
              <a:t>Determine the signaling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rate.</a:t>
            </a:r>
            <a:endParaRPr sz="140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  <a:spcBef>
                <a:spcPts val="730"/>
              </a:spcBef>
              <a:tabLst>
                <a:tab pos="1612900" algn="l"/>
              </a:tabLst>
            </a:pPr>
            <a:r>
              <a:rPr dirty="0" sz="1400">
                <a:latin typeface="Times New Roman"/>
                <a:cs typeface="Times New Roman"/>
              </a:rPr>
              <a:t>iii-	</a:t>
            </a:r>
            <a:r>
              <a:rPr dirty="0" sz="1400" spc="-5">
                <a:latin typeface="Times New Roman"/>
                <a:cs typeface="Times New Roman"/>
              </a:rPr>
              <a:t>The bandwidth of transmission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channel.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691" y="1333241"/>
            <a:ext cx="7620000" cy="3146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lvl="1" marL="295910" indent="-283845">
              <a:lnSpc>
                <a:spcPct val="100000"/>
              </a:lnSpc>
              <a:spcBef>
                <a:spcPts val="105"/>
              </a:spcBef>
              <a:buAutoNum type="arabicPlain" startAt="4"/>
              <a:tabLst>
                <a:tab pos="29654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Advantages of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PCM: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imes New Roman"/>
              <a:buAutoNum type="arabicPlain" startAt="4"/>
            </a:pPr>
            <a:endParaRPr sz="1650">
              <a:latin typeface="Times New Roman"/>
              <a:cs typeface="Times New Roman"/>
            </a:endParaRPr>
          </a:p>
          <a:p>
            <a:pPr lvl="2" marL="698500" indent="-457834">
              <a:lnSpc>
                <a:spcPct val="100000"/>
              </a:lnSpc>
              <a:spcBef>
                <a:spcPts val="5"/>
              </a:spcBef>
              <a:buAutoNum type="romanLcPeriod"/>
              <a:tabLst>
                <a:tab pos="698500" algn="l"/>
                <a:tab pos="699135" algn="l"/>
              </a:tabLst>
            </a:pPr>
            <a:r>
              <a:rPr dirty="0" sz="1400">
                <a:latin typeface="Times New Roman"/>
                <a:cs typeface="Times New Roman"/>
              </a:rPr>
              <a:t>Effect of </a:t>
            </a:r>
            <a:r>
              <a:rPr dirty="0" sz="1400" spc="-5">
                <a:latin typeface="Times New Roman"/>
                <a:cs typeface="Times New Roman"/>
              </a:rPr>
              <a:t>channel noise and interference is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reduced.</a:t>
            </a:r>
            <a:endParaRPr sz="1400">
              <a:latin typeface="Times New Roman"/>
              <a:cs typeface="Times New Roman"/>
            </a:endParaRPr>
          </a:p>
          <a:p>
            <a:pPr lvl="2" marL="241300" marR="5080">
              <a:lnSpc>
                <a:spcPct val="143600"/>
              </a:lnSpc>
              <a:spcBef>
                <a:spcPts val="15"/>
              </a:spcBef>
              <a:buAutoNum type="romanLcPeriod"/>
              <a:tabLst>
                <a:tab pos="698500" algn="l"/>
                <a:tab pos="699135" algn="l"/>
              </a:tabLst>
            </a:pPr>
            <a:r>
              <a:rPr dirty="0" sz="1400">
                <a:latin typeface="Times New Roman"/>
                <a:cs typeface="Times New Roman"/>
              </a:rPr>
              <a:t>PCM </a:t>
            </a:r>
            <a:r>
              <a:rPr dirty="0" sz="1400" spc="-5">
                <a:latin typeface="Times New Roman"/>
                <a:cs typeface="Times New Roman"/>
              </a:rPr>
              <a:t>permits regeneration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pulses along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transmission path. This reduces noise interference.  </a:t>
            </a:r>
            <a:r>
              <a:rPr dirty="0" sz="1400">
                <a:latin typeface="Times New Roman"/>
                <a:cs typeface="Times New Roman"/>
              </a:rPr>
              <a:t>iii-	</a:t>
            </a:r>
            <a:r>
              <a:rPr dirty="0" sz="1400" spc="-5">
                <a:latin typeface="Times New Roman"/>
                <a:cs typeface="Times New Roman"/>
              </a:rPr>
              <a:t>The bandwidth and signal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noise ratio </a:t>
            </a:r>
            <a:r>
              <a:rPr dirty="0" sz="1400">
                <a:latin typeface="Times New Roman"/>
                <a:cs typeface="Times New Roman"/>
              </a:rPr>
              <a:t>are related by exponential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law.</a:t>
            </a:r>
            <a:endParaRPr sz="1400">
              <a:latin typeface="Times New Roman"/>
              <a:cs typeface="Times New Roman"/>
            </a:endParaRPr>
          </a:p>
          <a:p>
            <a:pPr marL="698500" indent="-457834">
              <a:lnSpc>
                <a:spcPct val="100000"/>
              </a:lnSpc>
              <a:spcBef>
                <a:spcPts val="730"/>
              </a:spcBef>
              <a:buAutoNum type="romanLcPeriod" startAt="4"/>
              <a:tabLst>
                <a:tab pos="698500" algn="l"/>
                <a:tab pos="699135" algn="l"/>
              </a:tabLst>
            </a:pPr>
            <a:r>
              <a:rPr dirty="0" sz="1400" spc="-5">
                <a:latin typeface="Times New Roman"/>
                <a:cs typeface="Times New Roman"/>
              </a:rPr>
              <a:t>Multiplexing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various PCM signals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easily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possible.</a:t>
            </a:r>
            <a:endParaRPr sz="1400">
              <a:latin typeface="Times New Roman"/>
              <a:cs typeface="Times New Roman"/>
            </a:endParaRPr>
          </a:p>
          <a:p>
            <a:pPr marL="698500" indent="-457834">
              <a:lnSpc>
                <a:spcPct val="100000"/>
              </a:lnSpc>
              <a:spcBef>
                <a:spcPts val="720"/>
              </a:spcBef>
              <a:buAutoNum type="romanLcPeriod" startAt="4"/>
              <a:tabLst>
                <a:tab pos="698500" algn="l"/>
                <a:tab pos="699135" algn="l"/>
              </a:tabLst>
            </a:pPr>
            <a:r>
              <a:rPr dirty="0" sz="1400" spc="-5">
                <a:latin typeface="Times New Roman"/>
                <a:cs typeface="Times New Roman"/>
              </a:rPr>
              <a:t>Encryption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decryption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easily incorporated for security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purpose.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Times New Roman"/>
              <a:cs typeface="Times New Roman"/>
            </a:endParaRPr>
          </a:p>
          <a:p>
            <a:pPr lvl="1" marL="295910" indent="-283845">
              <a:lnSpc>
                <a:spcPct val="100000"/>
              </a:lnSpc>
              <a:buAutoNum type="arabicPlain" startAt="5"/>
              <a:tabLst>
                <a:tab pos="29654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Limitation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10" b="1">
                <a:latin typeface="Times New Roman"/>
                <a:cs typeface="Times New Roman"/>
              </a:rPr>
              <a:t>PCM: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imes New Roman"/>
              <a:buAutoNum type="arabicPlain" startAt="5"/>
            </a:pPr>
            <a:endParaRPr sz="1650">
              <a:latin typeface="Times New Roman"/>
              <a:cs typeface="Times New Roman"/>
            </a:endParaRPr>
          </a:p>
          <a:p>
            <a:pPr lvl="2" marL="698500" indent="-457834">
              <a:lnSpc>
                <a:spcPct val="100000"/>
              </a:lnSpc>
              <a:buAutoNum type="romanLcPeriod"/>
              <a:tabLst>
                <a:tab pos="698500" algn="l"/>
                <a:tab pos="699135" algn="l"/>
              </a:tabLst>
            </a:pPr>
            <a:r>
              <a:rPr dirty="0" sz="1400">
                <a:latin typeface="Times New Roman"/>
                <a:cs typeface="Times New Roman"/>
              </a:rPr>
              <a:t>PCM </a:t>
            </a:r>
            <a:r>
              <a:rPr dirty="0" sz="1400" spc="-5">
                <a:latin typeface="Times New Roman"/>
                <a:cs typeface="Times New Roman"/>
              </a:rPr>
              <a:t>system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complex compared to analog pulse </a:t>
            </a:r>
            <a:r>
              <a:rPr dirty="0" sz="1400" spc="-10">
                <a:latin typeface="Times New Roman"/>
                <a:cs typeface="Times New Roman"/>
              </a:rPr>
              <a:t>modulation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method.</a:t>
            </a:r>
            <a:endParaRPr sz="1400">
              <a:latin typeface="Times New Roman"/>
              <a:cs typeface="Times New Roman"/>
            </a:endParaRPr>
          </a:p>
          <a:p>
            <a:pPr lvl="2" marL="698500" indent="-457834">
              <a:lnSpc>
                <a:spcPct val="100000"/>
              </a:lnSpc>
              <a:spcBef>
                <a:spcPts val="735"/>
              </a:spcBef>
              <a:buAutoNum type="romanLcPeriod"/>
              <a:tabLst>
                <a:tab pos="698500" algn="l"/>
                <a:tab pos="69913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channel bandwidth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also increased </a:t>
            </a:r>
            <a:r>
              <a:rPr dirty="0" sz="1400">
                <a:latin typeface="Times New Roman"/>
                <a:cs typeface="Times New Roman"/>
              </a:rPr>
              <a:t>because of </a:t>
            </a:r>
            <a:r>
              <a:rPr dirty="0" sz="1400" spc="-5">
                <a:latin typeface="Times New Roman"/>
                <a:cs typeface="Times New Roman"/>
              </a:rPr>
              <a:t>digital coding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analog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pulses.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901688" y="5164079"/>
            <a:ext cx="8760460" cy="1306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lvl="1" marL="295910" indent="-283845">
              <a:lnSpc>
                <a:spcPct val="100000"/>
              </a:lnSpc>
              <a:spcBef>
                <a:spcPts val="105"/>
              </a:spcBef>
              <a:buAutoNum type="arabicPlain" startAt="6"/>
              <a:tabLst>
                <a:tab pos="29654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Modifications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PCM: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Times New Roman"/>
              <a:buAutoNum type="arabicPlain" startAt="6"/>
            </a:pPr>
            <a:endParaRPr sz="1600">
              <a:latin typeface="Times New Roman"/>
              <a:cs typeface="Times New Roman"/>
            </a:endParaRPr>
          </a:p>
          <a:p>
            <a:pPr lvl="2" marL="698500" indent="-457834">
              <a:lnSpc>
                <a:spcPct val="100000"/>
              </a:lnSpc>
              <a:buAutoNum type="romanLcPeriod"/>
              <a:tabLst>
                <a:tab pos="698500" algn="l"/>
                <a:tab pos="699135" algn="l"/>
              </a:tabLst>
            </a:pPr>
            <a:r>
              <a:rPr dirty="0" sz="1400">
                <a:latin typeface="Times New Roman"/>
                <a:cs typeface="Times New Roman"/>
              </a:rPr>
              <a:t>PCM can be </a:t>
            </a:r>
            <a:r>
              <a:rPr dirty="0" sz="1400" spc="-10">
                <a:latin typeface="Times New Roman"/>
                <a:cs typeface="Times New Roman"/>
              </a:rPr>
              <a:t>modified </a:t>
            </a:r>
            <a:r>
              <a:rPr dirty="0" sz="1400" spc="-5">
                <a:latin typeface="Times New Roman"/>
                <a:cs typeface="Times New Roman"/>
              </a:rPr>
              <a:t>to delta modulation.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10">
                <a:latin typeface="Times New Roman"/>
                <a:cs typeface="Times New Roman"/>
              </a:rPr>
              <a:t>more </a:t>
            </a:r>
            <a:r>
              <a:rPr dirty="0" sz="1400" spc="-5">
                <a:latin typeface="Times New Roman"/>
                <a:cs typeface="Times New Roman"/>
              </a:rPr>
              <a:t>simplified method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implementation.</a:t>
            </a:r>
            <a:endParaRPr sz="1400">
              <a:latin typeface="Times New Roman"/>
              <a:cs typeface="Times New Roman"/>
            </a:endParaRPr>
          </a:p>
          <a:p>
            <a:pPr lvl="2" marL="698500" indent="-457834">
              <a:lnSpc>
                <a:spcPct val="100000"/>
              </a:lnSpc>
              <a:spcBef>
                <a:spcPts val="745"/>
              </a:spcBef>
              <a:buAutoNum type="romanLcPeriod"/>
              <a:tabLst>
                <a:tab pos="698500" algn="l"/>
                <a:tab pos="69913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PCM </a:t>
            </a:r>
            <a:r>
              <a:rPr dirty="0" sz="1400" spc="-5">
                <a:latin typeface="Times New Roman"/>
                <a:cs typeface="Times New Roman"/>
              </a:rPr>
              <a:t>can be used in wideband communications channels to overcome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bandwidth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problem.</a:t>
            </a:r>
            <a:endParaRPr sz="1400">
              <a:latin typeface="Times New Roman"/>
              <a:cs typeface="Times New Roman"/>
            </a:endParaRPr>
          </a:p>
          <a:p>
            <a:pPr lvl="2" marL="698500" indent="-457834">
              <a:lnSpc>
                <a:spcPct val="100000"/>
              </a:lnSpc>
              <a:spcBef>
                <a:spcPts val="720"/>
              </a:spcBef>
              <a:buAutoNum type="romanLcPeriod"/>
              <a:tabLst>
                <a:tab pos="698500" algn="l"/>
                <a:tab pos="699135" algn="l"/>
              </a:tabLst>
            </a:pPr>
            <a:r>
              <a:rPr dirty="0" sz="1400" spc="-5">
                <a:latin typeface="Times New Roman"/>
                <a:cs typeface="Times New Roman"/>
              </a:rPr>
              <a:t>With the help of data comparison along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PCM, </a:t>
            </a:r>
            <a:r>
              <a:rPr dirty="0" sz="1400" spc="-5">
                <a:latin typeface="Times New Roman"/>
                <a:cs typeface="Times New Roman"/>
              </a:rPr>
              <a:t>the redundancy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removed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data rate can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reduced.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2019-04-09T07:55:28Z</dcterms:created>
  <dcterms:modified xsi:type="dcterms:W3CDTF">2019-04-09T07:55:28Z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2019-04-09T00:00:00Z</vt:filetime>
  </property>
</Properties>
</file>