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83250" y="6719950"/>
            <a:ext cx="1346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43429" y="874516"/>
            <a:ext cx="8781415" cy="2843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1938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Chapter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Three</a:t>
            </a:r>
            <a:endParaRPr sz="1600">
              <a:latin typeface="Times New Roman"/>
              <a:cs typeface="Times New Roman"/>
            </a:endParaRPr>
          </a:p>
          <a:p>
            <a:pPr algn="ctr" marR="170180">
              <a:lnSpc>
                <a:spcPct val="100000"/>
              </a:lnSpc>
              <a:spcBef>
                <a:spcPts val="1190"/>
              </a:spcBef>
            </a:pPr>
            <a:r>
              <a:rPr dirty="0" sz="1600" spc="-5" b="1">
                <a:latin typeface="Times New Roman"/>
                <a:cs typeface="Times New Roman"/>
              </a:rPr>
              <a:t>Source Coding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Techniques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279400" indent="-229235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28003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Introduction:</a:t>
            </a:r>
            <a:endParaRPr sz="1400">
              <a:latin typeface="Times New Roman"/>
              <a:cs typeface="Times New Roman"/>
            </a:endParaRPr>
          </a:p>
          <a:p>
            <a:pPr marL="328295">
              <a:lnSpc>
                <a:spcPct val="100000"/>
              </a:lnSpc>
              <a:spcBef>
                <a:spcPts val="45"/>
              </a:spcBef>
            </a:pPr>
            <a:r>
              <a:rPr dirty="0" sz="1400" spc="-5">
                <a:latin typeface="Times New Roman"/>
                <a:cs typeface="Times New Roman"/>
              </a:rPr>
              <a:t>Analog waveform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signals are sampled into pulses.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digital pulses </a:t>
            </a:r>
            <a:r>
              <a:rPr dirty="0" sz="1400" spc="-10">
                <a:latin typeface="Times New Roman"/>
                <a:cs typeface="Times New Roman"/>
              </a:rPr>
              <a:t>modulation </a:t>
            </a:r>
            <a:r>
              <a:rPr dirty="0" sz="1400" spc="-5">
                <a:latin typeface="Times New Roman"/>
                <a:cs typeface="Times New Roman"/>
              </a:rPr>
              <a:t>methods, the analog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amplitude</a:t>
            </a:r>
            <a:endParaRPr sz="1400">
              <a:latin typeface="Times New Roman"/>
              <a:cs typeface="Times New Roman"/>
            </a:endParaRPr>
          </a:p>
          <a:p>
            <a:pPr marL="328295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pulses are converted to digital </a:t>
            </a:r>
            <a:r>
              <a:rPr dirty="0" sz="1400" spc="-10">
                <a:latin typeface="Times New Roman"/>
                <a:cs typeface="Times New Roman"/>
              </a:rPr>
              <a:t>form. </a:t>
            </a:r>
            <a:r>
              <a:rPr dirty="0" sz="1400" spc="-5">
                <a:latin typeface="Times New Roman"/>
                <a:cs typeface="Times New Roman"/>
              </a:rPr>
              <a:t>Thus each sample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message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represented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(1, 0)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format.</a:t>
            </a:r>
            <a:endParaRPr sz="1400">
              <a:latin typeface="Times New Roman"/>
              <a:cs typeface="Times New Roman"/>
            </a:endParaRPr>
          </a:p>
          <a:p>
            <a:pPr marL="279400" indent="-229235">
              <a:lnSpc>
                <a:spcPct val="100000"/>
              </a:lnSpc>
              <a:spcBef>
                <a:spcPts val="755"/>
              </a:spcBef>
              <a:buAutoNum type="arabicPlain" startAt="2"/>
              <a:tabLst>
                <a:tab pos="28003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Pulse Code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Modulation:</a:t>
            </a:r>
            <a:endParaRPr sz="1400">
              <a:latin typeface="Times New Roman"/>
              <a:cs typeface="Times New Roman"/>
            </a:endParaRPr>
          </a:p>
          <a:p>
            <a:pPr marL="328295" marR="43180">
              <a:lnSpc>
                <a:spcPts val="2430"/>
              </a:lnSpc>
              <a:spcBef>
                <a:spcPts val="20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PCM </a:t>
            </a:r>
            <a:r>
              <a:rPr dirty="0" sz="1400" spc="-5">
                <a:latin typeface="Times New Roman"/>
                <a:cs typeface="Times New Roman"/>
              </a:rPr>
              <a:t>technique samples the input signal </a:t>
            </a:r>
            <a:r>
              <a:rPr dirty="0" sz="1400">
                <a:latin typeface="Times New Roman"/>
                <a:cs typeface="Times New Roman"/>
              </a:rPr>
              <a:t>x(t)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frequency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r>
              <a:rPr dirty="0" baseline="-16666" sz="1500" spc="-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sz="1400" spc="15">
                <a:latin typeface="Cambria Math"/>
                <a:cs typeface="Cambria Math"/>
              </a:rPr>
              <a:t>2𝑊</a:t>
            </a:r>
            <a:r>
              <a:rPr dirty="0" sz="1400" spc="1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sampled pulse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digitized </a:t>
            </a:r>
            <a:r>
              <a:rPr dirty="0" sz="1400">
                <a:latin typeface="Times New Roman"/>
                <a:cs typeface="Times New Roman"/>
              </a:rPr>
              <a:t>by the  </a:t>
            </a:r>
            <a:r>
              <a:rPr dirty="0" sz="1400" spc="-5">
                <a:latin typeface="Times New Roman"/>
                <a:cs typeface="Times New Roman"/>
              </a:rPr>
              <a:t>analog to digital converter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2-1.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1978" y="5714244"/>
            <a:ext cx="2327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2-1 </a:t>
            </a:r>
            <a:r>
              <a:rPr dirty="0" sz="1200">
                <a:latin typeface="Times New Roman"/>
                <a:cs typeface="Times New Roman"/>
              </a:rPr>
              <a:t>the block </a:t>
            </a:r>
            <a:r>
              <a:rPr dirty="0" sz="1200" spc="-5">
                <a:latin typeface="Times New Roman"/>
                <a:cs typeface="Times New Roman"/>
              </a:rPr>
              <a:t>diagram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PCM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55263" y="3814572"/>
            <a:ext cx="5632460" cy="16948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596" y="424682"/>
            <a:ext cx="8967470" cy="1617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x(t)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bandlimited 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W</a:t>
            </a:r>
            <a:r>
              <a:rPr dirty="0" sz="1400" spc="1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LPF.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hold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Nyquist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rate</a:t>
            </a:r>
            <a:endParaRPr sz="1400">
              <a:latin typeface="Times New Roman"/>
              <a:cs typeface="Times New Roman"/>
            </a:endParaRPr>
          </a:p>
          <a:p>
            <a:pPr marL="50800" marR="43180">
              <a:lnSpc>
                <a:spcPct val="144300"/>
              </a:lnSpc>
              <a:spcBef>
                <a:spcPts val="25"/>
              </a:spcBef>
            </a:pP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r>
              <a:rPr dirty="0" baseline="-16666" sz="1500" spc="-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sz="1400" spc="25">
                <a:latin typeface="Cambria Math"/>
                <a:cs typeface="Cambria Math"/>
              </a:rPr>
              <a:t>𝑊</a:t>
            </a:r>
            <a:r>
              <a:rPr dirty="0" sz="1400" spc="2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sampled signal </a:t>
            </a:r>
            <a:r>
              <a:rPr dirty="0" sz="1400" spc="-5">
                <a:latin typeface="Cambria Math"/>
                <a:cs typeface="Cambria Math"/>
              </a:rPr>
              <a:t>𝑥(𝑛𝑇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is discrete in time and continuous in amplitude. The quantizer is convert </a:t>
            </a:r>
            <a:r>
              <a:rPr dirty="0" sz="1400">
                <a:latin typeface="Times New Roman"/>
                <a:cs typeface="Times New Roman"/>
              </a:rPr>
              <a:t>it to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discrete  level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rounding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each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fixed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level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with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minimum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error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(quantization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error).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quantizer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Cambria Math"/>
                <a:cs typeface="Cambria Math"/>
              </a:rPr>
              <a:t>𝑥(𝑛𝑇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(for  </a:t>
            </a:r>
            <a:r>
              <a:rPr dirty="0" sz="1400" spc="-5">
                <a:latin typeface="Times New Roman"/>
                <a:cs typeface="Times New Roman"/>
              </a:rPr>
              <a:t>example)  </a:t>
            </a:r>
            <a:r>
              <a:rPr dirty="0" sz="1400">
                <a:latin typeface="Times New Roman"/>
                <a:cs typeface="Times New Roman"/>
              </a:rPr>
              <a:t>can  take  </a:t>
            </a:r>
            <a:r>
              <a:rPr dirty="0" sz="1400" spc="-5">
                <a:latin typeface="Times New Roman"/>
                <a:cs typeface="Times New Roman"/>
              </a:rPr>
              <a:t>any  values  between  (</a:t>
            </a:r>
            <a:r>
              <a:rPr dirty="0" sz="1400" spc="-5">
                <a:latin typeface="Cambria Math"/>
                <a:cs typeface="Cambria Math"/>
              </a:rPr>
              <a:t>−4𝛿 𝑡𝑜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4𝛿)</a:t>
            </a:r>
            <a:r>
              <a:rPr dirty="0" sz="1400" spc="10">
                <a:latin typeface="Times New Roman"/>
                <a:cs typeface="Times New Roman"/>
              </a:rPr>
              <a:t>, 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output 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quantizer  </a:t>
            </a:r>
            <a:r>
              <a:rPr dirty="0" sz="1400" spc="5">
                <a:latin typeface="Cambria Math"/>
                <a:cs typeface="Cambria Math"/>
              </a:rPr>
              <a:t>(𝑥</a:t>
            </a:r>
            <a:r>
              <a:rPr dirty="0" baseline="-16666" sz="1500" spc="7">
                <a:latin typeface="Cambria Math"/>
                <a:cs typeface="Cambria Math"/>
              </a:rPr>
              <a:t>𝑞</a:t>
            </a:r>
            <a:r>
              <a:rPr dirty="0" sz="1400" spc="5">
                <a:latin typeface="Cambria Math"/>
                <a:cs typeface="Cambria Math"/>
              </a:rPr>
              <a:t>(𝑛𝑇</a:t>
            </a:r>
            <a:r>
              <a:rPr dirty="0" baseline="-16666" sz="1500" spc="7">
                <a:latin typeface="Cambria Math"/>
                <a:cs typeface="Cambria Math"/>
              </a:rPr>
              <a:t>𝑠</a:t>
            </a:r>
            <a:r>
              <a:rPr dirty="0" sz="1400" spc="5">
                <a:latin typeface="Cambria Math"/>
                <a:cs typeface="Cambria Math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available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77468" y="2324740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80" h="12700">
                <a:moveTo>
                  <a:pt x="0" y="12192"/>
                </a:moveTo>
                <a:lnTo>
                  <a:pt x="81081" y="12192"/>
                </a:lnTo>
                <a:lnTo>
                  <a:pt x="8108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16046" y="233083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29049" y="233083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52010" y="2330836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64768" y="2136770"/>
            <a:ext cx="64782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1155" algn="l"/>
                <a:tab pos="763905" algn="l"/>
                <a:tab pos="1586865" algn="l"/>
                <a:tab pos="6389370" algn="l"/>
              </a:tabLst>
            </a:pPr>
            <a:r>
              <a:rPr dirty="0" sz="1000" spc="105">
                <a:latin typeface="Cambria Math"/>
                <a:cs typeface="Cambria Math"/>
              </a:rPr>
              <a:t>𝛿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3</a:t>
            </a:r>
            <a:r>
              <a:rPr dirty="0" sz="1000" spc="105">
                <a:latin typeface="Cambria Math"/>
                <a:cs typeface="Cambria Math"/>
              </a:rPr>
              <a:t>𝛿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5</a:t>
            </a:r>
            <a:r>
              <a:rPr dirty="0" sz="1000" spc="105">
                <a:latin typeface="Cambria Math"/>
                <a:cs typeface="Cambria Math"/>
              </a:rPr>
              <a:t>𝛿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5">
                <a:latin typeface="Cambria Math"/>
                <a:cs typeface="Cambria Math"/>
              </a:rPr>
              <a:t>7</a:t>
            </a:r>
            <a:r>
              <a:rPr dirty="0" sz="1000" spc="105">
                <a:latin typeface="Cambria Math"/>
                <a:cs typeface="Cambria Math"/>
              </a:rPr>
              <a:t>𝛿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7816" y="2331842"/>
            <a:ext cx="64763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7350" algn="l"/>
                <a:tab pos="800735" algn="l"/>
                <a:tab pos="1623695" algn="l"/>
                <a:tab pos="6389370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54768" y="2324740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01700" y="2190110"/>
            <a:ext cx="6691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5115" algn="l"/>
                <a:tab pos="698500" algn="l"/>
                <a:tab pos="1189355" algn="l"/>
                <a:tab pos="1948180" algn="l"/>
              </a:tabLst>
            </a:pPr>
            <a:r>
              <a:rPr dirty="0" sz="1400">
                <a:latin typeface="Cambria Math"/>
                <a:cs typeface="Cambria Math"/>
              </a:rPr>
              <a:t>±	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±	,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±	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±	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>
                <a:latin typeface="Times New Roman"/>
                <a:cs typeface="Times New Roman"/>
              </a:rPr>
              <a:t>2-2. </a:t>
            </a:r>
            <a:r>
              <a:rPr dirty="0" sz="1400" spc="-5">
                <a:latin typeface="Times New Roman"/>
                <a:cs typeface="Times New Roman"/>
              </a:rPr>
              <a:t>Thus the maximum quantization error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>
                <a:latin typeface="Cambria Math"/>
                <a:cs typeface="Cambria Math"/>
              </a:rPr>
              <a:t>±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63600" y="2565624"/>
            <a:ext cx="8963025" cy="2402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43180">
              <a:lnSpc>
                <a:spcPct val="15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quantized signal </a:t>
            </a:r>
            <a:r>
              <a:rPr dirty="0" sz="1400" spc="5">
                <a:latin typeface="Cambria Math"/>
                <a:cs typeface="Cambria Math"/>
              </a:rPr>
              <a:t>(𝑥</a:t>
            </a:r>
            <a:r>
              <a:rPr dirty="0" baseline="-16666" sz="1500" spc="7">
                <a:latin typeface="Cambria Math"/>
                <a:cs typeface="Cambria Math"/>
              </a:rPr>
              <a:t>𝑞</a:t>
            </a:r>
            <a:r>
              <a:rPr dirty="0" sz="1400" spc="5">
                <a:latin typeface="Cambria Math"/>
                <a:cs typeface="Cambria Math"/>
              </a:rPr>
              <a:t>(𝑛𝑇</a:t>
            </a:r>
            <a:r>
              <a:rPr dirty="0" baseline="-16666" sz="1500" spc="7">
                <a:latin typeface="Cambria Math"/>
                <a:cs typeface="Cambria Math"/>
              </a:rPr>
              <a:t>𝑠</a:t>
            </a:r>
            <a:r>
              <a:rPr dirty="0" sz="1400" spc="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converted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encoder to </a:t>
            </a:r>
            <a:r>
              <a:rPr dirty="0" sz="1400" i="1">
                <a:latin typeface="Times New Roman"/>
                <a:cs typeface="Times New Roman"/>
              </a:rPr>
              <a:t>v </a:t>
            </a:r>
            <a:r>
              <a:rPr dirty="0" sz="1400" spc="-5">
                <a:latin typeface="Times New Roman"/>
                <a:cs typeface="Times New Roman"/>
              </a:rPr>
              <a:t>digits binary </a:t>
            </a:r>
            <a:r>
              <a:rPr dirty="0" sz="1400">
                <a:latin typeface="Times New Roman"/>
                <a:cs typeface="Times New Roman"/>
              </a:rPr>
              <a:t>word, </a:t>
            </a:r>
            <a:r>
              <a:rPr dirty="0" sz="1400" spc="-5">
                <a:latin typeface="Times New Roman"/>
                <a:cs typeface="Times New Roman"/>
              </a:rPr>
              <a:t>and then converted to serial bit </a:t>
            </a:r>
            <a:r>
              <a:rPr dirty="0" sz="1400">
                <a:latin typeface="Times New Roman"/>
                <a:cs typeface="Times New Roman"/>
              </a:rPr>
              <a:t>stream to  </a:t>
            </a:r>
            <a:r>
              <a:rPr dirty="0" sz="1400" spc="-5">
                <a:latin typeface="Times New Roman"/>
                <a:cs typeface="Times New Roman"/>
              </a:rPr>
              <a:t>generate single baseband signal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 spc="5">
                <a:latin typeface="Times New Roman"/>
                <a:cs typeface="Times New Roman"/>
              </a:rPr>
              <a:t>2-3.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2.1 </a:t>
            </a:r>
            <a:r>
              <a:rPr dirty="0" sz="1200" spc="-5" b="1">
                <a:latin typeface="Times New Roman"/>
                <a:cs typeface="Times New Roman"/>
              </a:rPr>
              <a:t>Transmission bandwidth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PCM:</a:t>
            </a:r>
            <a:endParaRPr sz="1200">
              <a:latin typeface="Times New Roman"/>
              <a:cs typeface="Times New Roman"/>
            </a:endParaRPr>
          </a:p>
          <a:p>
            <a:pPr marL="279400" marR="1220470">
              <a:lnSpc>
                <a:spcPts val="264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Each quantized sample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represent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i="1">
                <a:latin typeface="Times New Roman"/>
                <a:cs typeface="Times New Roman"/>
              </a:rPr>
              <a:t>v </a:t>
            </a:r>
            <a:r>
              <a:rPr dirty="0" sz="1400" spc="-5">
                <a:latin typeface="Times New Roman"/>
                <a:cs typeface="Times New Roman"/>
              </a:rPr>
              <a:t>digits: </a:t>
            </a:r>
            <a:r>
              <a:rPr dirty="0" sz="1400">
                <a:latin typeface="Cambria Math"/>
                <a:cs typeface="Cambria Math"/>
              </a:rPr>
              <a:t>𝑞 = </a:t>
            </a:r>
            <a:r>
              <a:rPr dirty="0" sz="1400" spc="30">
                <a:latin typeface="Cambria Math"/>
                <a:cs typeface="Cambria Math"/>
              </a:rPr>
              <a:t>2</a:t>
            </a:r>
            <a:r>
              <a:rPr dirty="0" baseline="27777" sz="1500" spc="44">
                <a:latin typeface="Cambria Math"/>
                <a:cs typeface="Cambria Math"/>
              </a:rPr>
              <a:t>𝑣</a:t>
            </a:r>
            <a:r>
              <a:rPr dirty="0" sz="1400" spc="3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where q is the </a:t>
            </a:r>
            <a:r>
              <a:rPr dirty="0" sz="1400" spc="-5">
                <a:latin typeface="Times New Roman"/>
                <a:cs typeface="Times New Roman"/>
              </a:rPr>
              <a:t>total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digital levels. 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sample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60">
                <a:latin typeface="Cambria Math"/>
                <a:cs typeface="Cambria Math"/>
              </a:rPr>
              <a:t>𝑓</a:t>
            </a:r>
            <a:r>
              <a:rPr dirty="0" baseline="-16666" sz="1500" spc="-89">
                <a:latin typeface="Cambria Math"/>
                <a:cs typeface="Cambria Math"/>
              </a:rPr>
              <a:t>𝑠</a:t>
            </a:r>
            <a:r>
              <a:rPr dirty="0" sz="1400" spc="-6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each sample represent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i="1">
                <a:latin typeface="Times New Roman"/>
                <a:cs typeface="Times New Roman"/>
              </a:rPr>
              <a:t>v </a:t>
            </a:r>
            <a:r>
              <a:rPr dirty="0" sz="1400" spc="-5">
                <a:latin typeface="Times New Roman"/>
                <a:cs typeface="Times New Roman"/>
              </a:rPr>
              <a:t>bits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  <a:p>
            <a:pPr marL="27940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Signaling rate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PCM: </a:t>
            </a:r>
            <a:r>
              <a:rPr dirty="0" sz="1400">
                <a:latin typeface="Cambria Math"/>
                <a:cs typeface="Cambria Math"/>
              </a:rPr>
              <a:t>𝑟 = 𝑣 ×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  <a:p>
            <a:pPr marL="2794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And 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≥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2𝑊</a:t>
            </a:r>
            <a:r>
              <a:rPr dirty="0" sz="1400" spc="1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5463" y="505282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68168" y="524078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05214" y="5106167"/>
            <a:ext cx="45008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4937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bandwidth of PCM given half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signaling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rate:	</a:t>
            </a:r>
            <a:r>
              <a:rPr dirty="0" sz="1400" spc="-35">
                <a:latin typeface="Cambria Math"/>
                <a:cs typeface="Cambria Math"/>
              </a:rPr>
              <a:t>𝐵</a:t>
            </a:r>
            <a:r>
              <a:rPr dirty="0" baseline="-16666" sz="1500" spc="-52">
                <a:latin typeface="Cambria Math"/>
                <a:cs typeface="Cambria Math"/>
              </a:rPr>
              <a:t>𝑟 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baseline="-38888" sz="1500" spc="30">
                <a:latin typeface="Cambria Math"/>
                <a:cs typeface="Cambria Math"/>
              </a:rPr>
              <a:t>2</a:t>
            </a:r>
            <a:r>
              <a:rPr dirty="0" baseline="-38888" sz="15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𝑟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42039" y="547954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54730" y="566750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05218" y="5532880"/>
            <a:ext cx="8172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35">
                <a:latin typeface="Cambria Math"/>
                <a:cs typeface="Cambria Math"/>
              </a:rPr>
              <a:t>𝐵</a:t>
            </a:r>
            <a:r>
              <a:rPr dirty="0" baseline="-16666" sz="1500" spc="-52">
                <a:latin typeface="Cambria Math"/>
                <a:cs typeface="Cambria Math"/>
              </a:rPr>
              <a:t>𝑟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baseline="-38888" sz="1500" spc="30">
                <a:latin typeface="Cambria Math"/>
                <a:cs typeface="Cambria Math"/>
              </a:rPr>
              <a:t>2</a:t>
            </a:r>
            <a:r>
              <a:rPr dirty="0" baseline="-38888" sz="1500" spc="-89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𝑣𝑓</a:t>
            </a:r>
            <a:r>
              <a:rPr dirty="0" baseline="-16666" sz="1500" spc="-112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24" name="object 24"/>
          <p:cNvSpPr txBox="1"/>
          <p:nvPr/>
        </p:nvSpPr>
        <p:spPr>
          <a:xfrm>
            <a:off x="3869566" y="5558788"/>
            <a:ext cx="3156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2-2:(a) Transfer characteristic </a:t>
            </a:r>
            <a:r>
              <a:rPr dirty="0" sz="1200">
                <a:latin typeface="Times New Roman"/>
                <a:cs typeface="Times New Roman"/>
              </a:rPr>
              <a:t>of a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quantizer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642" y="5915404"/>
            <a:ext cx="1919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(b) </a:t>
            </a:r>
            <a:r>
              <a:rPr dirty="0" sz="1200" spc="-5">
                <a:latin typeface="Times New Roman"/>
                <a:cs typeface="Times New Roman"/>
              </a:rPr>
              <a:t>Variation </a:t>
            </a:r>
            <a:r>
              <a:rPr dirty="0" sz="1200">
                <a:latin typeface="Times New Roman"/>
                <a:cs typeface="Times New Roman"/>
              </a:rPr>
              <a:t>of quantizer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error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05210" y="3429995"/>
            <a:ext cx="1557020" cy="702310"/>
          </a:xfrm>
          <a:prstGeom prst="rect">
            <a:avLst/>
          </a:prstGeom>
        </p:spPr>
        <p:txBody>
          <a:bodyPr wrap="square" lIns="0" tIns="1371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8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400" spc="-5">
                <a:latin typeface="Times New Roman"/>
                <a:cs typeface="Times New Roman"/>
              </a:rPr>
              <a:t>ince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≥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2𝑊</a:t>
            </a:r>
            <a:endParaRPr sz="1400">
              <a:latin typeface="Cambria Math"/>
              <a:cs typeface="Cambria Math"/>
            </a:endParaRPr>
          </a:p>
          <a:p>
            <a:pPr marL="608965">
              <a:lnSpc>
                <a:spcPct val="100000"/>
              </a:lnSpc>
              <a:spcBef>
                <a:spcPts val="985"/>
              </a:spcBef>
              <a:tabLst>
                <a:tab pos="839469" algn="l"/>
              </a:tabLst>
            </a:pPr>
            <a:r>
              <a:rPr dirty="0" sz="1400">
                <a:latin typeface="Cambria Math"/>
                <a:cs typeface="Cambria Math"/>
              </a:rPr>
              <a:t>∴	</a:t>
            </a:r>
            <a:r>
              <a:rPr dirty="0" sz="1400" spc="-35">
                <a:latin typeface="Cambria Math"/>
                <a:cs typeface="Cambria Math"/>
              </a:rPr>
              <a:t>𝐵</a:t>
            </a:r>
            <a:r>
              <a:rPr dirty="0" baseline="-16666" sz="1500" spc="-52">
                <a:latin typeface="Cambria Math"/>
                <a:cs typeface="Cambria Math"/>
              </a:rPr>
              <a:t>𝑟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≥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𝑣𝑊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12238" y="6037582"/>
            <a:ext cx="23907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2-3: </a:t>
            </a:r>
            <a:r>
              <a:rPr dirty="0" sz="1200">
                <a:latin typeface="Times New Roman"/>
                <a:cs typeface="Times New Roman"/>
              </a:rPr>
              <a:t>quantizing of sample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value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14700" y="3585210"/>
            <a:ext cx="3874129" cy="2070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32219" y="904250"/>
            <a:ext cx="2791458" cy="2465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8881745" cy="977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2-2 </a:t>
            </a:r>
            <a:r>
              <a:rPr dirty="0" sz="1400" spc="-5" b="1">
                <a:latin typeface="Times New Roman"/>
                <a:cs typeface="Times New Roman"/>
              </a:rPr>
              <a:t>PCM Receiver: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955"/>
              </a:spcBef>
            </a:pPr>
            <a:r>
              <a:rPr dirty="0" sz="1400">
                <a:latin typeface="Times New Roman"/>
                <a:cs typeface="Times New Roman"/>
              </a:rPr>
              <a:t>Figure 2-4 </a:t>
            </a:r>
            <a:r>
              <a:rPr dirty="0" sz="1400" spc="-5">
                <a:latin typeface="Times New Roman"/>
                <a:cs typeface="Times New Roman"/>
              </a:rPr>
              <a:t>shows the block diagram </a:t>
            </a:r>
            <a:r>
              <a:rPr dirty="0" sz="1400">
                <a:latin typeface="Times New Roman"/>
                <a:cs typeface="Times New Roman"/>
              </a:rPr>
              <a:t>of PCM </a:t>
            </a:r>
            <a:r>
              <a:rPr dirty="0" sz="1400" spc="-5">
                <a:latin typeface="Times New Roman"/>
                <a:cs typeface="Times New Roman"/>
              </a:rPr>
              <a:t>receiver. The regenerator is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reshapes the pulse and removes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noise. The 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converted into parallel digital words for each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3600" y="3685422"/>
            <a:ext cx="8967470" cy="13188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06375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2-4 PCM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receiver</a:t>
            </a:r>
            <a:endParaRPr sz="14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50100"/>
              </a:lnSpc>
              <a:spcBef>
                <a:spcPts val="930"/>
              </a:spcBef>
            </a:pPr>
            <a:r>
              <a:rPr dirty="0" sz="1400" spc="-5">
                <a:latin typeface="Times New Roman"/>
                <a:cs typeface="Times New Roman"/>
              </a:rPr>
              <a:t>The digital </a:t>
            </a:r>
            <a:r>
              <a:rPr dirty="0" sz="1400" spc="-10">
                <a:latin typeface="Times New Roman"/>
                <a:cs typeface="Times New Roman"/>
              </a:rPr>
              <a:t>word </a:t>
            </a:r>
            <a:r>
              <a:rPr dirty="0" sz="1400" spc="-5">
                <a:latin typeface="Times New Roman"/>
                <a:cs typeface="Times New Roman"/>
              </a:rPr>
              <a:t>is converted to its analog value </a:t>
            </a:r>
            <a:r>
              <a:rPr dirty="0" sz="1400" spc="30">
                <a:latin typeface="Cambria Math"/>
                <a:cs typeface="Cambria Math"/>
              </a:rPr>
              <a:t>𝑥</a:t>
            </a:r>
            <a:r>
              <a:rPr dirty="0" baseline="-16666" sz="1500" spc="44">
                <a:latin typeface="Cambria Math"/>
                <a:cs typeface="Cambria Math"/>
              </a:rPr>
              <a:t>𝑞</a:t>
            </a:r>
            <a:r>
              <a:rPr dirty="0" sz="1400" spc="30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along with sample and hold (S/H), then passed through lowpass  reconstruction filter to </a:t>
            </a:r>
            <a:r>
              <a:rPr dirty="0" sz="1400">
                <a:latin typeface="Times New Roman"/>
                <a:cs typeface="Times New Roman"/>
              </a:rPr>
              <a:t>get </a:t>
            </a:r>
            <a:r>
              <a:rPr dirty="0" sz="1400" spc="10">
                <a:latin typeface="Cambria Math"/>
                <a:cs typeface="Cambria Math"/>
              </a:rPr>
              <a:t>𝑦</a:t>
            </a:r>
            <a:r>
              <a:rPr dirty="0" baseline="-16666" sz="1500" spc="15">
                <a:latin typeface="Cambria Math"/>
                <a:cs typeface="Cambria Math"/>
              </a:rPr>
              <a:t>𝐷</a:t>
            </a:r>
            <a:r>
              <a:rPr dirty="0" sz="1400" spc="10">
                <a:latin typeface="Cambria Math"/>
                <a:cs typeface="Cambria Math"/>
              </a:rPr>
              <a:t>(𝑡)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There is </a:t>
            </a:r>
            <a:r>
              <a:rPr dirty="0" sz="1400" spc="-5">
                <a:latin typeface="Times New Roman"/>
                <a:cs typeface="Times New Roman"/>
              </a:rPr>
              <a:t>quantization error between reconstructed signal </a:t>
            </a:r>
            <a:r>
              <a:rPr dirty="0" sz="1400" spc="-10">
                <a:latin typeface="Cambria Math"/>
                <a:cs typeface="Cambria Math"/>
              </a:rPr>
              <a:t>𝑥(𝑘𝑇</a:t>
            </a:r>
            <a:r>
              <a:rPr dirty="0" baseline="-16666" sz="1500" spc="-15">
                <a:latin typeface="Cambria Math"/>
                <a:cs typeface="Cambria Math"/>
              </a:rPr>
              <a:t>𝑠</a:t>
            </a:r>
            <a:r>
              <a:rPr dirty="0" sz="1400" spc="-10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and original signal </a:t>
            </a:r>
            <a:r>
              <a:rPr dirty="0" sz="1400" spc="15">
                <a:latin typeface="Cambria Math"/>
                <a:cs typeface="Cambria Math"/>
              </a:rPr>
              <a:t>𝑥(𝑡)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 </a:t>
            </a:r>
            <a:r>
              <a:rPr dirty="0" sz="1400">
                <a:latin typeface="Times New Roman"/>
                <a:cs typeface="Times New Roman"/>
              </a:rPr>
              <a:t>2-5. </a:t>
            </a:r>
            <a:r>
              <a:rPr dirty="0" sz="1400" spc="-5">
                <a:latin typeface="Times New Roman"/>
                <a:cs typeface="Times New Roman"/>
              </a:rPr>
              <a:t>This can reduced by increasing bits </a:t>
            </a:r>
            <a:r>
              <a:rPr dirty="0" sz="1400" spc="-10">
                <a:latin typeface="Times New Roman"/>
                <a:cs typeface="Times New Roman"/>
              </a:rPr>
              <a:t>‘</a:t>
            </a:r>
            <a:r>
              <a:rPr dirty="0" sz="1400" spc="-10" i="1">
                <a:latin typeface="Times New Roman"/>
                <a:cs typeface="Times New Roman"/>
              </a:rPr>
              <a:t>v</a:t>
            </a:r>
            <a:r>
              <a:rPr dirty="0" sz="1400" spc="-10">
                <a:latin typeface="Times New Roman"/>
                <a:cs typeface="Times New Roman"/>
              </a:rPr>
              <a:t>’, </a:t>
            </a:r>
            <a:r>
              <a:rPr dirty="0" sz="1400" spc="-5">
                <a:latin typeface="Times New Roman"/>
                <a:cs typeface="Times New Roman"/>
              </a:rPr>
              <a:t>but this increases the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bandwidth.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28290" y="2074407"/>
            <a:ext cx="5035539" cy="1409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63595" y="3216025"/>
            <a:ext cx="8964930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2-5: Reconstructed waveform</a:t>
            </a:r>
            <a:endParaRPr sz="140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  <a:spcBef>
                <a:spcPts val="1185"/>
              </a:spcBef>
            </a:pPr>
            <a:r>
              <a:rPr dirty="0" sz="1400" b="1">
                <a:latin typeface="Times New Roman"/>
                <a:cs typeface="Times New Roman"/>
              </a:rPr>
              <a:t>2-3 </a:t>
            </a:r>
            <a:r>
              <a:rPr dirty="0" sz="1400" spc="-5" b="1">
                <a:latin typeface="Times New Roman"/>
                <a:cs typeface="Times New Roman"/>
              </a:rPr>
              <a:t>Quantization Noise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PCM:</a:t>
            </a:r>
            <a:endParaRPr sz="140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The quantization error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expressed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</a:pPr>
            <a:r>
              <a:rPr dirty="0" sz="1400">
                <a:latin typeface="Cambria Math"/>
                <a:cs typeface="Cambria Math"/>
              </a:rPr>
              <a:t>𝜀  = </a:t>
            </a: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-16666" sz="1500" spc="7">
                <a:latin typeface="Cambria Math"/>
                <a:cs typeface="Cambria Math"/>
              </a:rPr>
              <a:t>𝑞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𝑛𝑇</a:t>
            </a:r>
            <a:r>
              <a:rPr dirty="0" baseline="-16666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𝑥(𝑛𝑇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50800" marR="43180" indent="-635">
              <a:lnSpc>
                <a:spcPct val="146400"/>
              </a:lnSpc>
              <a:spcBef>
                <a:spcPts val="114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range </a:t>
            </a:r>
            <a:r>
              <a:rPr dirty="0" sz="1400" spc="-5">
                <a:latin typeface="Times New Roman"/>
                <a:cs typeface="Times New Roman"/>
              </a:rPr>
              <a:t>of amplitude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5">
                <a:latin typeface="Cambria Math"/>
                <a:cs typeface="Cambria Math"/>
              </a:rPr>
              <a:t>𝑥(𝑛𝑇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35">
                <a:latin typeface="Cambria Math"/>
                <a:cs typeface="Cambria Math"/>
              </a:rPr>
              <a:t>−𝑥</a:t>
            </a:r>
            <a:r>
              <a:rPr dirty="0" baseline="-16666" sz="1500" spc="52">
                <a:latin typeface="Cambria Math"/>
                <a:cs typeface="Cambria Math"/>
              </a:rPr>
              <a:t>𝑚𝑎𝑥 </a:t>
            </a:r>
            <a:r>
              <a:rPr dirty="0" sz="1400" spc="-5">
                <a:latin typeface="Cambria Math"/>
                <a:cs typeface="Cambria Math"/>
              </a:rPr>
              <a:t>𝑡𝑜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45">
                <a:latin typeface="Cambria Math"/>
                <a:cs typeface="Cambria Math"/>
              </a:rPr>
              <a:t>𝑥</a:t>
            </a:r>
            <a:r>
              <a:rPr dirty="0" baseline="-16666" sz="1500" spc="67">
                <a:latin typeface="Cambria Math"/>
                <a:cs typeface="Cambria Math"/>
              </a:rPr>
              <a:t>𝑚𝑎𝑥 </a:t>
            </a:r>
            <a:r>
              <a:rPr dirty="0" sz="1400">
                <a:latin typeface="Times New Roman"/>
                <a:cs typeface="Times New Roman"/>
              </a:rPr>
              <a:t>and it is </a:t>
            </a:r>
            <a:r>
              <a:rPr dirty="0" sz="1400" spc="-5">
                <a:latin typeface="Times New Roman"/>
                <a:cs typeface="Times New Roman"/>
              </a:rPr>
              <a:t>mapped into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levels.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total amplitude  </a:t>
            </a:r>
            <a:r>
              <a:rPr dirty="0" sz="1400">
                <a:latin typeface="Times New Roman"/>
                <a:cs typeface="Times New Roman"/>
              </a:rPr>
              <a:t>range </a:t>
            </a:r>
            <a:r>
              <a:rPr dirty="0" sz="1400" spc="35">
                <a:latin typeface="Cambria Math"/>
                <a:cs typeface="Cambria Math"/>
              </a:rPr>
              <a:t>2𝑥</a:t>
            </a:r>
            <a:r>
              <a:rPr dirty="0" baseline="-16666" sz="1500" spc="52">
                <a:latin typeface="Cambria Math"/>
                <a:cs typeface="Cambria Math"/>
              </a:rPr>
              <a:t>𝑚𝑎𝑥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divided into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levels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step size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𝛿</a:t>
            </a:r>
            <a:r>
              <a:rPr dirty="0" sz="1400" spc="2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03350" y="5606039"/>
            <a:ext cx="876300" cy="3384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73380">
              <a:lnSpc>
                <a:spcPts val="1230"/>
              </a:lnSpc>
              <a:spcBef>
                <a:spcPts val="105"/>
              </a:spcBef>
            </a:pPr>
            <a:r>
              <a:rPr dirty="0" baseline="11904" sz="2100" spc="52">
                <a:latin typeface="Cambria Math"/>
                <a:cs typeface="Cambria Math"/>
              </a:rPr>
              <a:t>2𝑥</a:t>
            </a:r>
            <a:r>
              <a:rPr dirty="0" sz="1000" spc="35">
                <a:latin typeface="Cambria Math"/>
                <a:cs typeface="Cambria Math"/>
              </a:rPr>
              <a:t>𝑚𝑎𝑥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ts val="1230"/>
              </a:lnSpc>
            </a:pPr>
            <a:r>
              <a:rPr dirty="0" sz="1400">
                <a:latin typeface="Cambria Math"/>
                <a:cs typeface="Cambria Math"/>
              </a:rPr>
              <a:t>𝛿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51483" y="5823972"/>
            <a:ext cx="121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76728" y="5845814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 h="0">
                <a:moveTo>
                  <a:pt x="0" y="0"/>
                </a:moveTo>
                <a:lnTo>
                  <a:pt x="47579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419490" y="900684"/>
            <a:ext cx="3853190" cy="2107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54124" y="1067043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267584" y="1067043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50900" y="879088"/>
            <a:ext cx="4618355" cy="780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118110">
              <a:lnSpc>
                <a:spcPts val="815"/>
              </a:lnSpc>
              <a:spcBef>
                <a:spcPts val="95"/>
              </a:spcBef>
              <a:tabLst>
                <a:tab pos="1012825" algn="l"/>
              </a:tabLst>
            </a:pPr>
            <a:r>
              <a:rPr dirty="0" sz="1000" spc="105">
                <a:latin typeface="Cambria Math"/>
                <a:cs typeface="Cambria Math"/>
              </a:rPr>
              <a:t>𝛿</a:t>
            </a:r>
            <a:r>
              <a:rPr dirty="0" sz="1000" spc="105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𝛿</a:t>
            </a:r>
            <a:endParaRPr sz="1000">
              <a:latin typeface="Cambria Math"/>
              <a:cs typeface="Cambria Math"/>
            </a:endParaRPr>
          </a:p>
          <a:p>
            <a:pPr marL="63500">
              <a:lnSpc>
                <a:spcPts val="1295"/>
              </a:lnSpc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the maximum quantization error is </a:t>
            </a:r>
            <a:r>
              <a:rPr dirty="0" sz="1400">
                <a:latin typeface="Cambria Math"/>
                <a:cs typeface="Cambria Math"/>
              </a:rPr>
              <a:t>± </a:t>
            </a:r>
            <a:r>
              <a:rPr dirty="0" baseline="-38888" sz="1500" spc="37">
                <a:latin typeface="Cambria Math"/>
                <a:cs typeface="Cambria Math"/>
              </a:rPr>
              <a:t>2</a:t>
            </a:r>
            <a:r>
              <a:rPr dirty="0" sz="1400" spc="2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45">
                <a:latin typeface="Cambria Math"/>
                <a:cs typeface="Cambria Math"/>
              </a:rPr>
              <a:t>𝜀</a:t>
            </a:r>
            <a:r>
              <a:rPr dirty="0" baseline="-16666" sz="1500" spc="67">
                <a:latin typeface="Cambria Math"/>
                <a:cs typeface="Cambria Math"/>
              </a:rPr>
              <a:t>𝑚𝑎𝑥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|</a:t>
            </a:r>
            <a:r>
              <a:rPr dirty="0" baseline="-38888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mean </a:t>
            </a:r>
            <a:r>
              <a:rPr dirty="0" sz="1400">
                <a:latin typeface="Times New Roman"/>
                <a:cs typeface="Times New Roman"/>
              </a:rPr>
              <a:t>square </a:t>
            </a:r>
            <a:r>
              <a:rPr dirty="0" sz="1400" spc="-5">
                <a:latin typeface="Times New Roman"/>
                <a:cs typeface="Times New Roman"/>
              </a:rPr>
              <a:t>value of quantization error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04490" y="1850106"/>
            <a:ext cx="90805" cy="303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70" marR="5080" indent="-1905">
              <a:lnSpc>
                <a:spcPct val="114100"/>
              </a:lnSpc>
              <a:spcBef>
                <a:spcPts val="95"/>
              </a:spcBef>
            </a:pPr>
            <a:r>
              <a:rPr dirty="0" sz="800" spc="90">
                <a:latin typeface="Cambria Math"/>
                <a:cs typeface="Cambria Math"/>
              </a:rPr>
              <a:t>𝛿 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17192" y="2016495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39" h="7619">
                <a:moveTo>
                  <a:pt x="0" y="7620"/>
                </a:moveTo>
                <a:lnTo>
                  <a:pt x="65532" y="7620"/>
                </a:lnTo>
                <a:lnTo>
                  <a:pt x="6553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97380" y="2669164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39" h="7619">
                <a:moveTo>
                  <a:pt x="0" y="7620"/>
                </a:moveTo>
                <a:lnTo>
                  <a:pt x="65532" y="7620"/>
                </a:lnTo>
                <a:lnTo>
                  <a:pt x="6553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887605" y="208038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86081" y="2334890"/>
            <a:ext cx="121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𝛿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51975" y="2356743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4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653144" y="2356743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598802" y="2217542"/>
            <a:ext cx="33331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985135" algn="l"/>
                <a:tab pos="3226435" algn="l"/>
              </a:tabLst>
            </a:pPr>
            <a:r>
              <a:rPr dirty="0" sz="1400" spc="40">
                <a:latin typeface="Cambria Math"/>
                <a:cs typeface="Cambria Math"/>
              </a:rPr>
              <a:t>𝐸</a:t>
            </a:r>
            <a:r>
              <a:rPr dirty="0" baseline="1984" sz="2100" spc="60">
                <a:latin typeface="Cambria Math"/>
                <a:cs typeface="Cambria Math"/>
              </a:rPr>
              <a:t>(</a:t>
            </a:r>
            <a:r>
              <a:rPr dirty="0" sz="1400" spc="40">
                <a:latin typeface="Cambria Math"/>
                <a:cs typeface="Cambria Math"/>
              </a:rPr>
              <a:t>𝜀</a:t>
            </a:r>
            <a:r>
              <a:rPr dirty="0" baseline="30555" sz="1500" spc="60">
                <a:latin typeface="Cambria Math"/>
                <a:cs typeface="Cambria Math"/>
              </a:rPr>
              <a:t>2</a:t>
            </a:r>
            <a:r>
              <a:rPr dirty="0" baseline="1984" sz="2100" spc="6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5">
                <a:latin typeface="Cambria Math"/>
                <a:cs typeface="Cambria Math"/>
              </a:rPr>
              <a:t>𝜀</a:t>
            </a:r>
            <a:r>
              <a:rPr dirty="0" baseline="30555" sz="1500" spc="7">
                <a:latin typeface="Cambria Math"/>
                <a:cs typeface="Cambria Math"/>
              </a:rPr>
              <a:t>2</a:t>
            </a:r>
            <a:r>
              <a:rPr dirty="0" sz="1400" spc="5">
                <a:latin typeface="Cambria Math"/>
                <a:cs typeface="Cambria Math"/>
              </a:rPr>
              <a:t>𝑓</a:t>
            </a:r>
            <a:r>
              <a:rPr dirty="0" baseline="-16666" sz="1500" spc="7">
                <a:latin typeface="Cambria Math"/>
                <a:cs typeface="Cambria Math"/>
              </a:rPr>
              <a:t>𝜀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𝜀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𝑑𝜀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50">
                <a:latin typeface="Cambria Math"/>
                <a:cs typeface="Cambria Math"/>
              </a:rPr>
              <a:t>𝜀</a:t>
            </a:r>
            <a:r>
              <a:rPr dirty="0" baseline="30555" sz="1500" spc="75">
                <a:latin typeface="Cambria Math"/>
                <a:cs typeface="Cambria Math"/>
              </a:rPr>
              <a:t>2</a:t>
            </a:r>
            <a:r>
              <a:rPr dirty="0" u="sng" baseline="30555" sz="1500" spc="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dirty="0" u="sng" baseline="30555" sz="1500" spc="17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𝑑𝜀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sz="1400" spc="45">
                <a:latin typeface="Cambria Math"/>
                <a:cs typeface="Cambria Math"/>
              </a:rPr>
              <a:t>[	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39286" y="2344034"/>
            <a:ext cx="624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0190" algn="l"/>
                <a:tab pos="545465" algn="l"/>
              </a:tabLst>
            </a:pPr>
            <a:r>
              <a:rPr dirty="0" baseline="1984" sz="2100">
                <a:latin typeface="Cambria Math"/>
                <a:cs typeface="Cambria Math"/>
              </a:rPr>
              <a:t>𝛿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3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800" spc="155">
                <a:latin typeface="Cambria Math"/>
                <a:cs typeface="Cambria Math"/>
              </a:rPr>
              <a:t>𝛿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5846" y="2470526"/>
            <a:ext cx="2305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5">
                <a:latin typeface="Cambria Math"/>
                <a:cs typeface="Cambria Math"/>
              </a:rPr>
              <a:t>−</a:t>
            </a:r>
            <a:r>
              <a:rPr dirty="0" baseline="-34722" sz="1200" spc="7">
                <a:latin typeface="Cambria Math"/>
                <a:cs typeface="Cambria Math"/>
              </a:rPr>
              <a:t>2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985375" y="2570103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40" h="7619">
                <a:moveTo>
                  <a:pt x="0" y="7620"/>
                </a:moveTo>
                <a:lnTo>
                  <a:pt x="65532" y="7620"/>
                </a:lnTo>
                <a:lnTo>
                  <a:pt x="6553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415410" y="1976750"/>
            <a:ext cx="582295" cy="343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30480">
              <a:lnSpc>
                <a:spcPts val="890"/>
              </a:lnSpc>
              <a:spcBef>
                <a:spcPts val="105"/>
              </a:spcBef>
            </a:pPr>
            <a:r>
              <a:rPr dirty="0" sz="800" spc="155">
                <a:latin typeface="Cambria Math"/>
                <a:cs typeface="Cambria Math"/>
              </a:rPr>
              <a:t>𝛿</a:t>
            </a:r>
            <a:endParaRPr sz="800">
              <a:latin typeface="Cambria Math"/>
              <a:cs typeface="Cambria Math"/>
            </a:endParaRPr>
          </a:p>
          <a:p>
            <a:pPr marL="38100">
              <a:lnSpc>
                <a:spcPts val="1610"/>
              </a:lnSpc>
            </a:pPr>
            <a:r>
              <a:rPr dirty="0" sz="1400">
                <a:latin typeface="Cambria Math"/>
                <a:cs typeface="Cambria Math"/>
              </a:rPr>
              <a:t>1   </a:t>
            </a:r>
            <a:r>
              <a:rPr dirty="0" sz="1400" spc="50">
                <a:latin typeface="Cambria Math"/>
                <a:cs typeface="Cambria Math"/>
              </a:rPr>
              <a:t>𝜀</a:t>
            </a:r>
            <a:r>
              <a:rPr dirty="0" baseline="27777" sz="1500" spc="75">
                <a:latin typeface="Cambria Math"/>
                <a:cs typeface="Cambria Math"/>
              </a:rPr>
              <a:t>3</a:t>
            </a:r>
            <a:r>
              <a:rPr dirty="0" baseline="27777" sz="1500" spc="240">
                <a:latin typeface="Cambria Math"/>
                <a:cs typeface="Cambria Math"/>
              </a:rPr>
              <a:t> </a:t>
            </a:r>
            <a:r>
              <a:rPr dirty="0" baseline="20833" sz="1200" spc="52">
                <a:latin typeface="Cambria Math"/>
                <a:cs typeface="Cambria Math"/>
              </a:rPr>
              <a:t>2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893935" y="2126619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40" h="7619">
                <a:moveTo>
                  <a:pt x="0" y="7620"/>
                </a:moveTo>
                <a:lnTo>
                  <a:pt x="65532" y="7620"/>
                </a:lnTo>
                <a:lnTo>
                  <a:pt x="6553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82543" y="1850106"/>
            <a:ext cx="90805" cy="303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70" marR="5080" indent="-1905">
              <a:lnSpc>
                <a:spcPct val="114100"/>
              </a:lnSpc>
              <a:spcBef>
                <a:spcPts val="95"/>
              </a:spcBef>
            </a:pPr>
            <a:r>
              <a:rPr dirty="0" sz="800" spc="90">
                <a:latin typeface="Cambria Math"/>
                <a:cs typeface="Cambria Math"/>
              </a:rPr>
              <a:t>𝛿 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95244" y="2016495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39" h="7619">
                <a:moveTo>
                  <a:pt x="0" y="7620"/>
                </a:moveTo>
                <a:lnTo>
                  <a:pt x="65841" y="7620"/>
                </a:lnTo>
                <a:lnTo>
                  <a:pt x="65841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242438" y="2519295"/>
            <a:ext cx="1460500" cy="2279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4940">
              <a:lnSpc>
                <a:spcPts val="675"/>
              </a:lnSpc>
              <a:spcBef>
                <a:spcPts val="105"/>
              </a:spcBef>
              <a:tabLst>
                <a:tab pos="1334135" algn="l"/>
              </a:tabLst>
            </a:pPr>
            <a:r>
              <a:rPr dirty="0" sz="800" spc="80">
                <a:latin typeface="Cambria Math"/>
                <a:cs typeface="Cambria Math"/>
              </a:rPr>
              <a:t>𝛿	𝛿</a:t>
            </a:r>
            <a:endParaRPr sz="800">
              <a:latin typeface="Cambria Math"/>
              <a:cs typeface="Cambria Math"/>
            </a:endParaRPr>
          </a:p>
          <a:p>
            <a:pPr marL="63500">
              <a:lnSpc>
                <a:spcPts val="915"/>
              </a:lnSpc>
              <a:tabLst>
                <a:tab pos="1241425" algn="l"/>
              </a:tabLst>
            </a:pPr>
            <a:r>
              <a:rPr dirty="0" sz="1000" spc="5">
                <a:latin typeface="Cambria Math"/>
                <a:cs typeface="Cambria Math"/>
              </a:rPr>
              <a:t>−</a:t>
            </a:r>
            <a:r>
              <a:rPr dirty="0" baseline="-34722" sz="1200" spc="7">
                <a:latin typeface="Cambria Math"/>
                <a:cs typeface="Cambria Math"/>
              </a:rPr>
              <a:t>2	</a:t>
            </a:r>
            <a:r>
              <a:rPr dirty="0" sz="1000" spc="10">
                <a:latin typeface="Cambria Math"/>
                <a:cs typeface="Cambria Math"/>
              </a:rPr>
              <a:t>−</a:t>
            </a:r>
            <a:r>
              <a:rPr dirty="0" baseline="-34722" sz="1200" spc="15">
                <a:latin typeface="Cambria Math"/>
                <a:cs typeface="Cambria Math"/>
              </a:rPr>
              <a:t>2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76956" y="2669164"/>
            <a:ext cx="66040" cy="7620"/>
          </a:xfrm>
          <a:custGeom>
            <a:avLst/>
            <a:gdLst/>
            <a:ahLst/>
            <a:cxnLst/>
            <a:rect l="l" t="t" r="r" b="b"/>
            <a:pathLst>
              <a:path w="66039" h="7619">
                <a:moveTo>
                  <a:pt x="0" y="7620"/>
                </a:moveTo>
                <a:lnTo>
                  <a:pt x="65532" y="7620"/>
                </a:lnTo>
                <a:lnTo>
                  <a:pt x="65532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586597" y="3251077"/>
            <a:ext cx="6972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45">
                <a:latin typeface="Cambria Math"/>
                <a:cs typeface="Cambria Math"/>
              </a:rPr>
              <a:t>𝐸</a:t>
            </a:r>
            <a:r>
              <a:rPr dirty="0" baseline="1984" sz="2100" spc="67">
                <a:latin typeface="Cambria Math"/>
                <a:cs typeface="Cambria Math"/>
              </a:rPr>
              <a:t>(</a:t>
            </a:r>
            <a:r>
              <a:rPr dirty="0" sz="1400" spc="45">
                <a:latin typeface="Cambria Math"/>
                <a:cs typeface="Cambria Math"/>
              </a:rPr>
              <a:t>𝜀</a:t>
            </a:r>
            <a:r>
              <a:rPr dirty="0" baseline="27777" sz="1500" spc="67">
                <a:latin typeface="Cambria Math"/>
                <a:cs typeface="Cambria Math"/>
              </a:rPr>
              <a:t>2</a:t>
            </a:r>
            <a:r>
              <a:rPr dirty="0" baseline="1984" sz="2100" spc="67">
                <a:latin typeface="Cambria Math"/>
                <a:cs typeface="Cambria Math"/>
              </a:rPr>
              <a:t>)</a:t>
            </a:r>
            <a:r>
              <a:rPr dirty="0" baseline="1984" sz="21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82557" y="311517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293748" y="3391539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576702" y="302220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586356" y="3210184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741294" y="297039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81033" y="3369949"/>
            <a:ext cx="4476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5280" algn="l"/>
              </a:tabLst>
            </a:pPr>
            <a:r>
              <a:rPr dirty="0" sz="1400">
                <a:latin typeface="Cambria Math"/>
                <a:cs typeface="Cambria Math"/>
              </a:rPr>
              <a:t>𝛿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123819" y="302220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133472" y="3210184"/>
            <a:ext cx="81280" cy="12700"/>
          </a:xfrm>
          <a:custGeom>
            <a:avLst/>
            <a:gdLst/>
            <a:ahLst/>
            <a:cxnLst/>
            <a:rect l="l" t="t" r="r" b="b"/>
            <a:pathLst>
              <a:path w="81279" h="12700">
                <a:moveTo>
                  <a:pt x="0" y="12192"/>
                </a:moveTo>
                <a:lnTo>
                  <a:pt x="80772" y="12192"/>
                </a:lnTo>
                <a:lnTo>
                  <a:pt x="8077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486786" y="3077071"/>
            <a:ext cx="8280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59435" algn="l"/>
              </a:tabLst>
            </a:pP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	(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88411" y="297039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151251" y="336994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88234" y="3165464"/>
            <a:ext cx="12884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46405" algn="l"/>
                <a:tab pos="993140" algn="l"/>
              </a:tabLst>
            </a:pPr>
            <a:r>
              <a:rPr dirty="0" baseline="-27777" sz="2100" spc="120">
                <a:latin typeface="Cambria Math"/>
                <a:cs typeface="Cambria Math"/>
              </a:rPr>
              <a:t>[</a:t>
            </a:r>
            <a:r>
              <a:rPr dirty="0" u="sng" sz="1400" spc="3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𝛿	</a:t>
            </a:r>
            <a:r>
              <a:rPr dirty="0" baseline="-25793" sz="2100">
                <a:latin typeface="Cambria Math"/>
                <a:cs typeface="Cambria Math"/>
              </a:rPr>
              <a:t>+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dirty="0" u="sng" sz="1400" spc="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𝛿	</a:t>
            </a:r>
            <a:r>
              <a:rPr dirty="0" baseline="-27777" sz="2100" spc="120">
                <a:latin typeface="Cambria Math"/>
                <a:cs typeface="Cambria Math"/>
              </a:rPr>
              <a:t>]</a:t>
            </a:r>
            <a:r>
              <a:rPr dirty="0" baseline="-27777" sz="2100" spc="37">
                <a:latin typeface="Cambria Math"/>
                <a:cs typeface="Cambria Math"/>
              </a:rPr>
              <a:t> </a:t>
            </a:r>
            <a:r>
              <a:rPr dirty="0" baseline="-25793" sz="2100">
                <a:latin typeface="Cambria Math"/>
                <a:cs typeface="Cambria Math"/>
              </a:rPr>
              <a:t>=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24537" y="311517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686928" y="3391539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 h="0">
                <a:moveTo>
                  <a:pt x="0" y="0"/>
                </a:moveTo>
                <a:lnTo>
                  <a:pt x="2011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985631" y="3391539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674245" y="3369941"/>
            <a:ext cx="866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754380" algn="l"/>
              </a:tabLst>
            </a:pPr>
            <a:r>
              <a:rPr dirty="0" sz="1400">
                <a:latin typeface="Cambria Math"/>
                <a:cs typeface="Cambria Math"/>
              </a:rPr>
              <a:t>3𝛿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8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384919" y="3391539"/>
            <a:ext cx="187960" cy="0"/>
          </a:xfrm>
          <a:custGeom>
            <a:avLst/>
            <a:gdLst/>
            <a:ahLst/>
            <a:cxnLst/>
            <a:rect l="l" t="t" r="r" b="b"/>
            <a:pathLst>
              <a:path w="187959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904361" y="3252593"/>
            <a:ext cx="9315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7975" algn="l"/>
                <a:tab pos="667385" algn="l"/>
              </a:tabLst>
            </a:pPr>
            <a:r>
              <a:rPr dirty="0" sz="1400" spc="45">
                <a:latin typeface="Cambria Math"/>
                <a:cs typeface="Cambria Math"/>
              </a:rPr>
              <a:t>[	</a:t>
            </a:r>
            <a:r>
              <a:rPr dirty="0" sz="1400">
                <a:latin typeface="Cambria Math"/>
                <a:cs typeface="Cambria Math"/>
              </a:rPr>
              <a:t>+	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>
                <a:latin typeface="Cambria Math"/>
                <a:cs typeface="Cambria Math"/>
              </a:rPr>
              <a:t> 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34841" y="2943307"/>
            <a:ext cx="1198245" cy="66611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algn="r" marR="67945">
              <a:lnSpc>
                <a:spcPct val="100000"/>
              </a:lnSpc>
              <a:spcBef>
                <a:spcPts val="940"/>
              </a:spcBef>
              <a:tabLst>
                <a:tab pos="398780" algn="l"/>
                <a:tab pos="890905" algn="l"/>
              </a:tabLst>
            </a:pPr>
            <a:r>
              <a:rPr dirty="0" baseline="-19841" sz="2100" spc="127">
                <a:latin typeface="Cambria Math"/>
                <a:cs typeface="Cambria Math"/>
              </a:rPr>
              <a:t>𝛿</a:t>
            </a:r>
            <a:r>
              <a:rPr dirty="0" sz="1000" spc="20">
                <a:latin typeface="Cambria Math"/>
                <a:cs typeface="Cambria Math"/>
              </a:rPr>
              <a:t>3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127">
                <a:latin typeface="Cambria Math"/>
                <a:cs typeface="Cambria Math"/>
              </a:rPr>
              <a:t>𝛿</a:t>
            </a:r>
            <a:r>
              <a:rPr dirty="0" sz="1000" spc="20">
                <a:latin typeface="Cambria Math"/>
                <a:cs typeface="Cambria Math"/>
              </a:rPr>
              <a:t>3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127">
                <a:latin typeface="Cambria Math"/>
                <a:cs typeface="Cambria Math"/>
              </a:rPr>
              <a:t>𝛿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algn="r" marR="5588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871075" y="339153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876300" y="4003926"/>
            <a:ext cx="1794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noise power</a:t>
            </a:r>
            <a:r>
              <a:rPr dirty="0" sz="1400" spc="-5">
                <a:latin typeface="Cambria Math"/>
                <a:cs typeface="Cambria Math"/>
              </a:rPr>
              <a:t>=</a:t>
            </a:r>
            <a:r>
              <a:rPr dirty="0" u="sng" baseline="21825" sz="2100" spc="32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38194" sz="1200" spc="10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𝑛𝑜𝑖𝑠𝑒</a:t>
            </a:r>
            <a:endParaRPr baseline="38194" sz="12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43580" y="3895721"/>
            <a:ext cx="2273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5000" sz="1500" spc="82">
                <a:latin typeface="Cambria Math"/>
                <a:cs typeface="Cambria Math"/>
              </a:rPr>
              <a:t>𝑉</a:t>
            </a:r>
            <a:r>
              <a:rPr dirty="0" sz="800" spc="5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400044" y="4145658"/>
            <a:ext cx="1085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76300" y="4572759"/>
            <a:ext cx="4019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Assume </a:t>
            </a:r>
            <a:r>
              <a:rPr dirty="0" sz="1400">
                <a:latin typeface="Times New Roman"/>
                <a:cs typeface="Times New Roman"/>
              </a:rPr>
              <a:t>R=1, </a:t>
            </a:r>
            <a:r>
              <a:rPr dirty="0" sz="1400" spc="-5">
                <a:latin typeface="Times New Roman"/>
                <a:cs typeface="Times New Roman"/>
              </a:rPr>
              <a:t>then the noise power (normalized)=</a:t>
            </a:r>
            <a:r>
              <a:rPr dirty="0" u="sng" baseline="21825" sz="2100" spc="24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8194" sz="1200" spc="104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𝑛𝑜𝑖𝑠𝑒</a:t>
            </a:r>
            <a:endParaRPr baseline="38194" sz="12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469006" y="4464174"/>
            <a:ext cx="2273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5000" sz="1500" spc="82">
                <a:latin typeface="Cambria Math"/>
                <a:cs typeface="Cambria Math"/>
              </a:rPr>
              <a:t>𝑉</a:t>
            </a:r>
            <a:r>
              <a:rPr dirty="0" sz="800" spc="5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33090" y="471449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23870" y="5199124"/>
            <a:ext cx="6972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45">
                <a:latin typeface="Cambria Math"/>
                <a:cs typeface="Cambria Math"/>
              </a:rPr>
              <a:t>𝐸</a:t>
            </a:r>
            <a:r>
              <a:rPr dirty="0" baseline="1984" sz="2100" spc="67">
                <a:latin typeface="Cambria Math"/>
                <a:cs typeface="Cambria Math"/>
              </a:rPr>
              <a:t>(</a:t>
            </a:r>
            <a:r>
              <a:rPr dirty="0" sz="1400" spc="45">
                <a:latin typeface="Cambria Math"/>
                <a:cs typeface="Cambria Math"/>
              </a:rPr>
              <a:t>𝜀</a:t>
            </a:r>
            <a:r>
              <a:rPr dirty="0" baseline="27777" sz="1500" spc="67">
                <a:latin typeface="Cambria Math"/>
                <a:cs typeface="Cambria Math"/>
              </a:rPr>
              <a:t>2</a:t>
            </a:r>
            <a:r>
              <a:rPr dirty="0" baseline="1984" sz="2100" spc="67">
                <a:latin typeface="Cambria Math"/>
                <a:cs typeface="Cambria Math"/>
              </a:rPr>
              <a:t>)</a:t>
            </a:r>
            <a:r>
              <a:rPr dirty="0" baseline="1984" sz="21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192907" y="5063488"/>
            <a:ext cx="5486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30">
                <a:latin typeface="Cambria Math"/>
                <a:cs typeface="Cambria Math"/>
              </a:rPr>
              <a:t>𝛿</a:t>
            </a:r>
            <a:r>
              <a:rPr dirty="0" baseline="27777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Cambria Math"/>
                <a:cs typeface="Cambria Math"/>
              </a:rPr>
              <a:t>/12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404235" y="531799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231008" y="5339846"/>
            <a:ext cx="471805" cy="0"/>
          </a:xfrm>
          <a:custGeom>
            <a:avLst/>
            <a:gdLst/>
            <a:ahLst/>
            <a:cxnLst/>
            <a:rect l="l" t="t" r="r" b="b"/>
            <a:pathLst>
              <a:path w="471804" h="0">
                <a:moveTo>
                  <a:pt x="0" y="0"/>
                </a:moveTo>
                <a:lnTo>
                  <a:pt x="47122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739769" y="5199124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895725" y="4891885"/>
            <a:ext cx="274320" cy="66548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940"/>
              </a:spcBef>
            </a:pPr>
            <a:r>
              <a:rPr dirty="0" baseline="-19841" sz="2100" spc="75">
                <a:latin typeface="Cambria Math"/>
                <a:cs typeface="Cambria Math"/>
              </a:rPr>
              <a:t>𝛿</a:t>
            </a:r>
            <a:r>
              <a:rPr dirty="0" sz="1000" spc="5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933816" y="533984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901700" y="5711188"/>
            <a:ext cx="39693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maximum </a:t>
            </a:r>
            <a:r>
              <a:rPr dirty="0" sz="1400">
                <a:latin typeface="Times New Roman"/>
                <a:cs typeface="Times New Roman"/>
              </a:rPr>
              <a:t>signal power </a:t>
            </a:r>
            <a:r>
              <a:rPr dirty="0" sz="1400" spc="-5">
                <a:latin typeface="Times New Roman"/>
                <a:cs typeface="Times New Roman"/>
              </a:rPr>
              <a:t>to quantization </a:t>
            </a:r>
            <a:r>
              <a:rPr dirty="0" sz="1400">
                <a:latin typeface="Times New Roman"/>
                <a:cs typeface="Times New Roman"/>
              </a:rPr>
              <a:t>noise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ratio: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1348" y="1135623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090546" y="859276"/>
            <a:ext cx="2495550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8580">
              <a:lnSpc>
                <a:spcPts val="1375"/>
              </a:lnSpc>
              <a:spcBef>
                <a:spcPts val="105"/>
              </a:spcBef>
              <a:tabLst>
                <a:tab pos="417830" algn="l"/>
              </a:tabLst>
            </a:pPr>
            <a:r>
              <a:rPr dirty="0" sz="1400">
                <a:latin typeface="Cambria Math"/>
                <a:cs typeface="Cambria Math"/>
              </a:rPr>
              <a:t>𝑆	</a:t>
            </a:r>
            <a:r>
              <a:rPr dirty="0" sz="1400" spc="-5">
                <a:latin typeface="Cambria Math"/>
                <a:cs typeface="Cambria Math"/>
              </a:rPr>
              <a:t>𝑁𝑜𝑟𝑚𝑎𝑙𝑖𝑧𝑒𝑑 </a:t>
            </a:r>
            <a:r>
              <a:rPr dirty="0" sz="1400">
                <a:latin typeface="Cambria Math"/>
                <a:cs typeface="Cambria Math"/>
              </a:rPr>
              <a:t>𝑠𝑖𝑔𝑛𝑎𝑙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𝑝𝑜𝑤𝑒𝑟</a:t>
            </a:r>
            <a:endParaRPr sz="1400">
              <a:latin typeface="Cambria Math"/>
              <a:cs typeface="Cambria Math"/>
            </a:endParaRPr>
          </a:p>
          <a:p>
            <a:pPr marL="50800">
              <a:lnSpc>
                <a:spcPts val="1375"/>
              </a:lnSpc>
            </a:pPr>
            <a:r>
              <a:rPr dirty="0" baseline="-37698" sz="2100">
                <a:latin typeface="Cambria Math"/>
                <a:cs typeface="Cambria Math"/>
              </a:rPr>
              <a:t>𝑁</a:t>
            </a:r>
            <a:r>
              <a:rPr dirty="0" baseline="-37698" sz="21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56915" y="1113785"/>
            <a:ext cx="5486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30">
                <a:latin typeface="Cambria Math"/>
                <a:cs typeface="Cambria Math"/>
              </a:rPr>
              <a:t>𝛿</a:t>
            </a:r>
            <a:r>
              <a:rPr dirty="0" baseline="22222" sz="1500" spc="44">
                <a:latin typeface="Cambria Math"/>
                <a:cs typeface="Cambria Math"/>
              </a:rPr>
              <a:t>2</a:t>
            </a:r>
            <a:r>
              <a:rPr dirty="0" sz="1400" spc="30">
                <a:latin typeface="Cambria Math"/>
                <a:cs typeface="Cambria Math"/>
              </a:rPr>
              <a:t>/12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08632" y="1135623"/>
            <a:ext cx="2044064" cy="0"/>
          </a:xfrm>
          <a:custGeom>
            <a:avLst/>
            <a:gdLst/>
            <a:ahLst/>
            <a:cxnLst/>
            <a:rect l="l" t="t" r="r" b="b"/>
            <a:pathLst>
              <a:path w="2044065" h="0">
                <a:moveTo>
                  <a:pt x="0" y="0"/>
                </a:moveTo>
                <a:lnTo>
                  <a:pt x="204394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76300" y="1548125"/>
            <a:ext cx="15582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>
                <a:latin typeface="Cambria Math"/>
                <a:cs typeface="Cambria Math"/>
              </a:rPr>
              <a:t>𝑞 = </a:t>
            </a:r>
            <a:r>
              <a:rPr dirty="0" sz="1400" spc="30">
                <a:latin typeface="Cambria Math"/>
                <a:cs typeface="Cambria Math"/>
              </a:rPr>
              <a:t>2</a:t>
            </a:r>
            <a:r>
              <a:rPr dirty="0" baseline="27777" sz="1500" spc="44">
                <a:latin typeface="Cambria Math"/>
                <a:cs typeface="Cambria Math"/>
              </a:rPr>
              <a:t>𝑣</a:t>
            </a:r>
            <a:r>
              <a:rPr dirty="0" sz="1400" spc="30">
                <a:latin typeface="Times New Roman"/>
                <a:cs typeface="Times New Roman"/>
              </a:rPr>
              <a:t>,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97907" y="2219066"/>
            <a:ext cx="121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23160" y="2240919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549775" y="2001134"/>
            <a:ext cx="1583690" cy="3384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73380">
              <a:lnSpc>
                <a:spcPts val="1230"/>
              </a:lnSpc>
              <a:spcBef>
                <a:spcPts val="105"/>
              </a:spcBef>
              <a:tabLst>
                <a:tab pos="1080135" algn="l"/>
              </a:tabLst>
            </a:pPr>
            <a:r>
              <a:rPr dirty="0" baseline="11904" sz="2100" spc="52">
                <a:latin typeface="Cambria Math"/>
                <a:cs typeface="Cambria Math"/>
              </a:rPr>
              <a:t>2𝑥</a:t>
            </a:r>
            <a:r>
              <a:rPr dirty="0" sz="1000" spc="35">
                <a:latin typeface="Cambria Math"/>
                <a:cs typeface="Cambria Math"/>
              </a:rPr>
              <a:t>𝑚𝑎𝑥	</a:t>
            </a:r>
            <a:r>
              <a:rPr dirty="0" baseline="11904" sz="2100" spc="52">
                <a:latin typeface="Cambria Math"/>
                <a:cs typeface="Cambria Math"/>
              </a:rPr>
              <a:t>2𝑥</a:t>
            </a:r>
            <a:r>
              <a:rPr dirty="0" sz="1000" spc="35">
                <a:latin typeface="Cambria Math"/>
                <a:cs typeface="Cambria Math"/>
              </a:rPr>
              <a:t>𝑚𝑎𝑥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ts val="1230"/>
              </a:lnSpc>
              <a:tabLst>
                <a:tab pos="897255" algn="l"/>
              </a:tabLst>
            </a:pPr>
            <a:r>
              <a:rPr dirty="0" sz="1400">
                <a:latin typeface="Cambria Math"/>
                <a:cs typeface="Cambria Math"/>
              </a:rPr>
              <a:t>𝛿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38761" y="2165726"/>
            <a:ext cx="2470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15873" sz="2100" spc="15">
                <a:latin typeface="Cambria Math"/>
                <a:cs typeface="Cambria Math"/>
              </a:rPr>
              <a:t>2</a:t>
            </a:r>
            <a:r>
              <a:rPr dirty="0" sz="1000" spc="10">
                <a:latin typeface="Cambria Math"/>
                <a:cs typeface="Cambria Math"/>
              </a:rPr>
              <a:t>𝑣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30296" y="2240919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 h="0">
                <a:moveTo>
                  <a:pt x="0" y="0"/>
                </a:moveTo>
                <a:lnTo>
                  <a:pt x="47579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470151" y="2520819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">
                <a:latin typeface="Cambria Math"/>
                <a:cs typeface="Cambria Math"/>
              </a:rPr>
              <a:t>𝑆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57960" y="2715891"/>
            <a:ext cx="1212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70654" y="271488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901700" y="2574159"/>
            <a:ext cx="23825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07514" algn="l"/>
              </a:tabLst>
            </a:pPr>
            <a:r>
              <a:rPr dirty="0" sz="1400" spc="-5">
                <a:latin typeface="Times New Roman"/>
                <a:cs typeface="Times New Roman"/>
              </a:rPr>
              <a:t>Substituting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	equation: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11882" y="3170043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24584" y="3191896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294762" y="3051171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30170" y="2915535"/>
            <a:ext cx="2430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7825" algn="l"/>
              </a:tabLst>
            </a:pPr>
            <a:r>
              <a:rPr dirty="0" sz="1400">
                <a:latin typeface="Cambria Math"/>
                <a:cs typeface="Cambria Math"/>
              </a:rPr>
              <a:t>𝑆	</a:t>
            </a:r>
            <a:r>
              <a:rPr dirty="0" sz="1400" spc="-5">
                <a:latin typeface="Cambria Math"/>
                <a:cs typeface="Cambria Math"/>
              </a:rPr>
              <a:t>𝑁𝑜𝑟𝑚𝑎𝑙𝑖𝑧𝑒𝑑 </a:t>
            </a:r>
            <a:r>
              <a:rPr dirty="0" sz="1400">
                <a:latin typeface="Cambria Math"/>
                <a:cs typeface="Cambria Math"/>
              </a:rPr>
              <a:t>𝑠𝑖𝑔𝑛𝑎𝑙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𝑝𝑜𝑤𝑒𝑟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97123" y="3313561"/>
            <a:ext cx="19621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17361" sz="1200" spc="44">
                <a:latin typeface="Cambria Math"/>
                <a:cs typeface="Cambria Math"/>
              </a:rPr>
              <a:t>2</a:t>
            </a:r>
            <a:r>
              <a:rPr dirty="0" sz="800" spc="30">
                <a:latin typeface="Cambria Math"/>
                <a:cs typeface="Cambria Math"/>
              </a:rPr>
              <a:t>𝑣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14243" y="3180711"/>
            <a:ext cx="565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33333" sz="1500" spc="-284">
                <a:latin typeface="Cambria Math"/>
                <a:cs typeface="Cambria Math"/>
              </a:rPr>
              <a:t>(</a:t>
            </a:r>
            <a:r>
              <a:rPr dirty="0" u="sng" sz="800" spc="-19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dirty="0" sz="800" spc="270">
                <a:latin typeface="Cambria Math"/>
                <a:cs typeface="Cambria Math"/>
              </a:rPr>
              <a:t> </a:t>
            </a:r>
            <a:r>
              <a:rPr dirty="0" u="sng" sz="800" spc="9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dirty="0" u="sng" baseline="-10416" sz="1200" spc="14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𝑚𝑎𝑥</a:t>
            </a:r>
            <a:r>
              <a:rPr dirty="0" baseline="-33333" sz="1500" spc="142">
                <a:latin typeface="Cambria Math"/>
                <a:cs typeface="Cambria Math"/>
              </a:rPr>
              <a:t>)</a:t>
            </a:r>
            <a:endParaRPr baseline="-33333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29101" y="3168519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43851" y="3482725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52344" y="3481699"/>
            <a:ext cx="555625" cy="0"/>
          </a:xfrm>
          <a:custGeom>
            <a:avLst/>
            <a:gdLst/>
            <a:ahLst/>
            <a:cxnLst/>
            <a:rect l="l" t="t" r="r" b="b"/>
            <a:pathLst>
              <a:path w="555625" h="0">
                <a:moveTo>
                  <a:pt x="0" y="0"/>
                </a:moveTo>
                <a:lnTo>
                  <a:pt x="55504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490344" y="3191896"/>
            <a:ext cx="2080895" cy="0"/>
          </a:xfrm>
          <a:custGeom>
            <a:avLst/>
            <a:gdLst/>
            <a:ahLst/>
            <a:cxnLst/>
            <a:rect l="l" t="t" r="r" b="b"/>
            <a:pathLst>
              <a:path w="2080895" h="0">
                <a:moveTo>
                  <a:pt x="0" y="0"/>
                </a:moveTo>
                <a:lnTo>
                  <a:pt x="208052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901700" y="3696085"/>
            <a:ext cx="2400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Let normalized signal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63114" y="4240153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075816" y="4261987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081402" y="3985645"/>
            <a:ext cx="325120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75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  <a:p>
            <a:pPr marL="178435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52546" y="3985638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30398" y="4339206"/>
            <a:ext cx="1130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5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91866" y="4310250"/>
            <a:ext cx="4597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1111" sz="1500" spc="104">
                <a:latin typeface="Cambria Math"/>
                <a:cs typeface="Cambria Math"/>
              </a:rPr>
              <a:t>2𝑥</a:t>
            </a:r>
            <a:r>
              <a:rPr dirty="0" sz="800" spc="70">
                <a:latin typeface="Cambria Math"/>
                <a:cs typeface="Cambria Math"/>
              </a:rPr>
              <a:t>𝑚𝑎𝑥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18358" y="4441314"/>
            <a:ext cx="20827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800" spc="20">
                <a:latin typeface="Cambria Math"/>
                <a:cs typeface="Cambria Math"/>
              </a:rPr>
              <a:t>𝑣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29968" y="4478396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 h="0">
                <a:moveTo>
                  <a:pt x="0" y="0"/>
                </a:moveTo>
                <a:lnTo>
                  <a:pt x="3886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905886" y="4232526"/>
            <a:ext cx="508634" cy="346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9060">
              <a:lnSpc>
                <a:spcPts val="1025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505"/>
              </a:lnSpc>
            </a:pP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/12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443100" y="4261987"/>
            <a:ext cx="958850" cy="0"/>
          </a:xfrm>
          <a:custGeom>
            <a:avLst/>
            <a:gdLst/>
            <a:ahLst/>
            <a:cxnLst/>
            <a:rect l="l" t="t" r="r" b="b"/>
            <a:pathLst>
              <a:path w="958850" h="0">
                <a:moveTo>
                  <a:pt x="0" y="0"/>
                </a:moveTo>
                <a:lnTo>
                  <a:pt x="958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437763" y="4121274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74829" y="3985638"/>
            <a:ext cx="2355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3𝑃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87021" y="4328538"/>
            <a:ext cx="2984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10">
                <a:latin typeface="Cambria Math"/>
                <a:cs typeface="Cambria Math"/>
              </a:rPr>
              <a:t>𝑚</a:t>
            </a:r>
            <a:r>
              <a:rPr dirty="0" sz="1000" spc="110">
                <a:latin typeface="Cambria Math"/>
                <a:cs typeface="Cambria Math"/>
              </a:rPr>
              <a:t>𝑎𝑥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581019" y="4240146"/>
            <a:ext cx="6146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501650" algn="l"/>
              </a:tabLst>
            </a:pPr>
            <a:r>
              <a:rPr dirty="0" sz="1400" spc="35">
                <a:latin typeface="Cambria Math"/>
                <a:cs typeface="Cambria Math"/>
              </a:rPr>
              <a:t>(𝑥</a:t>
            </a:r>
            <a:r>
              <a:rPr dirty="0" baseline="22222" sz="1500" spc="52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631820" y="4261987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6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157853" y="4055742"/>
            <a:ext cx="4876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19841" sz="2100">
                <a:latin typeface="Cambria Math"/>
                <a:cs typeface="Cambria Math"/>
              </a:rPr>
              <a:t>×</a:t>
            </a:r>
            <a:r>
              <a:rPr dirty="0" baseline="-19841" sz="2100" spc="-60">
                <a:latin typeface="Cambria Math"/>
                <a:cs typeface="Cambria Math"/>
              </a:rPr>
              <a:t> </a:t>
            </a:r>
            <a:r>
              <a:rPr dirty="0" baseline="-19841" sz="2100" spc="15">
                <a:latin typeface="Cambria Math"/>
                <a:cs typeface="Cambria Math"/>
              </a:rPr>
              <a:t>2</a:t>
            </a:r>
            <a:r>
              <a:rPr dirty="0" sz="1000" spc="10">
                <a:latin typeface="Cambria Math"/>
                <a:cs typeface="Cambria Math"/>
              </a:rPr>
              <a:t>2𝑣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76300" y="4602325"/>
            <a:ext cx="8939530" cy="647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4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This equation shows that the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noise power ratio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quantizer </a:t>
            </a:r>
            <a:r>
              <a:rPr dirty="0" sz="1400">
                <a:latin typeface="Times New Roman"/>
                <a:cs typeface="Times New Roman"/>
              </a:rPr>
              <a:t>increases </a:t>
            </a:r>
            <a:r>
              <a:rPr dirty="0" sz="1400" spc="-5">
                <a:latin typeface="Times New Roman"/>
                <a:cs typeface="Times New Roman"/>
              </a:rPr>
              <a:t>exponentially with increasing bits per  sample.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normalized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𝑥</a:t>
            </a:r>
            <a:r>
              <a:rPr dirty="0" baseline="-16666" sz="1500" spc="67">
                <a:latin typeface="Cambria Math"/>
                <a:cs typeface="Cambria Math"/>
              </a:rPr>
              <a:t>𝑚𝑎𝑥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710814" y="5555740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723516" y="5577590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703702" y="5301232"/>
            <a:ext cx="1299845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1375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  <a:p>
            <a:pPr marL="203835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 3 × </a:t>
            </a:r>
            <a:r>
              <a:rPr dirty="0" sz="1400" spc="10">
                <a:latin typeface="Cambria Math"/>
                <a:cs typeface="Cambria Math"/>
              </a:rPr>
              <a:t>2</a:t>
            </a:r>
            <a:r>
              <a:rPr dirty="0" baseline="27777" sz="1500" spc="15">
                <a:latin typeface="Cambria Math"/>
                <a:cs typeface="Cambria Math"/>
              </a:rPr>
              <a:t>2𝑣 </a:t>
            </a:r>
            <a:r>
              <a:rPr dirty="0" sz="1400">
                <a:latin typeface="Cambria Math"/>
                <a:cs typeface="Cambria Math"/>
              </a:rPr>
              <a:t>×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050791" y="5805676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045202" y="6082034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918711" y="5943086"/>
            <a:ext cx="13309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85">
                <a:latin typeface="Cambria Math"/>
                <a:cs typeface="Cambria Math"/>
              </a:rPr>
              <a:t>(</a:t>
            </a:r>
            <a:r>
              <a:rPr dirty="0" baseline="-35714" sz="2100" spc="127">
                <a:latin typeface="Cambria Math"/>
                <a:cs typeface="Cambria Math"/>
              </a:rPr>
              <a:t>𝑁</a:t>
            </a:r>
            <a:r>
              <a:rPr dirty="0" sz="1400" spc="8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𝑑𝐵 =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10𝑙𝑜𝑔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188082" y="6029958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77642" y="5805680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59354" y="6060438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472056" y="6082034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5614547" y="6029958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10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63" name="object 63"/>
          <p:cNvSpPr txBox="1"/>
          <p:nvPr/>
        </p:nvSpPr>
        <p:spPr>
          <a:xfrm>
            <a:off x="4345562" y="5943090"/>
            <a:ext cx="3426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61620" algn="l"/>
                <a:tab pos="1435735" algn="l"/>
              </a:tabLst>
            </a:pPr>
            <a:r>
              <a:rPr dirty="0" sz="1400" spc="110">
                <a:latin typeface="Cambria Math"/>
                <a:cs typeface="Cambria Math"/>
              </a:rPr>
              <a:t>(	) </a:t>
            </a:r>
            <a:r>
              <a:rPr dirty="0" sz="1400">
                <a:latin typeface="Cambria Math"/>
                <a:cs typeface="Cambria Math"/>
              </a:rPr>
              <a:t>𝑑𝐵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10𝑙𝑜𝑔	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3 × </a:t>
            </a:r>
            <a:r>
              <a:rPr dirty="0" sz="1400" spc="30">
                <a:latin typeface="Cambria Math"/>
                <a:cs typeface="Cambria Math"/>
              </a:rPr>
              <a:t>2</a:t>
            </a:r>
            <a:r>
              <a:rPr dirty="0" baseline="30555" sz="1500" spc="44">
                <a:latin typeface="Cambria Math"/>
                <a:cs typeface="Cambria Math"/>
              </a:rPr>
              <a:t>2𝑣</a:t>
            </a:r>
            <a:r>
              <a:rPr dirty="0" baseline="1984" sz="2100" spc="44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(4.8 +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6𝑣)𝑑𝐵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424682"/>
            <a:ext cx="6003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1789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97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1700" y="779114"/>
            <a:ext cx="5563235" cy="927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normalized values </a:t>
            </a:r>
            <a:r>
              <a:rPr dirty="0" sz="1400">
                <a:latin typeface="Times New Roman"/>
                <a:cs typeface="Times New Roman"/>
              </a:rPr>
              <a:t>of power </a:t>
            </a:r>
            <a:r>
              <a:rPr dirty="0" sz="1400" spc="-5">
                <a:latin typeface="Times New Roman"/>
                <a:cs typeface="Times New Roman"/>
              </a:rPr>
              <a:t>the destination signal power </a:t>
            </a:r>
            <a:r>
              <a:rPr dirty="0" sz="1400" spc="-10">
                <a:latin typeface="Times New Roman"/>
                <a:cs typeface="Times New Roman"/>
              </a:rPr>
              <a:t>‘P’ </a:t>
            </a:r>
            <a:r>
              <a:rPr dirty="0" sz="1400">
                <a:latin typeface="Times New Roman"/>
                <a:cs typeface="Times New Roman"/>
              </a:rPr>
              <a:t>is less </a:t>
            </a:r>
            <a:r>
              <a:rPr dirty="0" sz="1400" spc="-5">
                <a:latin typeface="Times New Roman"/>
                <a:cs typeface="Times New Roman"/>
              </a:rPr>
              <a:t>than </a:t>
            </a:r>
            <a:r>
              <a:rPr dirty="0" sz="1400">
                <a:latin typeface="Times New Roman"/>
                <a:cs typeface="Times New Roman"/>
              </a:rPr>
              <a:t>1  So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364490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latin typeface="Cambria Math"/>
                <a:cs typeface="Cambria Math"/>
              </a:rPr>
              <a:t>𝑆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5742" y="1721861"/>
            <a:ext cx="156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𝑁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28444" y="1743699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27350" y="1604513"/>
            <a:ext cx="1835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6220" algn="l"/>
              </a:tabLst>
            </a:pPr>
            <a:r>
              <a:rPr dirty="0" sz="1400" spc="110">
                <a:latin typeface="Cambria Math"/>
                <a:cs typeface="Cambria Math"/>
              </a:rPr>
              <a:t>(	) </a:t>
            </a:r>
            <a:r>
              <a:rPr dirty="0" sz="1400">
                <a:latin typeface="Cambria Math"/>
                <a:cs typeface="Cambria Math"/>
              </a:rPr>
              <a:t>𝑑𝐵 ≤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4.8 +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6𝑣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𝑑𝐵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2019-04-09T07:55:13Z</dcterms:created>
  <dcterms:modified xsi:type="dcterms:W3CDTF">2019-04-09T07:55:13Z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