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271742" y="5058186"/>
            <a:ext cx="205876" cy="2070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607183" y="1242110"/>
            <a:ext cx="5268331" cy="496234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21758" y="1113480"/>
            <a:ext cx="6849883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683250" y="6719950"/>
            <a:ext cx="134620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Relationship Id="rId3" Type="http://schemas.openxmlformats.org/officeDocument/2006/relationships/image" Target="../media/image8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1922" y="452187"/>
            <a:ext cx="1376045" cy="156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20"/>
              </a:lnSpc>
            </a:pPr>
            <a:r>
              <a:rPr dirty="0" sz="1100" spc="50">
                <a:latin typeface="Arial"/>
                <a:cs typeface="Arial"/>
              </a:rPr>
              <a:t>رهاط </a:t>
            </a:r>
            <a:r>
              <a:rPr dirty="0" sz="1100" spc="-60">
                <a:latin typeface="Arial"/>
                <a:cs typeface="Arial"/>
              </a:rPr>
              <a:t>ةزمحلا </a:t>
            </a:r>
            <a:r>
              <a:rPr dirty="0" sz="1100">
                <a:latin typeface="Arial"/>
                <a:cs typeface="Arial"/>
              </a:rPr>
              <a:t>.م : </a:t>
            </a:r>
            <a:r>
              <a:rPr dirty="0" sz="1100" spc="-50">
                <a:latin typeface="Arial"/>
                <a:cs typeface="Arial"/>
              </a:rPr>
              <a:t>ةداملا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سردم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1190" y="347359"/>
            <a:ext cx="1547701" cy="17668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605412" y="6"/>
            <a:ext cx="4086860" cy="7557770"/>
          </a:xfrm>
          <a:custGeom>
            <a:avLst/>
            <a:gdLst/>
            <a:ahLst/>
            <a:cxnLst/>
            <a:rect l="l" t="t" r="r" b="b"/>
            <a:pathLst>
              <a:path w="4086859" h="7557770">
                <a:moveTo>
                  <a:pt x="0" y="7557760"/>
                </a:moveTo>
                <a:lnTo>
                  <a:pt x="4086728" y="7557760"/>
                </a:lnTo>
                <a:lnTo>
                  <a:pt x="4086728" y="0"/>
                </a:lnTo>
                <a:lnTo>
                  <a:pt x="0" y="0"/>
                </a:lnTo>
                <a:lnTo>
                  <a:pt x="0" y="755776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428476" y="3774"/>
            <a:ext cx="176903" cy="75506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87299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2</a:t>
            </a:r>
            <a:r>
              <a:rPr dirty="0" spc="-40"/>
              <a:t>01</a:t>
            </a:r>
            <a:r>
              <a:rPr dirty="0" spc="-25"/>
              <a:t>8-</a:t>
            </a:r>
            <a:r>
              <a:rPr dirty="0" spc="-40"/>
              <a:t>20</a:t>
            </a:r>
            <a:r>
              <a:rPr dirty="0" spc="-25"/>
              <a:t>1</a:t>
            </a:r>
            <a:r>
              <a:rPr dirty="0"/>
              <a:t>9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769994" y="5987286"/>
            <a:ext cx="3429635" cy="9359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Dr.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Hussam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Dheaa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Kamel</a:t>
            </a:r>
            <a:endParaRPr sz="1600">
              <a:latin typeface="Calibri"/>
              <a:cs typeface="Calibri"/>
            </a:endParaRPr>
          </a:p>
          <a:p>
            <a:pPr marL="12700" marR="5080">
              <a:lnSpc>
                <a:spcPct val="152100"/>
              </a:lnSpc>
              <a:spcBef>
                <a:spcPts val="140"/>
              </a:spcBef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Al-Mustafa University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Collage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CTE Department  2018-2019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525" y="1902067"/>
            <a:ext cx="9606915" cy="513080"/>
          </a:xfrm>
          <a:custGeom>
            <a:avLst/>
            <a:gdLst/>
            <a:ahLst/>
            <a:cxnLst/>
            <a:rect l="l" t="t" r="r" b="b"/>
            <a:pathLst>
              <a:path w="9606915" h="513080">
                <a:moveTo>
                  <a:pt x="0" y="513075"/>
                </a:moveTo>
                <a:lnTo>
                  <a:pt x="9606290" y="513075"/>
                </a:lnTo>
                <a:lnTo>
                  <a:pt x="9606290" y="0"/>
                </a:lnTo>
                <a:lnTo>
                  <a:pt x="0" y="0"/>
                </a:lnTo>
                <a:lnTo>
                  <a:pt x="0" y="513075"/>
                </a:lnTo>
                <a:close/>
              </a:path>
            </a:pathLst>
          </a:custGeom>
          <a:solidFill>
            <a:srgbClr val="5B9A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525" y="1902068"/>
            <a:ext cx="9606915" cy="513080"/>
          </a:xfrm>
          <a:custGeom>
            <a:avLst/>
            <a:gdLst/>
            <a:ahLst/>
            <a:cxnLst/>
            <a:rect l="l" t="t" r="r" b="b"/>
            <a:pathLst>
              <a:path w="9606915" h="513080">
                <a:moveTo>
                  <a:pt x="0" y="513075"/>
                </a:moveTo>
                <a:lnTo>
                  <a:pt x="9606289" y="513075"/>
                </a:lnTo>
                <a:lnTo>
                  <a:pt x="9606289" y="0"/>
                </a:lnTo>
                <a:lnTo>
                  <a:pt x="0" y="0"/>
                </a:lnTo>
                <a:lnTo>
                  <a:pt x="0" y="513075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947164" y="1918838"/>
            <a:ext cx="372999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latin typeface="Times New Roman"/>
                <a:cs typeface="Times New Roman"/>
              </a:rPr>
              <a:t>Digital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Communications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35739" y="2831461"/>
            <a:ext cx="3984625" cy="2941320"/>
          </a:xfrm>
          <a:prstGeom prst="rect">
            <a:avLst/>
          </a:prstGeom>
          <a:solidFill>
            <a:srgbClr val="A4A4A4"/>
          </a:solidFill>
          <a:ln w="19049">
            <a:solidFill>
              <a:srgbClr val="000000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algn="ctr" marL="635">
              <a:lnSpc>
                <a:spcPct val="100000"/>
              </a:lnSpc>
            </a:pPr>
            <a:r>
              <a:rPr dirty="0" sz="1800" spc="-5" b="1">
                <a:latin typeface="Times New Roman"/>
                <a:cs typeface="Times New Roman"/>
              </a:rPr>
              <a:t>CTE Department </a:t>
            </a:r>
            <a:r>
              <a:rPr dirty="0" sz="1800" b="1">
                <a:latin typeface="Times New Roman"/>
                <a:cs typeface="Times New Roman"/>
              </a:rPr>
              <a:t>-3</a:t>
            </a:r>
            <a:r>
              <a:rPr dirty="0" baseline="38647" sz="1725" b="1">
                <a:latin typeface="Times New Roman"/>
                <a:cs typeface="Times New Roman"/>
              </a:rPr>
              <a:t>rd</a:t>
            </a:r>
            <a:r>
              <a:rPr dirty="0" baseline="38647" sz="1725" spc="254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stage</a:t>
            </a:r>
            <a:endParaRPr sz="1800">
              <a:latin typeface="Times New Roman"/>
              <a:cs typeface="Times New Roman"/>
            </a:endParaRPr>
          </a:p>
          <a:p>
            <a:pPr algn="ctr" marL="978535" marR="970915" indent="-1270">
              <a:lnSpc>
                <a:spcPct val="110200"/>
              </a:lnSpc>
              <a:spcBef>
                <a:spcPts val="975"/>
              </a:spcBef>
            </a:pPr>
            <a:r>
              <a:rPr dirty="0" sz="2000" b="1">
                <a:latin typeface="Times New Roman"/>
                <a:cs typeface="Times New Roman"/>
              </a:rPr>
              <a:t>Reference: </a:t>
            </a:r>
            <a:r>
              <a:rPr dirty="0" sz="2000" spc="-5" b="1">
                <a:latin typeface="Times New Roman"/>
                <a:cs typeface="Times New Roman"/>
              </a:rPr>
              <a:t>Digital  Communications  </a:t>
            </a:r>
            <a:r>
              <a:rPr dirty="0" sz="2000" b="1">
                <a:latin typeface="Times New Roman"/>
                <a:cs typeface="Times New Roman"/>
              </a:rPr>
              <a:t>Fundamentals</a:t>
            </a:r>
            <a:r>
              <a:rPr dirty="0" sz="2000" spc="-10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and  Applications,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245"/>
              </a:spcBef>
            </a:pPr>
            <a:r>
              <a:rPr dirty="0" sz="2000" spc="-5" b="1">
                <a:latin typeface="Times New Roman"/>
                <a:cs typeface="Times New Roman"/>
              </a:rPr>
              <a:t>2</a:t>
            </a:r>
            <a:r>
              <a:rPr dirty="0" baseline="38461" sz="1950" spc="-7" b="1">
                <a:latin typeface="Times New Roman"/>
                <a:cs typeface="Times New Roman"/>
              </a:rPr>
              <a:t>nd </a:t>
            </a:r>
            <a:r>
              <a:rPr dirty="0" sz="2000" spc="-5" b="1">
                <a:latin typeface="Times New Roman"/>
                <a:cs typeface="Times New Roman"/>
              </a:rPr>
              <a:t>Addition, </a:t>
            </a:r>
            <a:r>
              <a:rPr dirty="0" sz="2000" b="1">
                <a:latin typeface="Times New Roman"/>
                <a:cs typeface="Times New Roman"/>
              </a:rPr>
              <a:t>by</a:t>
            </a:r>
            <a:r>
              <a:rPr dirty="0" sz="2000" spc="-13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FernardSklar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25549" y="2552700"/>
            <a:ext cx="4502139" cy="29921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043429" y="874516"/>
            <a:ext cx="8781415" cy="28435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11938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Times New Roman"/>
                <a:cs typeface="Times New Roman"/>
              </a:rPr>
              <a:t>Chapter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Three</a:t>
            </a:r>
            <a:endParaRPr sz="1600">
              <a:latin typeface="Times New Roman"/>
              <a:cs typeface="Times New Roman"/>
            </a:endParaRPr>
          </a:p>
          <a:p>
            <a:pPr algn="ctr" marR="170180">
              <a:lnSpc>
                <a:spcPct val="100000"/>
              </a:lnSpc>
              <a:spcBef>
                <a:spcPts val="1190"/>
              </a:spcBef>
            </a:pPr>
            <a:r>
              <a:rPr dirty="0" sz="1600" spc="-5" b="1">
                <a:latin typeface="Times New Roman"/>
                <a:cs typeface="Times New Roman"/>
              </a:rPr>
              <a:t>Source Coding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600" spc="-5" b="1">
                <a:latin typeface="Times New Roman"/>
                <a:cs typeface="Times New Roman"/>
              </a:rPr>
              <a:t>Techniques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marL="279400" indent="-229235">
              <a:lnSpc>
                <a:spcPct val="100000"/>
              </a:lnSpc>
              <a:spcBef>
                <a:spcPts val="5"/>
              </a:spcBef>
              <a:buAutoNum type="arabicPlain"/>
              <a:tabLst>
                <a:tab pos="28003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Introduction:</a:t>
            </a:r>
            <a:endParaRPr sz="1400">
              <a:latin typeface="Times New Roman"/>
              <a:cs typeface="Times New Roman"/>
            </a:endParaRPr>
          </a:p>
          <a:p>
            <a:pPr marL="328295">
              <a:lnSpc>
                <a:spcPct val="100000"/>
              </a:lnSpc>
              <a:spcBef>
                <a:spcPts val="45"/>
              </a:spcBef>
            </a:pPr>
            <a:r>
              <a:rPr dirty="0" sz="1400" spc="-5">
                <a:latin typeface="Times New Roman"/>
                <a:cs typeface="Times New Roman"/>
              </a:rPr>
              <a:t>Analog waveform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-5">
                <a:latin typeface="Times New Roman"/>
                <a:cs typeface="Times New Roman"/>
              </a:rPr>
              <a:t>signals are sampled into pulses.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digital pulses </a:t>
            </a:r>
            <a:r>
              <a:rPr dirty="0" sz="1400" spc="-10">
                <a:latin typeface="Times New Roman"/>
                <a:cs typeface="Times New Roman"/>
              </a:rPr>
              <a:t>modulation </a:t>
            </a:r>
            <a:r>
              <a:rPr dirty="0" sz="1400" spc="-5">
                <a:latin typeface="Times New Roman"/>
                <a:cs typeface="Times New Roman"/>
              </a:rPr>
              <a:t>methods, the analog</a:t>
            </a:r>
            <a:r>
              <a:rPr dirty="0" sz="1400" spc="2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amplitude</a:t>
            </a:r>
            <a:endParaRPr sz="1400">
              <a:latin typeface="Times New Roman"/>
              <a:cs typeface="Times New Roman"/>
            </a:endParaRPr>
          </a:p>
          <a:p>
            <a:pPr marL="328295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pulses are converted to digital </a:t>
            </a:r>
            <a:r>
              <a:rPr dirty="0" sz="1400" spc="-10">
                <a:latin typeface="Times New Roman"/>
                <a:cs typeface="Times New Roman"/>
              </a:rPr>
              <a:t>form. </a:t>
            </a:r>
            <a:r>
              <a:rPr dirty="0" sz="1400" spc="-5">
                <a:latin typeface="Times New Roman"/>
                <a:cs typeface="Times New Roman"/>
              </a:rPr>
              <a:t>Thus each sample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the message signal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represented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binary </a:t>
            </a:r>
            <a:r>
              <a:rPr dirty="0" sz="1400">
                <a:latin typeface="Times New Roman"/>
                <a:cs typeface="Times New Roman"/>
              </a:rPr>
              <a:t>(1, 0)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format.</a:t>
            </a:r>
            <a:endParaRPr sz="1400">
              <a:latin typeface="Times New Roman"/>
              <a:cs typeface="Times New Roman"/>
            </a:endParaRPr>
          </a:p>
          <a:p>
            <a:pPr marL="279400" indent="-229235">
              <a:lnSpc>
                <a:spcPct val="100000"/>
              </a:lnSpc>
              <a:spcBef>
                <a:spcPts val="755"/>
              </a:spcBef>
              <a:buAutoNum type="arabicPlain" startAt="2"/>
              <a:tabLst>
                <a:tab pos="28003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Pulse Code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Modulation:</a:t>
            </a:r>
            <a:endParaRPr sz="1400">
              <a:latin typeface="Times New Roman"/>
              <a:cs typeface="Times New Roman"/>
            </a:endParaRPr>
          </a:p>
          <a:p>
            <a:pPr marL="328295" marR="43180">
              <a:lnSpc>
                <a:spcPts val="2430"/>
              </a:lnSpc>
              <a:spcBef>
                <a:spcPts val="200"/>
              </a:spcBef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PCM </a:t>
            </a:r>
            <a:r>
              <a:rPr dirty="0" sz="1400" spc="-5">
                <a:latin typeface="Times New Roman"/>
                <a:cs typeface="Times New Roman"/>
              </a:rPr>
              <a:t>technique samples the input signal </a:t>
            </a:r>
            <a:r>
              <a:rPr dirty="0" sz="1400">
                <a:latin typeface="Times New Roman"/>
                <a:cs typeface="Times New Roman"/>
              </a:rPr>
              <a:t>x(t) </a:t>
            </a:r>
            <a:r>
              <a:rPr dirty="0" sz="1400" spc="-10">
                <a:latin typeface="Times New Roman"/>
                <a:cs typeface="Times New Roman"/>
              </a:rPr>
              <a:t>at </a:t>
            </a:r>
            <a:r>
              <a:rPr dirty="0" sz="1400" spc="-5">
                <a:latin typeface="Times New Roman"/>
                <a:cs typeface="Times New Roman"/>
              </a:rPr>
              <a:t>frequency </a:t>
            </a:r>
            <a:r>
              <a:rPr dirty="0" sz="1400" spc="-130">
                <a:latin typeface="Cambria Math"/>
                <a:cs typeface="Cambria Math"/>
              </a:rPr>
              <a:t>𝑓</a:t>
            </a:r>
            <a:r>
              <a:rPr dirty="0" baseline="-16666" sz="1500" spc="-195">
                <a:latin typeface="Cambria Math"/>
                <a:cs typeface="Cambria Math"/>
              </a:rPr>
              <a:t>𝑠</a:t>
            </a:r>
            <a:r>
              <a:rPr dirty="0" baseline="-16666" sz="1500" spc="-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≥ </a:t>
            </a:r>
            <a:r>
              <a:rPr dirty="0" sz="1400" spc="15">
                <a:latin typeface="Cambria Math"/>
                <a:cs typeface="Cambria Math"/>
              </a:rPr>
              <a:t>2𝑊</a:t>
            </a:r>
            <a:r>
              <a:rPr dirty="0" sz="1400" spc="15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This sampled pulse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then digitized </a:t>
            </a:r>
            <a:r>
              <a:rPr dirty="0" sz="1400">
                <a:latin typeface="Times New Roman"/>
                <a:cs typeface="Times New Roman"/>
              </a:rPr>
              <a:t>by the  </a:t>
            </a:r>
            <a:r>
              <a:rPr dirty="0" sz="1400" spc="-5">
                <a:latin typeface="Times New Roman"/>
                <a:cs typeface="Times New Roman"/>
              </a:rPr>
              <a:t>analog to digital converter </a:t>
            </a:r>
            <a:r>
              <a:rPr dirty="0" sz="1400" spc="-1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Fig.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10">
                <a:latin typeface="Times New Roman"/>
                <a:cs typeface="Times New Roman"/>
              </a:rPr>
              <a:t>2-1.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81978" y="5714244"/>
            <a:ext cx="23279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Figure 2-1 </a:t>
            </a:r>
            <a:r>
              <a:rPr dirty="0" sz="1200">
                <a:latin typeface="Times New Roman"/>
                <a:cs typeface="Times New Roman"/>
              </a:rPr>
              <a:t>the block </a:t>
            </a:r>
            <a:r>
              <a:rPr dirty="0" sz="1200" spc="-5">
                <a:latin typeface="Times New Roman"/>
                <a:cs typeface="Times New Roman"/>
              </a:rPr>
              <a:t>diagram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PCM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755263" y="3814572"/>
            <a:ext cx="5632460" cy="16948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63596" y="424682"/>
            <a:ext cx="8967470" cy="1617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  <a:tabLst>
                <a:tab pos="42297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5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00">
              <a:latin typeface="Times New Roman"/>
              <a:cs typeface="Times New Roman"/>
            </a:endParaRPr>
          </a:p>
          <a:p>
            <a:pPr marL="94615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x(t)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bandlimited 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 i="1">
                <a:latin typeface="Times New Roman"/>
                <a:cs typeface="Times New Roman"/>
              </a:rPr>
              <a:t>W</a:t>
            </a:r>
            <a:r>
              <a:rPr dirty="0" sz="1400" spc="10" i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LPF.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sample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and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hold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circuit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samples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this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rate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above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Nyquist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rate</a:t>
            </a:r>
            <a:endParaRPr sz="1400">
              <a:latin typeface="Times New Roman"/>
              <a:cs typeface="Times New Roman"/>
            </a:endParaRPr>
          </a:p>
          <a:p>
            <a:pPr marL="50800" marR="43180">
              <a:lnSpc>
                <a:spcPct val="144300"/>
              </a:lnSpc>
              <a:spcBef>
                <a:spcPts val="25"/>
              </a:spcBef>
            </a:pPr>
            <a:r>
              <a:rPr dirty="0" sz="1400" spc="-130">
                <a:latin typeface="Cambria Math"/>
                <a:cs typeface="Cambria Math"/>
              </a:rPr>
              <a:t>𝑓</a:t>
            </a:r>
            <a:r>
              <a:rPr dirty="0" baseline="-16666" sz="1500" spc="-195">
                <a:latin typeface="Cambria Math"/>
                <a:cs typeface="Cambria Math"/>
              </a:rPr>
              <a:t>𝑠</a:t>
            </a:r>
            <a:r>
              <a:rPr dirty="0" baseline="-16666" sz="1500" spc="-6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≥ </a:t>
            </a:r>
            <a:r>
              <a:rPr dirty="0" sz="1400" spc="25">
                <a:latin typeface="Cambria Math"/>
                <a:cs typeface="Cambria Math"/>
              </a:rPr>
              <a:t>𝑊</a:t>
            </a:r>
            <a:r>
              <a:rPr dirty="0" sz="1400" spc="25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The sampled signal </a:t>
            </a:r>
            <a:r>
              <a:rPr dirty="0" sz="1400" spc="-5">
                <a:latin typeface="Cambria Math"/>
                <a:cs typeface="Cambria Math"/>
              </a:rPr>
              <a:t>𝑥(𝑛𝑇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sz="1400" spc="-5">
                <a:latin typeface="Cambria Math"/>
                <a:cs typeface="Cambria Math"/>
              </a:rPr>
              <a:t>)</a:t>
            </a:r>
            <a:r>
              <a:rPr dirty="0" sz="1400" spc="-5">
                <a:latin typeface="Times New Roman"/>
                <a:cs typeface="Times New Roman"/>
              </a:rPr>
              <a:t>is discrete in time and continuous in amplitude. The quantizer is convert </a:t>
            </a:r>
            <a:r>
              <a:rPr dirty="0" sz="1400">
                <a:latin typeface="Times New Roman"/>
                <a:cs typeface="Times New Roman"/>
              </a:rPr>
              <a:t>it to </a:t>
            </a:r>
            <a:r>
              <a:rPr dirty="0" sz="1400" i="1">
                <a:latin typeface="Times New Roman"/>
                <a:cs typeface="Times New Roman"/>
              </a:rPr>
              <a:t>q </a:t>
            </a:r>
            <a:r>
              <a:rPr dirty="0" sz="1400" spc="-5">
                <a:latin typeface="Times New Roman"/>
                <a:cs typeface="Times New Roman"/>
              </a:rPr>
              <a:t>discrete  level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rounding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each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sample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to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fixed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digital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level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with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minimum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error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(quantization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error).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input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</a:t>
            </a:r>
            <a:r>
              <a:rPr dirty="0" sz="1400" spc="1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quantizer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780"/>
              </a:spcBef>
            </a:pPr>
            <a:r>
              <a:rPr dirty="0" sz="1400" spc="-5">
                <a:latin typeface="Cambria Math"/>
                <a:cs typeface="Cambria Math"/>
              </a:rPr>
              <a:t>𝑥(𝑛𝑇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sz="1400" spc="-5">
                <a:latin typeface="Cambria Math"/>
                <a:cs typeface="Cambria Math"/>
              </a:rPr>
              <a:t>)  </a:t>
            </a:r>
            <a:r>
              <a:rPr dirty="0" sz="1400">
                <a:latin typeface="Times New Roman"/>
                <a:cs typeface="Times New Roman"/>
              </a:rPr>
              <a:t>(for  </a:t>
            </a:r>
            <a:r>
              <a:rPr dirty="0" sz="1400" spc="-5">
                <a:latin typeface="Times New Roman"/>
                <a:cs typeface="Times New Roman"/>
              </a:rPr>
              <a:t>example)  </a:t>
            </a:r>
            <a:r>
              <a:rPr dirty="0" sz="1400">
                <a:latin typeface="Times New Roman"/>
                <a:cs typeface="Times New Roman"/>
              </a:rPr>
              <a:t>can  take  </a:t>
            </a:r>
            <a:r>
              <a:rPr dirty="0" sz="1400" spc="-5">
                <a:latin typeface="Times New Roman"/>
                <a:cs typeface="Times New Roman"/>
              </a:rPr>
              <a:t>any  values  between  (</a:t>
            </a:r>
            <a:r>
              <a:rPr dirty="0" sz="1400" spc="-5">
                <a:latin typeface="Cambria Math"/>
                <a:cs typeface="Cambria Math"/>
              </a:rPr>
              <a:t>−4𝛿 𝑡𝑜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10">
                <a:latin typeface="Cambria Math"/>
                <a:cs typeface="Cambria Math"/>
              </a:rPr>
              <a:t>4𝛿)</a:t>
            </a:r>
            <a:r>
              <a:rPr dirty="0" sz="1400" spc="10">
                <a:latin typeface="Times New Roman"/>
                <a:cs typeface="Times New Roman"/>
              </a:rPr>
              <a:t>,  </a:t>
            </a:r>
            <a:r>
              <a:rPr dirty="0" sz="1400">
                <a:latin typeface="Times New Roman"/>
                <a:cs typeface="Times New Roman"/>
              </a:rPr>
              <a:t>the  </a:t>
            </a:r>
            <a:r>
              <a:rPr dirty="0" sz="1400" spc="-5">
                <a:latin typeface="Times New Roman"/>
                <a:cs typeface="Times New Roman"/>
              </a:rPr>
              <a:t>output  </a:t>
            </a:r>
            <a:r>
              <a:rPr dirty="0" sz="1400">
                <a:latin typeface="Times New Roman"/>
                <a:cs typeface="Times New Roman"/>
              </a:rPr>
              <a:t>of  </a:t>
            </a:r>
            <a:r>
              <a:rPr dirty="0" sz="1400" spc="-5">
                <a:latin typeface="Times New Roman"/>
                <a:cs typeface="Times New Roman"/>
              </a:rPr>
              <a:t>quantizer  </a:t>
            </a:r>
            <a:r>
              <a:rPr dirty="0" sz="1400" spc="5">
                <a:latin typeface="Cambria Math"/>
                <a:cs typeface="Cambria Math"/>
              </a:rPr>
              <a:t>(𝑥</a:t>
            </a:r>
            <a:r>
              <a:rPr dirty="0" baseline="-16666" sz="1500" spc="7">
                <a:latin typeface="Cambria Math"/>
                <a:cs typeface="Cambria Math"/>
              </a:rPr>
              <a:t>𝑞</a:t>
            </a:r>
            <a:r>
              <a:rPr dirty="0" sz="1400" spc="5">
                <a:latin typeface="Cambria Math"/>
                <a:cs typeface="Cambria Math"/>
              </a:rPr>
              <a:t>(𝑛𝑇</a:t>
            </a:r>
            <a:r>
              <a:rPr dirty="0" baseline="-16666" sz="1500" spc="7">
                <a:latin typeface="Cambria Math"/>
                <a:cs typeface="Cambria Math"/>
              </a:rPr>
              <a:t>𝑠</a:t>
            </a:r>
            <a:r>
              <a:rPr dirty="0" sz="1400" spc="5">
                <a:latin typeface="Cambria Math"/>
                <a:cs typeface="Cambria Math"/>
              </a:rPr>
              <a:t>)  </a:t>
            </a:r>
            <a:r>
              <a:rPr dirty="0" sz="1400">
                <a:latin typeface="Times New Roman"/>
                <a:cs typeface="Times New Roman"/>
              </a:rPr>
              <a:t>are  </a:t>
            </a:r>
            <a:r>
              <a:rPr dirty="0" sz="1400" spc="-5">
                <a:latin typeface="Times New Roman"/>
                <a:cs typeface="Times New Roman"/>
              </a:rPr>
              <a:t>available</a:t>
            </a:r>
            <a:r>
              <a:rPr dirty="0" sz="1400" spc="-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77468" y="2324740"/>
            <a:ext cx="81280" cy="12700"/>
          </a:xfrm>
          <a:custGeom>
            <a:avLst/>
            <a:gdLst/>
            <a:ahLst/>
            <a:cxnLst/>
            <a:rect l="l" t="t" r="r" b="b"/>
            <a:pathLst>
              <a:path w="81280" h="12700">
                <a:moveTo>
                  <a:pt x="0" y="12192"/>
                </a:moveTo>
                <a:lnTo>
                  <a:pt x="81081" y="12192"/>
                </a:lnTo>
                <a:lnTo>
                  <a:pt x="81081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16046" y="2330836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5" h="0">
                <a:moveTo>
                  <a:pt x="0" y="0"/>
                </a:moveTo>
                <a:lnTo>
                  <a:pt x="1539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29049" y="2330836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5" h="0">
                <a:moveTo>
                  <a:pt x="0" y="0"/>
                </a:moveTo>
                <a:lnTo>
                  <a:pt x="1539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652010" y="2330836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5" h="0">
                <a:moveTo>
                  <a:pt x="0" y="0"/>
                </a:moveTo>
                <a:lnTo>
                  <a:pt x="1539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064768" y="2136770"/>
            <a:ext cx="64782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1155" algn="l"/>
                <a:tab pos="763905" algn="l"/>
                <a:tab pos="1586865" algn="l"/>
                <a:tab pos="6389370" algn="l"/>
              </a:tabLst>
            </a:pPr>
            <a:r>
              <a:rPr dirty="0" sz="1000" spc="105">
                <a:latin typeface="Cambria Math"/>
                <a:cs typeface="Cambria Math"/>
              </a:rPr>
              <a:t>𝛿</a:t>
            </a:r>
            <a:r>
              <a:rPr dirty="0" sz="1000" spc="105">
                <a:latin typeface="Cambria Math"/>
                <a:cs typeface="Cambria Math"/>
              </a:rPr>
              <a:t>	</a:t>
            </a:r>
            <a:r>
              <a:rPr dirty="0" sz="1000" spc="15">
                <a:latin typeface="Cambria Math"/>
                <a:cs typeface="Cambria Math"/>
              </a:rPr>
              <a:t>3</a:t>
            </a:r>
            <a:r>
              <a:rPr dirty="0" sz="1000" spc="105">
                <a:latin typeface="Cambria Math"/>
                <a:cs typeface="Cambria Math"/>
              </a:rPr>
              <a:t>𝛿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15">
                <a:latin typeface="Cambria Math"/>
                <a:cs typeface="Cambria Math"/>
              </a:rPr>
              <a:t>5</a:t>
            </a:r>
            <a:r>
              <a:rPr dirty="0" sz="1000" spc="105">
                <a:latin typeface="Cambria Math"/>
                <a:cs typeface="Cambria Math"/>
              </a:rPr>
              <a:t>𝛿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15">
                <a:latin typeface="Cambria Math"/>
                <a:cs typeface="Cambria Math"/>
              </a:rPr>
              <a:t>7</a:t>
            </a:r>
            <a:r>
              <a:rPr dirty="0" sz="1000" spc="105">
                <a:latin typeface="Cambria Math"/>
                <a:cs typeface="Cambria Math"/>
              </a:rPr>
              <a:t>𝛿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sz="1000" spc="105">
                <a:latin typeface="Cambria Math"/>
                <a:cs typeface="Cambria Math"/>
              </a:rPr>
              <a:t>𝛿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67816" y="2331842"/>
            <a:ext cx="64763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7350" algn="l"/>
                <a:tab pos="800735" algn="l"/>
                <a:tab pos="1623695" algn="l"/>
                <a:tab pos="6389370" algn="l"/>
              </a:tabLst>
            </a:pPr>
            <a:r>
              <a:rPr dirty="0" sz="1000" spc="20">
                <a:latin typeface="Cambria Math"/>
                <a:cs typeface="Cambria Math"/>
              </a:rPr>
              <a:t>2</a:t>
            </a:r>
            <a:r>
              <a:rPr dirty="0" sz="1000" spc="2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2</a:t>
            </a:r>
            <a:r>
              <a:rPr dirty="0" sz="1000" spc="2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2</a:t>
            </a:r>
            <a:r>
              <a:rPr dirty="0" sz="1000" spc="2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2</a:t>
            </a:r>
            <a:r>
              <a:rPr dirty="0" sz="1000" spc="20">
                <a:latin typeface="Cambria Math"/>
                <a:cs typeface="Cambria Math"/>
              </a:rPr>
              <a:t>	</a:t>
            </a: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454768" y="2324740"/>
            <a:ext cx="81280" cy="12700"/>
          </a:xfrm>
          <a:custGeom>
            <a:avLst/>
            <a:gdLst/>
            <a:ahLst/>
            <a:cxnLst/>
            <a:rect l="l" t="t" r="r" b="b"/>
            <a:pathLst>
              <a:path w="81279" h="12700">
                <a:moveTo>
                  <a:pt x="0" y="12192"/>
                </a:moveTo>
                <a:lnTo>
                  <a:pt x="80772" y="12192"/>
                </a:lnTo>
                <a:lnTo>
                  <a:pt x="8077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901700" y="2190110"/>
            <a:ext cx="66916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85115" algn="l"/>
                <a:tab pos="698500" algn="l"/>
                <a:tab pos="1189355" algn="l"/>
                <a:tab pos="1948180" algn="l"/>
              </a:tabLst>
            </a:pPr>
            <a:r>
              <a:rPr dirty="0" sz="1400">
                <a:latin typeface="Cambria Math"/>
                <a:cs typeface="Cambria Math"/>
              </a:rPr>
              <a:t>±	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±	,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±	</a:t>
            </a:r>
            <a:r>
              <a:rPr dirty="0" sz="1400" spc="-5">
                <a:latin typeface="Cambria Math"/>
                <a:cs typeface="Cambria Math"/>
              </a:rPr>
              <a:t>𝑎𝑛𝑑 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±	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in Fig. </a:t>
            </a:r>
            <a:r>
              <a:rPr dirty="0" sz="1400">
                <a:latin typeface="Times New Roman"/>
                <a:cs typeface="Times New Roman"/>
              </a:rPr>
              <a:t>2-2. </a:t>
            </a:r>
            <a:r>
              <a:rPr dirty="0" sz="1400" spc="-5">
                <a:latin typeface="Times New Roman"/>
                <a:cs typeface="Times New Roman"/>
              </a:rPr>
              <a:t>Thus the maximum quantization error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>
                <a:latin typeface="Cambria Math"/>
                <a:cs typeface="Cambria Math"/>
              </a:rPr>
              <a:t>±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63600" y="2565624"/>
            <a:ext cx="8963025" cy="24022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 marR="43180">
              <a:lnSpc>
                <a:spcPct val="153600"/>
              </a:lnSpc>
              <a:spcBef>
                <a:spcPts val="95"/>
              </a:spcBef>
            </a:pPr>
            <a:r>
              <a:rPr dirty="0" sz="1400" spc="-5">
                <a:latin typeface="Times New Roman"/>
                <a:cs typeface="Times New Roman"/>
              </a:rPr>
              <a:t>The quantized signal </a:t>
            </a:r>
            <a:r>
              <a:rPr dirty="0" sz="1400" spc="5">
                <a:latin typeface="Cambria Math"/>
                <a:cs typeface="Cambria Math"/>
              </a:rPr>
              <a:t>(𝑥</a:t>
            </a:r>
            <a:r>
              <a:rPr dirty="0" baseline="-16666" sz="1500" spc="7">
                <a:latin typeface="Cambria Math"/>
                <a:cs typeface="Cambria Math"/>
              </a:rPr>
              <a:t>𝑞</a:t>
            </a:r>
            <a:r>
              <a:rPr dirty="0" sz="1400" spc="5">
                <a:latin typeface="Cambria Math"/>
                <a:cs typeface="Cambria Math"/>
              </a:rPr>
              <a:t>(𝑛𝑇</a:t>
            </a:r>
            <a:r>
              <a:rPr dirty="0" baseline="-16666" sz="1500" spc="7">
                <a:latin typeface="Cambria Math"/>
                <a:cs typeface="Cambria Math"/>
              </a:rPr>
              <a:t>𝑠</a:t>
            </a:r>
            <a:r>
              <a:rPr dirty="0" sz="1400" spc="5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converted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encoder to </a:t>
            </a:r>
            <a:r>
              <a:rPr dirty="0" sz="1400" i="1">
                <a:latin typeface="Times New Roman"/>
                <a:cs typeface="Times New Roman"/>
              </a:rPr>
              <a:t>v </a:t>
            </a:r>
            <a:r>
              <a:rPr dirty="0" sz="1400" spc="-5">
                <a:latin typeface="Times New Roman"/>
                <a:cs typeface="Times New Roman"/>
              </a:rPr>
              <a:t>digits binary </a:t>
            </a:r>
            <a:r>
              <a:rPr dirty="0" sz="1400">
                <a:latin typeface="Times New Roman"/>
                <a:cs typeface="Times New Roman"/>
              </a:rPr>
              <a:t>word, </a:t>
            </a:r>
            <a:r>
              <a:rPr dirty="0" sz="1400" spc="-5">
                <a:latin typeface="Times New Roman"/>
                <a:cs typeface="Times New Roman"/>
              </a:rPr>
              <a:t>and then converted to serial bit </a:t>
            </a:r>
            <a:r>
              <a:rPr dirty="0" sz="1400">
                <a:latin typeface="Times New Roman"/>
                <a:cs typeface="Times New Roman"/>
              </a:rPr>
              <a:t>stream to  </a:t>
            </a:r>
            <a:r>
              <a:rPr dirty="0" sz="1400" spc="-5">
                <a:latin typeface="Times New Roman"/>
                <a:cs typeface="Times New Roman"/>
              </a:rPr>
              <a:t>generate single baseband signal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in Fig. </a:t>
            </a:r>
            <a:r>
              <a:rPr dirty="0" sz="1400" spc="5">
                <a:latin typeface="Times New Roman"/>
                <a:cs typeface="Times New Roman"/>
              </a:rPr>
              <a:t>2-3.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2.1 </a:t>
            </a:r>
            <a:r>
              <a:rPr dirty="0" sz="1200" spc="-5" b="1">
                <a:latin typeface="Times New Roman"/>
                <a:cs typeface="Times New Roman"/>
              </a:rPr>
              <a:t>Transmission bandwidth </a:t>
            </a: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PCM:</a:t>
            </a:r>
            <a:endParaRPr sz="1200">
              <a:latin typeface="Times New Roman"/>
              <a:cs typeface="Times New Roman"/>
            </a:endParaRPr>
          </a:p>
          <a:p>
            <a:pPr marL="279400" marR="1220470">
              <a:lnSpc>
                <a:spcPts val="2640"/>
              </a:lnSpc>
              <a:spcBef>
                <a:spcPts val="35"/>
              </a:spcBef>
            </a:pPr>
            <a:r>
              <a:rPr dirty="0" sz="1400" spc="-5">
                <a:latin typeface="Times New Roman"/>
                <a:cs typeface="Times New Roman"/>
              </a:rPr>
              <a:t>Each quantized sample can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represent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i="1">
                <a:latin typeface="Times New Roman"/>
                <a:cs typeface="Times New Roman"/>
              </a:rPr>
              <a:t>v </a:t>
            </a:r>
            <a:r>
              <a:rPr dirty="0" sz="1400" spc="-5">
                <a:latin typeface="Times New Roman"/>
                <a:cs typeface="Times New Roman"/>
              </a:rPr>
              <a:t>digits: </a:t>
            </a:r>
            <a:r>
              <a:rPr dirty="0" sz="1400">
                <a:latin typeface="Cambria Math"/>
                <a:cs typeface="Cambria Math"/>
              </a:rPr>
              <a:t>𝑞 = </a:t>
            </a:r>
            <a:r>
              <a:rPr dirty="0" sz="1400" spc="30">
                <a:latin typeface="Cambria Math"/>
                <a:cs typeface="Cambria Math"/>
              </a:rPr>
              <a:t>2</a:t>
            </a:r>
            <a:r>
              <a:rPr dirty="0" baseline="27777" sz="1500" spc="44">
                <a:latin typeface="Cambria Math"/>
                <a:cs typeface="Cambria Math"/>
              </a:rPr>
              <a:t>𝑣</a:t>
            </a:r>
            <a:r>
              <a:rPr dirty="0" sz="1400" spc="30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where q is the </a:t>
            </a:r>
            <a:r>
              <a:rPr dirty="0" sz="1400" spc="-5">
                <a:latin typeface="Times New Roman"/>
                <a:cs typeface="Times New Roman"/>
              </a:rPr>
              <a:t>total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digital levels.  The number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sample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60">
                <a:latin typeface="Cambria Math"/>
                <a:cs typeface="Cambria Math"/>
              </a:rPr>
              <a:t>𝑓</a:t>
            </a:r>
            <a:r>
              <a:rPr dirty="0" baseline="-16666" sz="1500" spc="-89">
                <a:latin typeface="Cambria Math"/>
                <a:cs typeface="Cambria Math"/>
              </a:rPr>
              <a:t>𝑠</a:t>
            </a:r>
            <a:r>
              <a:rPr dirty="0" sz="1400" spc="-60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each sample represent </a:t>
            </a:r>
            <a:r>
              <a:rPr dirty="0" sz="1400">
                <a:latin typeface="Times New Roman"/>
                <a:cs typeface="Times New Roman"/>
              </a:rPr>
              <a:t>by </a:t>
            </a:r>
            <a:r>
              <a:rPr dirty="0" sz="1400" i="1">
                <a:latin typeface="Times New Roman"/>
                <a:cs typeface="Times New Roman"/>
              </a:rPr>
              <a:t>v </a:t>
            </a:r>
            <a:r>
              <a:rPr dirty="0" sz="1400" spc="-5">
                <a:latin typeface="Times New Roman"/>
                <a:cs typeface="Times New Roman"/>
              </a:rPr>
              <a:t>bits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then:</a:t>
            </a:r>
            <a:endParaRPr sz="1400">
              <a:latin typeface="Times New Roman"/>
              <a:cs typeface="Times New Roman"/>
            </a:endParaRPr>
          </a:p>
          <a:p>
            <a:pPr marL="279400">
              <a:lnSpc>
                <a:spcPct val="100000"/>
              </a:lnSpc>
              <a:spcBef>
                <a:spcPts val="710"/>
              </a:spcBef>
            </a:pPr>
            <a:r>
              <a:rPr dirty="0" sz="1400" spc="-5">
                <a:latin typeface="Times New Roman"/>
                <a:cs typeface="Times New Roman"/>
              </a:rPr>
              <a:t>Signaling rate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PCM: </a:t>
            </a:r>
            <a:r>
              <a:rPr dirty="0" sz="1400">
                <a:latin typeface="Cambria Math"/>
                <a:cs typeface="Cambria Math"/>
              </a:rPr>
              <a:t>𝑟 = 𝑣 ×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-130">
                <a:latin typeface="Cambria Math"/>
                <a:cs typeface="Cambria Math"/>
              </a:rPr>
              <a:t>𝑓</a:t>
            </a:r>
            <a:r>
              <a:rPr dirty="0" baseline="-16666" sz="1500" spc="-195">
                <a:latin typeface="Cambria Math"/>
                <a:cs typeface="Cambria Math"/>
              </a:rPr>
              <a:t>𝑠</a:t>
            </a:r>
            <a:endParaRPr baseline="-16666" sz="1500">
              <a:latin typeface="Cambria Math"/>
              <a:cs typeface="Cambria Math"/>
            </a:endParaRPr>
          </a:p>
          <a:p>
            <a:pPr marL="279400">
              <a:lnSpc>
                <a:spcPct val="100000"/>
              </a:lnSpc>
              <a:spcBef>
                <a:spcPts val="965"/>
              </a:spcBef>
            </a:pPr>
            <a:r>
              <a:rPr dirty="0" sz="1400" spc="-5">
                <a:latin typeface="Times New Roman"/>
                <a:cs typeface="Times New Roman"/>
              </a:rPr>
              <a:t>And we </a:t>
            </a:r>
            <a:r>
              <a:rPr dirty="0" sz="1400">
                <a:latin typeface="Times New Roman"/>
                <a:cs typeface="Times New Roman"/>
              </a:rPr>
              <a:t>have </a:t>
            </a:r>
            <a:r>
              <a:rPr dirty="0" sz="1400" spc="-130">
                <a:latin typeface="Cambria Math"/>
                <a:cs typeface="Cambria Math"/>
              </a:rPr>
              <a:t>𝑓</a:t>
            </a:r>
            <a:r>
              <a:rPr dirty="0" baseline="-16666" sz="1500" spc="-195">
                <a:latin typeface="Cambria Math"/>
                <a:cs typeface="Cambria Math"/>
              </a:rPr>
              <a:t>𝑠 </a:t>
            </a:r>
            <a:r>
              <a:rPr dirty="0" sz="1400">
                <a:latin typeface="Cambria Math"/>
                <a:cs typeface="Cambria Math"/>
              </a:rPr>
              <a:t>≥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2𝑊</a:t>
            </a:r>
            <a:r>
              <a:rPr dirty="0" sz="1400" spc="1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5463" y="5052827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368168" y="5240785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2" y="12192"/>
                </a:lnTo>
                <a:lnTo>
                  <a:pt x="7315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105214" y="5106167"/>
            <a:ext cx="45008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849370" algn="l"/>
              </a:tabLst>
            </a:pPr>
            <a:r>
              <a:rPr dirty="0" sz="1400" spc="-5">
                <a:latin typeface="Times New Roman"/>
                <a:cs typeface="Times New Roman"/>
              </a:rPr>
              <a:t>The bandwidth of PCM given half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signaling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rate:	</a:t>
            </a:r>
            <a:r>
              <a:rPr dirty="0" sz="1400" spc="-35">
                <a:latin typeface="Cambria Math"/>
                <a:cs typeface="Cambria Math"/>
              </a:rPr>
              <a:t>𝐵</a:t>
            </a:r>
            <a:r>
              <a:rPr dirty="0" baseline="-16666" sz="1500" spc="-52">
                <a:latin typeface="Cambria Math"/>
                <a:cs typeface="Cambria Math"/>
              </a:rPr>
              <a:t>𝑟  </a:t>
            </a:r>
            <a:r>
              <a:rPr dirty="0" sz="1400">
                <a:latin typeface="Cambria Math"/>
                <a:cs typeface="Cambria Math"/>
              </a:rPr>
              <a:t>≥ </a:t>
            </a:r>
            <a:r>
              <a:rPr dirty="0" baseline="-38888" sz="1500" spc="30">
                <a:latin typeface="Cambria Math"/>
                <a:cs typeface="Cambria Math"/>
              </a:rPr>
              <a:t>2</a:t>
            </a:r>
            <a:r>
              <a:rPr dirty="0" baseline="-38888" sz="1500" spc="-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𝑟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42039" y="547954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554730" y="5667505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60" h="12700">
                <a:moveTo>
                  <a:pt x="0" y="12192"/>
                </a:moveTo>
                <a:lnTo>
                  <a:pt x="73152" y="12192"/>
                </a:lnTo>
                <a:lnTo>
                  <a:pt x="7315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105218" y="5532880"/>
            <a:ext cx="81724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35">
                <a:latin typeface="Cambria Math"/>
                <a:cs typeface="Cambria Math"/>
              </a:rPr>
              <a:t>𝐵</a:t>
            </a:r>
            <a:r>
              <a:rPr dirty="0" baseline="-16666" sz="1500" spc="-52">
                <a:latin typeface="Cambria Math"/>
                <a:cs typeface="Cambria Math"/>
              </a:rPr>
              <a:t>𝑟</a:t>
            </a:r>
            <a:r>
              <a:rPr dirty="0" baseline="-16666" sz="15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≥ </a:t>
            </a:r>
            <a:r>
              <a:rPr dirty="0" baseline="-38888" sz="1500" spc="30">
                <a:latin typeface="Cambria Math"/>
                <a:cs typeface="Cambria Math"/>
              </a:rPr>
              <a:t>2</a:t>
            </a:r>
            <a:r>
              <a:rPr dirty="0" baseline="-38888" sz="1500" spc="-89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𝑣𝑓</a:t>
            </a:r>
            <a:r>
              <a:rPr dirty="0" baseline="-16666" sz="1500" spc="-112">
                <a:latin typeface="Cambria Math"/>
                <a:cs typeface="Cambria Math"/>
              </a:rPr>
              <a:t>𝑠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24" name="object 24"/>
          <p:cNvSpPr txBox="1"/>
          <p:nvPr/>
        </p:nvSpPr>
        <p:spPr>
          <a:xfrm>
            <a:off x="3869566" y="5558788"/>
            <a:ext cx="31565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Figure 2-2:(a) Transfer characteristic </a:t>
            </a:r>
            <a:r>
              <a:rPr dirty="0" sz="1200">
                <a:latin typeface="Times New Roman"/>
                <a:cs typeface="Times New Roman"/>
              </a:rPr>
              <a:t>of a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quantizer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45642" y="5915404"/>
            <a:ext cx="19196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(b) </a:t>
            </a:r>
            <a:r>
              <a:rPr dirty="0" sz="1200" spc="-5">
                <a:latin typeface="Times New Roman"/>
                <a:cs typeface="Times New Roman"/>
              </a:rPr>
              <a:t>Variation </a:t>
            </a:r>
            <a:r>
              <a:rPr dirty="0" sz="1200">
                <a:latin typeface="Times New Roman"/>
                <a:cs typeface="Times New Roman"/>
              </a:rPr>
              <a:t>of quantizer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error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05210" y="3429995"/>
            <a:ext cx="1557020" cy="702310"/>
          </a:xfrm>
          <a:prstGeom prst="rect">
            <a:avLst/>
          </a:prstGeom>
        </p:spPr>
        <p:txBody>
          <a:bodyPr wrap="square" lIns="0" tIns="13716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80"/>
              </a:spcBef>
            </a:pPr>
            <a:r>
              <a:rPr dirty="0" sz="1200" spc="-5">
                <a:latin typeface="Times New Roman"/>
                <a:cs typeface="Times New Roman"/>
              </a:rPr>
              <a:t>S</a:t>
            </a:r>
            <a:r>
              <a:rPr dirty="0" sz="1400" spc="-5">
                <a:latin typeface="Times New Roman"/>
                <a:cs typeface="Times New Roman"/>
              </a:rPr>
              <a:t>ince </a:t>
            </a:r>
            <a:r>
              <a:rPr dirty="0" sz="1400" spc="-130">
                <a:latin typeface="Cambria Math"/>
                <a:cs typeface="Cambria Math"/>
              </a:rPr>
              <a:t>𝑓</a:t>
            </a:r>
            <a:r>
              <a:rPr dirty="0" baseline="-16666" sz="1500" spc="-195">
                <a:latin typeface="Cambria Math"/>
                <a:cs typeface="Cambria Math"/>
              </a:rPr>
              <a:t>𝑠 </a:t>
            </a:r>
            <a:r>
              <a:rPr dirty="0" sz="1400">
                <a:latin typeface="Cambria Math"/>
                <a:cs typeface="Cambria Math"/>
              </a:rPr>
              <a:t>≥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2𝑊</a:t>
            </a:r>
            <a:endParaRPr sz="1400">
              <a:latin typeface="Cambria Math"/>
              <a:cs typeface="Cambria Math"/>
            </a:endParaRPr>
          </a:p>
          <a:p>
            <a:pPr marL="608965">
              <a:lnSpc>
                <a:spcPct val="100000"/>
              </a:lnSpc>
              <a:spcBef>
                <a:spcPts val="985"/>
              </a:spcBef>
              <a:tabLst>
                <a:tab pos="839469" algn="l"/>
              </a:tabLst>
            </a:pPr>
            <a:r>
              <a:rPr dirty="0" sz="1400">
                <a:latin typeface="Cambria Math"/>
                <a:cs typeface="Cambria Math"/>
              </a:rPr>
              <a:t>∴	</a:t>
            </a:r>
            <a:r>
              <a:rPr dirty="0" sz="1400" spc="-35">
                <a:latin typeface="Cambria Math"/>
                <a:cs typeface="Cambria Math"/>
              </a:rPr>
              <a:t>𝐵</a:t>
            </a:r>
            <a:r>
              <a:rPr dirty="0" baseline="-16666" sz="1500" spc="-52">
                <a:latin typeface="Cambria Math"/>
                <a:cs typeface="Cambria Math"/>
              </a:rPr>
              <a:t>𝑟</a:t>
            </a:r>
            <a:r>
              <a:rPr dirty="0" baseline="-16666" sz="1500" spc="2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≥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𝑣𝑊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12238" y="6037582"/>
            <a:ext cx="23907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Times New Roman"/>
                <a:cs typeface="Times New Roman"/>
              </a:rPr>
              <a:t>Figure 2-3: </a:t>
            </a:r>
            <a:r>
              <a:rPr dirty="0" sz="1200">
                <a:latin typeface="Times New Roman"/>
                <a:cs typeface="Times New Roman"/>
              </a:rPr>
              <a:t>quantizing of sample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value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314700" y="3585210"/>
            <a:ext cx="3874129" cy="20701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832219" y="904250"/>
            <a:ext cx="2791458" cy="24650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901700" y="874516"/>
            <a:ext cx="8881745" cy="9772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Times New Roman"/>
                <a:cs typeface="Times New Roman"/>
              </a:rPr>
              <a:t>2-2 </a:t>
            </a:r>
            <a:r>
              <a:rPr dirty="0" sz="1400" spc="-5" b="1">
                <a:latin typeface="Times New Roman"/>
                <a:cs typeface="Times New Roman"/>
              </a:rPr>
              <a:t>PCM Receiver: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4300"/>
              </a:lnSpc>
              <a:spcBef>
                <a:spcPts val="955"/>
              </a:spcBef>
            </a:pPr>
            <a:r>
              <a:rPr dirty="0" sz="1400">
                <a:latin typeface="Times New Roman"/>
                <a:cs typeface="Times New Roman"/>
              </a:rPr>
              <a:t>Figure 2-4 </a:t>
            </a:r>
            <a:r>
              <a:rPr dirty="0" sz="1400" spc="-5">
                <a:latin typeface="Times New Roman"/>
                <a:cs typeface="Times New Roman"/>
              </a:rPr>
              <a:t>shows the block diagram </a:t>
            </a:r>
            <a:r>
              <a:rPr dirty="0" sz="1400">
                <a:latin typeface="Times New Roman"/>
                <a:cs typeface="Times New Roman"/>
              </a:rPr>
              <a:t>of PCM </a:t>
            </a:r>
            <a:r>
              <a:rPr dirty="0" sz="1400" spc="-5">
                <a:latin typeface="Times New Roman"/>
                <a:cs typeface="Times New Roman"/>
              </a:rPr>
              <a:t>receiver. The regenerator is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reshapes the pulse and removes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noise. The  signal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then converted into parallel digital words for each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sample.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3600" y="3685422"/>
            <a:ext cx="8967470" cy="13188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06375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 2-4 PCM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receiver</a:t>
            </a:r>
            <a:endParaRPr sz="1400">
              <a:latin typeface="Times New Roman"/>
              <a:cs typeface="Times New Roman"/>
            </a:endParaRPr>
          </a:p>
          <a:p>
            <a:pPr algn="just" marL="50800" marR="43180">
              <a:lnSpc>
                <a:spcPct val="150100"/>
              </a:lnSpc>
              <a:spcBef>
                <a:spcPts val="930"/>
              </a:spcBef>
            </a:pPr>
            <a:r>
              <a:rPr dirty="0" sz="1400" spc="-5">
                <a:latin typeface="Times New Roman"/>
                <a:cs typeface="Times New Roman"/>
              </a:rPr>
              <a:t>The digital </a:t>
            </a:r>
            <a:r>
              <a:rPr dirty="0" sz="1400" spc="-10">
                <a:latin typeface="Times New Roman"/>
                <a:cs typeface="Times New Roman"/>
              </a:rPr>
              <a:t>word </a:t>
            </a:r>
            <a:r>
              <a:rPr dirty="0" sz="1400" spc="-5">
                <a:latin typeface="Times New Roman"/>
                <a:cs typeface="Times New Roman"/>
              </a:rPr>
              <a:t>is converted to its analog value </a:t>
            </a:r>
            <a:r>
              <a:rPr dirty="0" sz="1400" spc="30">
                <a:latin typeface="Cambria Math"/>
                <a:cs typeface="Cambria Math"/>
              </a:rPr>
              <a:t>𝑥</a:t>
            </a:r>
            <a:r>
              <a:rPr dirty="0" baseline="-16666" sz="1500" spc="44">
                <a:latin typeface="Cambria Math"/>
                <a:cs typeface="Cambria Math"/>
              </a:rPr>
              <a:t>𝑞</a:t>
            </a:r>
            <a:r>
              <a:rPr dirty="0" sz="1400" spc="30">
                <a:latin typeface="Cambria Math"/>
                <a:cs typeface="Cambria Math"/>
              </a:rPr>
              <a:t>(𝑡) </a:t>
            </a:r>
            <a:r>
              <a:rPr dirty="0" sz="1400" spc="-5">
                <a:latin typeface="Times New Roman"/>
                <a:cs typeface="Times New Roman"/>
              </a:rPr>
              <a:t>along with sample and hold (S/H), then passed through lowpass  reconstruction filter to </a:t>
            </a:r>
            <a:r>
              <a:rPr dirty="0" sz="1400">
                <a:latin typeface="Times New Roman"/>
                <a:cs typeface="Times New Roman"/>
              </a:rPr>
              <a:t>get </a:t>
            </a:r>
            <a:r>
              <a:rPr dirty="0" sz="1400" spc="10">
                <a:latin typeface="Cambria Math"/>
                <a:cs typeface="Cambria Math"/>
              </a:rPr>
              <a:t>𝑦</a:t>
            </a:r>
            <a:r>
              <a:rPr dirty="0" baseline="-16666" sz="1500" spc="15">
                <a:latin typeface="Cambria Math"/>
                <a:cs typeface="Cambria Math"/>
              </a:rPr>
              <a:t>𝐷</a:t>
            </a:r>
            <a:r>
              <a:rPr dirty="0" sz="1400" spc="10">
                <a:latin typeface="Cambria Math"/>
                <a:cs typeface="Cambria Math"/>
              </a:rPr>
              <a:t>(𝑡)</a:t>
            </a:r>
            <a:r>
              <a:rPr dirty="0" sz="1400" spc="10">
                <a:latin typeface="Times New Roman"/>
                <a:cs typeface="Times New Roman"/>
              </a:rPr>
              <a:t>. </a:t>
            </a:r>
            <a:r>
              <a:rPr dirty="0" sz="1400">
                <a:latin typeface="Times New Roman"/>
                <a:cs typeface="Times New Roman"/>
              </a:rPr>
              <a:t>There is </a:t>
            </a:r>
            <a:r>
              <a:rPr dirty="0" sz="1400" spc="-5">
                <a:latin typeface="Times New Roman"/>
                <a:cs typeface="Times New Roman"/>
              </a:rPr>
              <a:t>quantization error between reconstructed signal </a:t>
            </a:r>
            <a:r>
              <a:rPr dirty="0" sz="1400" spc="-10">
                <a:latin typeface="Cambria Math"/>
                <a:cs typeface="Cambria Math"/>
              </a:rPr>
              <a:t>𝑥(𝑘𝑇</a:t>
            </a:r>
            <a:r>
              <a:rPr dirty="0" baseline="-16666" sz="1500" spc="-15">
                <a:latin typeface="Cambria Math"/>
                <a:cs typeface="Cambria Math"/>
              </a:rPr>
              <a:t>𝑠</a:t>
            </a:r>
            <a:r>
              <a:rPr dirty="0" sz="1400" spc="-10">
                <a:latin typeface="Cambria Math"/>
                <a:cs typeface="Cambria Math"/>
              </a:rPr>
              <a:t>) </a:t>
            </a:r>
            <a:r>
              <a:rPr dirty="0" sz="1400" spc="-5">
                <a:latin typeface="Times New Roman"/>
                <a:cs typeface="Times New Roman"/>
              </a:rPr>
              <a:t>and original signal </a:t>
            </a:r>
            <a:r>
              <a:rPr dirty="0" sz="1400" spc="15">
                <a:latin typeface="Cambria Math"/>
                <a:cs typeface="Cambria Math"/>
              </a:rPr>
              <a:t>𝑥(𝑡) 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shown in figure </a:t>
            </a:r>
            <a:r>
              <a:rPr dirty="0" sz="1400">
                <a:latin typeface="Times New Roman"/>
                <a:cs typeface="Times New Roman"/>
              </a:rPr>
              <a:t>2-5. </a:t>
            </a:r>
            <a:r>
              <a:rPr dirty="0" sz="1400" spc="-5">
                <a:latin typeface="Times New Roman"/>
                <a:cs typeface="Times New Roman"/>
              </a:rPr>
              <a:t>This can reduced by increasing bits </a:t>
            </a:r>
            <a:r>
              <a:rPr dirty="0" sz="1400" spc="-10">
                <a:latin typeface="Times New Roman"/>
                <a:cs typeface="Times New Roman"/>
              </a:rPr>
              <a:t>‘</a:t>
            </a:r>
            <a:r>
              <a:rPr dirty="0" sz="1400" spc="-10" i="1">
                <a:latin typeface="Times New Roman"/>
                <a:cs typeface="Times New Roman"/>
              </a:rPr>
              <a:t>v</a:t>
            </a:r>
            <a:r>
              <a:rPr dirty="0" sz="1400" spc="-10">
                <a:latin typeface="Times New Roman"/>
                <a:cs typeface="Times New Roman"/>
              </a:rPr>
              <a:t>’, </a:t>
            </a:r>
            <a:r>
              <a:rPr dirty="0" sz="1400" spc="-5">
                <a:latin typeface="Times New Roman"/>
                <a:cs typeface="Times New Roman"/>
              </a:rPr>
              <a:t>but this increases the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bandwidth.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28290" y="2074407"/>
            <a:ext cx="5035539" cy="1409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863595" y="3216025"/>
            <a:ext cx="8964930" cy="2175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Figure </a:t>
            </a:r>
            <a:r>
              <a:rPr dirty="0" sz="1400" spc="-5">
                <a:latin typeface="Times New Roman"/>
                <a:cs typeface="Times New Roman"/>
              </a:rPr>
              <a:t>2-5: Reconstructed waveform</a:t>
            </a:r>
            <a:endParaRPr sz="1400">
              <a:latin typeface="Times New Roman"/>
              <a:cs typeface="Times New Roman"/>
            </a:endParaRPr>
          </a:p>
          <a:p>
            <a:pPr marL="50165">
              <a:lnSpc>
                <a:spcPct val="100000"/>
              </a:lnSpc>
              <a:spcBef>
                <a:spcPts val="1185"/>
              </a:spcBef>
            </a:pPr>
            <a:r>
              <a:rPr dirty="0" sz="1400" b="1">
                <a:latin typeface="Times New Roman"/>
                <a:cs typeface="Times New Roman"/>
              </a:rPr>
              <a:t>2-3 </a:t>
            </a:r>
            <a:r>
              <a:rPr dirty="0" sz="1400" spc="-5" b="1">
                <a:latin typeface="Times New Roman"/>
                <a:cs typeface="Times New Roman"/>
              </a:rPr>
              <a:t>Quantization Noise </a:t>
            </a:r>
            <a:r>
              <a:rPr dirty="0" sz="1400" b="1">
                <a:latin typeface="Times New Roman"/>
                <a:cs typeface="Times New Roman"/>
              </a:rPr>
              <a:t>in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PCM:</a:t>
            </a:r>
            <a:endParaRPr sz="1400">
              <a:latin typeface="Times New Roman"/>
              <a:cs typeface="Times New Roman"/>
            </a:endParaRPr>
          </a:p>
          <a:p>
            <a:pPr marL="50165">
              <a:lnSpc>
                <a:spcPct val="100000"/>
              </a:lnSpc>
              <a:spcBef>
                <a:spcPts val="1155"/>
              </a:spcBef>
            </a:pPr>
            <a:r>
              <a:rPr dirty="0" sz="1400" spc="-5">
                <a:latin typeface="Times New Roman"/>
                <a:cs typeface="Times New Roman"/>
              </a:rPr>
              <a:t>The quantization error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expressed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algn="ctr" marL="2540">
              <a:lnSpc>
                <a:spcPct val="100000"/>
              </a:lnSpc>
            </a:pPr>
            <a:r>
              <a:rPr dirty="0" sz="1400">
                <a:latin typeface="Cambria Math"/>
                <a:cs typeface="Cambria Math"/>
              </a:rPr>
              <a:t>𝜀  = </a:t>
            </a:r>
            <a:r>
              <a:rPr dirty="0" sz="1400" spc="5">
                <a:latin typeface="Cambria Math"/>
                <a:cs typeface="Cambria Math"/>
              </a:rPr>
              <a:t>𝑥</a:t>
            </a:r>
            <a:r>
              <a:rPr dirty="0" baseline="-16666" sz="1500" spc="7">
                <a:latin typeface="Cambria Math"/>
                <a:cs typeface="Cambria Math"/>
              </a:rPr>
              <a:t>𝑞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𝑛𝑇</a:t>
            </a:r>
            <a:r>
              <a:rPr dirty="0" baseline="-16666" sz="1500" spc="7">
                <a:latin typeface="Cambria Math"/>
                <a:cs typeface="Cambria Math"/>
              </a:rPr>
              <a:t>𝑠</a:t>
            </a:r>
            <a:r>
              <a:rPr dirty="0" baseline="1984" sz="2100" spc="7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+</a:t>
            </a:r>
            <a:r>
              <a:rPr dirty="0" sz="1400" spc="-13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𝑥(𝑛𝑇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sz="1400" spc="-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  <a:p>
            <a:pPr marL="50800" marR="43180" indent="-635">
              <a:lnSpc>
                <a:spcPct val="146400"/>
              </a:lnSpc>
              <a:spcBef>
                <a:spcPts val="1145"/>
              </a:spcBef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>
                <a:latin typeface="Times New Roman"/>
                <a:cs typeface="Times New Roman"/>
              </a:rPr>
              <a:t>range </a:t>
            </a:r>
            <a:r>
              <a:rPr dirty="0" sz="1400" spc="-5">
                <a:latin typeface="Times New Roman"/>
                <a:cs typeface="Times New Roman"/>
              </a:rPr>
              <a:t>of amplitude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input </a:t>
            </a:r>
            <a:r>
              <a:rPr dirty="0" sz="1400" spc="-5">
                <a:latin typeface="Cambria Math"/>
                <a:cs typeface="Cambria Math"/>
              </a:rPr>
              <a:t>𝑥(𝑛𝑇</a:t>
            </a:r>
            <a:r>
              <a:rPr dirty="0" baseline="-16666" sz="1500" spc="-7">
                <a:latin typeface="Cambria Math"/>
                <a:cs typeface="Cambria Math"/>
              </a:rPr>
              <a:t>𝑠</a:t>
            </a:r>
            <a:r>
              <a:rPr dirty="0" sz="1400" spc="-5">
                <a:latin typeface="Cambria Math"/>
                <a:cs typeface="Cambria Math"/>
              </a:rPr>
              <a:t>)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35">
                <a:latin typeface="Cambria Math"/>
                <a:cs typeface="Cambria Math"/>
              </a:rPr>
              <a:t>−𝑥</a:t>
            </a:r>
            <a:r>
              <a:rPr dirty="0" baseline="-16666" sz="1500" spc="52">
                <a:latin typeface="Cambria Math"/>
                <a:cs typeface="Cambria Math"/>
              </a:rPr>
              <a:t>𝑚𝑎𝑥 </a:t>
            </a:r>
            <a:r>
              <a:rPr dirty="0" sz="1400" spc="-5">
                <a:latin typeface="Cambria Math"/>
                <a:cs typeface="Cambria Math"/>
              </a:rPr>
              <a:t>𝑡𝑜 </a:t>
            </a:r>
            <a:r>
              <a:rPr dirty="0" sz="1400">
                <a:latin typeface="Cambria Math"/>
                <a:cs typeface="Cambria Math"/>
              </a:rPr>
              <a:t>+ </a:t>
            </a:r>
            <a:r>
              <a:rPr dirty="0" sz="1400" spc="45">
                <a:latin typeface="Cambria Math"/>
                <a:cs typeface="Cambria Math"/>
              </a:rPr>
              <a:t>𝑥</a:t>
            </a:r>
            <a:r>
              <a:rPr dirty="0" baseline="-16666" sz="1500" spc="67">
                <a:latin typeface="Cambria Math"/>
                <a:cs typeface="Cambria Math"/>
              </a:rPr>
              <a:t>𝑚𝑎𝑥 </a:t>
            </a:r>
            <a:r>
              <a:rPr dirty="0" sz="1400">
                <a:latin typeface="Times New Roman"/>
                <a:cs typeface="Times New Roman"/>
              </a:rPr>
              <a:t>and it is </a:t>
            </a:r>
            <a:r>
              <a:rPr dirty="0" sz="1400" spc="-5">
                <a:latin typeface="Times New Roman"/>
                <a:cs typeface="Times New Roman"/>
              </a:rPr>
              <a:t>mapped into </a:t>
            </a:r>
            <a:r>
              <a:rPr dirty="0" sz="1400" i="1">
                <a:latin typeface="Times New Roman"/>
                <a:cs typeface="Times New Roman"/>
              </a:rPr>
              <a:t>q </a:t>
            </a:r>
            <a:r>
              <a:rPr dirty="0" sz="1400" spc="-5">
                <a:latin typeface="Times New Roman"/>
                <a:cs typeface="Times New Roman"/>
              </a:rPr>
              <a:t>levels. </a:t>
            </a:r>
            <a:r>
              <a:rPr dirty="0" sz="1400">
                <a:latin typeface="Times New Roman"/>
                <a:cs typeface="Times New Roman"/>
              </a:rPr>
              <a:t>So </a:t>
            </a:r>
            <a:r>
              <a:rPr dirty="0" sz="1400" spc="-5">
                <a:latin typeface="Times New Roman"/>
                <a:cs typeface="Times New Roman"/>
              </a:rPr>
              <a:t>that total amplitude  </a:t>
            </a:r>
            <a:r>
              <a:rPr dirty="0" sz="1400">
                <a:latin typeface="Times New Roman"/>
                <a:cs typeface="Times New Roman"/>
              </a:rPr>
              <a:t>range </a:t>
            </a:r>
            <a:r>
              <a:rPr dirty="0" sz="1400" spc="35">
                <a:latin typeface="Cambria Math"/>
                <a:cs typeface="Cambria Math"/>
              </a:rPr>
              <a:t>2𝑥</a:t>
            </a:r>
            <a:r>
              <a:rPr dirty="0" baseline="-16666" sz="1500" spc="52">
                <a:latin typeface="Cambria Math"/>
                <a:cs typeface="Cambria Math"/>
              </a:rPr>
              <a:t>𝑚𝑎𝑥 </a:t>
            </a:r>
            <a:r>
              <a:rPr dirty="0" sz="140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divided into </a:t>
            </a:r>
            <a:r>
              <a:rPr dirty="0" sz="1400" i="1">
                <a:latin typeface="Times New Roman"/>
                <a:cs typeface="Times New Roman"/>
              </a:rPr>
              <a:t>q </a:t>
            </a:r>
            <a:r>
              <a:rPr dirty="0" sz="1400" spc="-5">
                <a:latin typeface="Times New Roman"/>
                <a:cs typeface="Times New Roman"/>
              </a:rPr>
              <a:t>levels </a:t>
            </a:r>
            <a:r>
              <a:rPr dirty="0" sz="1400" spc="-10">
                <a:latin typeface="Times New Roman"/>
                <a:cs typeface="Times New Roman"/>
              </a:rPr>
              <a:t>with </a:t>
            </a:r>
            <a:r>
              <a:rPr dirty="0" sz="1400" spc="-5">
                <a:latin typeface="Times New Roman"/>
                <a:cs typeface="Times New Roman"/>
              </a:rPr>
              <a:t>step size</a:t>
            </a:r>
            <a:r>
              <a:rPr dirty="0" sz="1400" spc="-114">
                <a:latin typeface="Times New Roman"/>
                <a:cs typeface="Times New Roman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𝛿</a:t>
            </a:r>
            <a:r>
              <a:rPr dirty="0" sz="1400" spc="2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03350" y="5606039"/>
            <a:ext cx="876300" cy="3384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73380">
              <a:lnSpc>
                <a:spcPts val="1230"/>
              </a:lnSpc>
              <a:spcBef>
                <a:spcPts val="105"/>
              </a:spcBef>
            </a:pPr>
            <a:r>
              <a:rPr dirty="0" baseline="11904" sz="2100" spc="52">
                <a:latin typeface="Cambria Math"/>
                <a:cs typeface="Cambria Math"/>
              </a:rPr>
              <a:t>2𝑥</a:t>
            </a:r>
            <a:r>
              <a:rPr dirty="0" sz="1000" spc="35">
                <a:latin typeface="Cambria Math"/>
                <a:cs typeface="Cambria Math"/>
              </a:rPr>
              <a:t>𝑚𝑎𝑥</a:t>
            </a:r>
            <a:endParaRPr sz="1000">
              <a:latin typeface="Cambria Math"/>
              <a:cs typeface="Cambria Math"/>
            </a:endParaRPr>
          </a:p>
          <a:p>
            <a:pPr marL="38100">
              <a:lnSpc>
                <a:spcPts val="1230"/>
              </a:lnSpc>
            </a:pPr>
            <a:r>
              <a:rPr dirty="0" sz="1400">
                <a:latin typeface="Cambria Math"/>
                <a:cs typeface="Cambria Math"/>
              </a:rPr>
              <a:t>𝛿</a:t>
            </a:r>
            <a:r>
              <a:rPr dirty="0" sz="1400" spc="1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51483" y="5823972"/>
            <a:ext cx="1219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𝑞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276728" y="5845814"/>
            <a:ext cx="476250" cy="0"/>
          </a:xfrm>
          <a:custGeom>
            <a:avLst/>
            <a:gdLst/>
            <a:ahLst/>
            <a:cxnLst/>
            <a:rect l="l" t="t" r="r" b="b"/>
            <a:pathLst>
              <a:path w="476250" h="0">
                <a:moveTo>
                  <a:pt x="0" y="0"/>
                </a:moveTo>
                <a:lnTo>
                  <a:pt x="47579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419490" y="900684"/>
            <a:ext cx="3853190" cy="21078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254124" y="1067043"/>
            <a:ext cx="81280" cy="12700"/>
          </a:xfrm>
          <a:custGeom>
            <a:avLst/>
            <a:gdLst/>
            <a:ahLst/>
            <a:cxnLst/>
            <a:rect l="l" t="t" r="r" b="b"/>
            <a:pathLst>
              <a:path w="81279" h="12700">
                <a:moveTo>
                  <a:pt x="0" y="12192"/>
                </a:moveTo>
                <a:lnTo>
                  <a:pt x="80772" y="12192"/>
                </a:lnTo>
                <a:lnTo>
                  <a:pt x="8077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267584" y="1067043"/>
            <a:ext cx="81280" cy="12700"/>
          </a:xfrm>
          <a:custGeom>
            <a:avLst/>
            <a:gdLst/>
            <a:ahLst/>
            <a:cxnLst/>
            <a:rect l="l" t="t" r="r" b="b"/>
            <a:pathLst>
              <a:path w="81279" h="12700">
                <a:moveTo>
                  <a:pt x="0" y="12192"/>
                </a:moveTo>
                <a:lnTo>
                  <a:pt x="80772" y="12192"/>
                </a:lnTo>
                <a:lnTo>
                  <a:pt x="8077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850900" y="879088"/>
            <a:ext cx="4618355" cy="7804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118110">
              <a:lnSpc>
                <a:spcPts val="815"/>
              </a:lnSpc>
              <a:spcBef>
                <a:spcPts val="95"/>
              </a:spcBef>
              <a:tabLst>
                <a:tab pos="1012825" algn="l"/>
              </a:tabLst>
            </a:pPr>
            <a:r>
              <a:rPr dirty="0" sz="1000" spc="105">
                <a:latin typeface="Cambria Math"/>
                <a:cs typeface="Cambria Math"/>
              </a:rPr>
              <a:t>𝛿</a:t>
            </a:r>
            <a:r>
              <a:rPr dirty="0" sz="1000" spc="105">
                <a:latin typeface="Cambria Math"/>
                <a:cs typeface="Cambria Math"/>
              </a:rPr>
              <a:t>	</a:t>
            </a:r>
            <a:r>
              <a:rPr dirty="0" sz="1000" spc="105">
                <a:latin typeface="Cambria Math"/>
                <a:cs typeface="Cambria Math"/>
              </a:rPr>
              <a:t>𝛿</a:t>
            </a:r>
            <a:endParaRPr sz="1000">
              <a:latin typeface="Cambria Math"/>
              <a:cs typeface="Cambria Math"/>
            </a:endParaRPr>
          </a:p>
          <a:p>
            <a:pPr marL="63500">
              <a:lnSpc>
                <a:spcPts val="1295"/>
              </a:lnSpc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have </a:t>
            </a:r>
            <a:r>
              <a:rPr dirty="0" sz="1400" spc="-5">
                <a:latin typeface="Times New Roman"/>
                <a:cs typeface="Times New Roman"/>
              </a:rPr>
              <a:t>the maximum quantization error is </a:t>
            </a:r>
            <a:r>
              <a:rPr dirty="0" sz="1400">
                <a:latin typeface="Cambria Math"/>
                <a:cs typeface="Cambria Math"/>
              </a:rPr>
              <a:t>± </a:t>
            </a:r>
            <a:r>
              <a:rPr dirty="0" baseline="-38888" sz="1500" spc="37">
                <a:latin typeface="Cambria Math"/>
                <a:cs typeface="Cambria Math"/>
              </a:rPr>
              <a:t>2</a:t>
            </a:r>
            <a:r>
              <a:rPr dirty="0" sz="1400" spc="25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or </a:t>
            </a:r>
            <a:r>
              <a:rPr dirty="0" sz="1400" spc="45">
                <a:latin typeface="Cambria Math"/>
                <a:cs typeface="Cambria Math"/>
              </a:rPr>
              <a:t>𝜀</a:t>
            </a:r>
            <a:r>
              <a:rPr dirty="0" baseline="-16666" sz="1500" spc="67">
                <a:latin typeface="Cambria Math"/>
                <a:cs typeface="Cambria Math"/>
              </a:rPr>
              <a:t>𝑚𝑎𝑥 </a:t>
            </a:r>
            <a:r>
              <a:rPr dirty="0" sz="1400">
                <a:latin typeface="Cambria Math"/>
                <a:cs typeface="Cambria Math"/>
              </a:rPr>
              <a:t>= </a:t>
            </a:r>
            <a:r>
              <a:rPr dirty="0" sz="1400" spc="30">
                <a:latin typeface="Cambria Math"/>
                <a:cs typeface="Cambria Math"/>
              </a:rPr>
              <a:t>|</a:t>
            </a:r>
            <a:r>
              <a:rPr dirty="0" baseline="-38888" sz="1500" spc="44">
                <a:latin typeface="Cambria Math"/>
                <a:cs typeface="Cambria Math"/>
              </a:rPr>
              <a:t>2</a:t>
            </a:r>
            <a:r>
              <a:rPr dirty="0" sz="1400" spc="30">
                <a:latin typeface="Cambria Math"/>
                <a:cs typeface="Cambria Math"/>
              </a:rPr>
              <a:t>|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mean </a:t>
            </a:r>
            <a:r>
              <a:rPr dirty="0" sz="1400">
                <a:latin typeface="Times New Roman"/>
                <a:cs typeface="Times New Roman"/>
              </a:rPr>
              <a:t>square </a:t>
            </a:r>
            <a:r>
              <a:rPr dirty="0" sz="1400" spc="-5">
                <a:latin typeface="Times New Roman"/>
                <a:cs typeface="Times New Roman"/>
              </a:rPr>
              <a:t>value of quantization error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04490" y="1850106"/>
            <a:ext cx="90805" cy="3035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70" marR="5080" indent="-1905">
              <a:lnSpc>
                <a:spcPct val="114100"/>
              </a:lnSpc>
              <a:spcBef>
                <a:spcPts val="95"/>
              </a:spcBef>
            </a:pPr>
            <a:r>
              <a:rPr dirty="0" sz="800" spc="90">
                <a:latin typeface="Cambria Math"/>
                <a:cs typeface="Cambria Math"/>
              </a:rPr>
              <a:t>𝛿  </a:t>
            </a:r>
            <a:r>
              <a:rPr dirty="0" sz="800" spc="35">
                <a:latin typeface="Cambria Math"/>
                <a:cs typeface="Cambria Math"/>
              </a:rPr>
              <a:t>2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417192" y="2016495"/>
            <a:ext cx="66040" cy="7620"/>
          </a:xfrm>
          <a:custGeom>
            <a:avLst/>
            <a:gdLst/>
            <a:ahLst/>
            <a:cxnLst/>
            <a:rect l="l" t="t" r="r" b="b"/>
            <a:pathLst>
              <a:path w="66039" h="7619">
                <a:moveTo>
                  <a:pt x="0" y="7620"/>
                </a:moveTo>
                <a:lnTo>
                  <a:pt x="65532" y="7620"/>
                </a:lnTo>
                <a:lnTo>
                  <a:pt x="65532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397380" y="2669164"/>
            <a:ext cx="66040" cy="7620"/>
          </a:xfrm>
          <a:custGeom>
            <a:avLst/>
            <a:gdLst/>
            <a:ahLst/>
            <a:cxnLst/>
            <a:rect l="l" t="t" r="r" b="b"/>
            <a:pathLst>
              <a:path w="66039" h="7619">
                <a:moveTo>
                  <a:pt x="0" y="7620"/>
                </a:moveTo>
                <a:lnTo>
                  <a:pt x="65532" y="7620"/>
                </a:lnTo>
                <a:lnTo>
                  <a:pt x="65532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887605" y="2080382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86081" y="2334890"/>
            <a:ext cx="1212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𝛿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451975" y="2356743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 h="0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653144" y="2356743"/>
            <a:ext cx="172720" cy="0"/>
          </a:xfrm>
          <a:custGeom>
            <a:avLst/>
            <a:gdLst/>
            <a:ahLst/>
            <a:cxnLst/>
            <a:rect l="l" t="t" r="r" b="b"/>
            <a:pathLst>
              <a:path w="172720" h="0">
                <a:moveTo>
                  <a:pt x="0" y="0"/>
                </a:moveTo>
                <a:lnTo>
                  <a:pt x="1722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598802" y="2217542"/>
            <a:ext cx="33331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2985135" algn="l"/>
                <a:tab pos="3226435" algn="l"/>
              </a:tabLst>
            </a:pPr>
            <a:r>
              <a:rPr dirty="0" sz="1400" spc="40">
                <a:latin typeface="Cambria Math"/>
                <a:cs typeface="Cambria Math"/>
              </a:rPr>
              <a:t>𝐸</a:t>
            </a:r>
            <a:r>
              <a:rPr dirty="0" baseline="1984" sz="2100" spc="60">
                <a:latin typeface="Cambria Math"/>
                <a:cs typeface="Cambria Math"/>
              </a:rPr>
              <a:t>(</a:t>
            </a:r>
            <a:r>
              <a:rPr dirty="0" sz="1400" spc="40">
                <a:latin typeface="Cambria Math"/>
                <a:cs typeface="Cambria Math"/>
              </a:rPr>
              <a:t>𝜀</a:t>
            </a:r>
            <a:r>
              <a:rPr dirty="0" baseline="30555" sz="1500" spc="60">
                <a:latin typeface="Cambria Math"/>
                <a:cs typeface="Cambria Math"/>
              </a:rPr>
              <a:t>2</a:t>
            </a:r>
            <a:r>
              <a:rPr dirty="0" baseline="1984" sz="2100" spc="60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 </a:t>
            </a:r>
            <a:r>
              <a:rPr dirty="0" sz="1400" spc="310">
                <a:latin typeface="Cambria Math"/>
                <a:cs typeface="Cambria Math"/>
              </a:rPr>
              <a:t>∫ </a:t>
            </a:r>
            <a:r>
              <a:rPr dirty="0" sz="1400" spc="5">
                <a:latin typeface="Cambria Math"/>
                <a:cs typeface="Cambria Math"/>
              </a:rPr>
              <a:t>𝜀</a:t>
            </a:r>
            <a:r>
              <a:rPr dirty="0" baseline="30555" sz="1500" spc="7">
                <a:latin typeface="Cambria Math"/>
                <a:cs typeface="Cambria Math"/>
              </a:rPr>
              <a:t>2</a:t>
            </a:r>
            <a:r>
              <a:rPr dirty="0" sz="1400" spc="5">
                <a:latin typeface="Cambria Math"/>
                <a:cs typeface="Cambria Math"/>
              </a:rPr>
              <a:t>𝑓</a:t>
            </a:r>
            <a:r>
              <a:rPr dirty="0" baseline="-16666" sz="1500" spc="7">
                <a:latin typeface="Cambria Math"/>
                <a:cs typeface="Cambria Math"/>
              </a:rPr>
              <a:t>𝜀</a:t>
            </a:r>
            <a:r>
              <a:rPr dirty="0" baseline="1984" sz="2100" spc="7">
                <a:latin typeface="Cambria Math"/>
                <a:cs typeface="Cambria Math"/>
              </a:rPr>
              <a:t>(</a:t>
            </a:r>
            <a:r>
              <a:rPr dirty="0" sz="1400" spc="5">
                <a:latin typeface="Cambria Math"/>
                <a:cs typeface="Cambria Math"/>
              </a:rPr>
              <a:t>𝜀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𝑑𝜀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30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</a:t>
            </a:r>
            <a:r>
              <a:rPr dirty="0" sz="1400" spc="50">
                <a:latin typeface="Cambria Math"/>
                <a:cs typeface="Cambria Math"/>
              </a:rPr>
              <a:t>𝜀</a:t>
            </a:r>
            <a:r>
              <a:rPr dirty="0" baseline="30555" sz="1500" spc="75">
                <a:latin typeface="Cambria Math"/>
                <a:cs typeface="Cambria Math"/>
              </a:rPr>
              <a:t>2</a:t>
            </a:r>
            <a:r>
              <a:rPr dirty="0" u="sng" baseline="30555" sz="1500" spc="7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 </a:t>
            </a:r>
            <a:r>
              <a:rPr dirty="0" u="sng" baseline="30555" sz="1500" spc="179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𝑑𝜀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	</a:t>
            </a:r>
            <a:r>
              <a:rPr dirty="0" sz="1400" spc="45">
                <a:latin typeface="Cambria Math"/>
                <a:cs typeface="Cambria Math"/>
              </a:rPr>
              <a:t>[	]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439286" y="2344034"/>
            <a:ext cx="624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50190" algn="l"/>
                <a:tab pos="545465" algn="l"/>
              </a:tabLst>
            </a:pPr>
            <a:r>
              <a:rPr dirty="0" baseline="1984" sz="2100">
                <a:latin typeface="Cambria Math"/>
                <a:cs typeface="Cambria Math"/>
              </a:rPr>
              <a:t>𝛿</a:t>
            </a:r>
            <a:r>
              <a:rPr dirty="0" baseline="1984" sz="2100">
                <a:latin typeface="Cambria Math"/>
                <a:cs typeface="Cambria Math"/>
              </a:rPr>
              <a:t>	</a:t>
            </a:r>
            <a:r>
              <a:rPr dirty="0" baseline="1984" sz="2100">
                <a:latin typeface="Cambria Math"/>
                <a:cs typeface="Cambria Math"/>
              </a:rPr>
              <a:t>3</a:t>
            </a:r>
            <a:r>
              <a:rPr dirty="0" baseline="1984" sz="2100">
                <a:latin typeface="Cambria Math"/>
                <a:cs typeface="Cambria Math"/>
              </a:rPr>
              <a:t>	</a:t>
            </a:r>
            <a:r>
              <a:rPr dirty="0" sz="800" spc="155">
                <a:latin typeface="Cambria Math"/>
                <a:cs typeface="Cambria Math"/>
              </a:rPr>
              <a:t>𝛿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55846" y="2470526"/>
            <a:ext cx="23050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 spc="5">
                <a:latin typeface="Cambria Math"/>
                <a:cs typeface="Cambria Math"/>
              </a:rPr>
              <a:t>−</a:t>
            </a:r>
            <a:r>
              <a:rPr dirty="0" baseline="-34722" sz="1200" spc="7">
                <a:latin typeface="Cambria Math"/>
                <a:cs typeface="Cambria Math"/>
              </a:rPr>
              <a:t>2</a:t>
            </a:r>
            <a:endParaRPr baseline="-34722" sz="12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985375" y="2570103"/>
            <a:ext cx="66040" cy="7620"/>
          </a:xfrm>
          <a:custGeom>
            <a:avLst/>
            <a:gdLst/>
            <a:ahLst/>
            <a:cxnLst/>
            <a:rect l="l" t="t" r="r" b="b"/>
            <a:pathLst>
              <a:path w="66040" h="7619">
                <a:moveTo>
                  <a:pt x="0" y="7620"/>
                </a:moveTo>
                <a:lnTo>
                  <a:pt x="65532" y="7620"/>
                </a:lnTo>
                <a:lnTo>
                  <a:pt x="65532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6415410" y="1976750"/>
            <a:ext cx="582295" cy="3435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30480">
              <a:lnSpc>
                <a:spcPts val="890"/>
              </a:lnSpc>
              <a:spcBef>
                <a:spcPts val="105"/>
              </a:spcBef>
            </a:pPr>
            <a:r>
              <a:rPr dirty="0" sz="800" spc="155">
                <a:latin typeface="Cambria Math"/>
                <a:cs typeface="Cambria Math"/>
              </a:rPr>
              <a:t>𝛿</a:t>
            </a:r>
            <a:endParaRPr sz="800">
              <a:latin typeface="Cambria Math"/>
              <a:cs typeface="Cambria Math"/>
            </a:endParaRPr>
          </a:p>
          <a:p>
            <a:pPr marL="38100">
              <a:lnSpc>
                <a:spcPts val="1610"/>
              </a:lnSpc>
            </a:pPr>
            <a:r>
              <a:rPr dirty="0" sz="1400">
                <a:latin typeface="Cambria Math"/>
                <a:cs typeface="Cambria Math"/>
              </a:rPr>
              <a:t>1   </a:t>
            </a:r>
            <a:r>
              <a:rPr dirty="0" sz="1400" spc="50">
                <a:latin typeface="Cambria Math"/>
                <a:cs typeface="Cambria Math"/>
              </a:rPr>
              <a:t>𝜀</a:t>
            </a:r>
            <a:r>
              <a:rPr dirty="0" baseline="27777" sz="1500" spc="75">
                <a:latin typeface="Cambria Math"/>
                <a:cs typeface="Cambria Math"/>
              </a:rPr>
              <a:t>3</a:t>
            </a:r>
            <a:r>
              <a:rPr dirty="0" baseline="27777" sz="1500" spc="240">
                <a:latin typeface="Cambria Math"/>
                <a:cs typeface="Cambria Math"/>
              </a:rPr>
              <a:t> </a:t>
            </a:r>
            <a:r>
              <a:rPr dirty="0" baseline="20833" sz="1200" spc="52">
                <a:latin typeface="Cambria Math"/>
                <a:cs typeface="Cambria Math"/>
              </a:rPr>
              <a:t>2</a:t>
            </a:r>
            <a:endParaRPr baseline="20833" sz="12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893935" y="2126619"/>
            <a:ext cx="66040" cy="7620"/>
          </a:xfrm>
          <a:custGeom>
            <a:avLst/>
            <a:gdLst/>
            <a:ahLst/>
            <a:cxnLst/>
            <a:rect l="l" t="t" r="r" b="b"/>
            <a:pathLst>
              <a:path w="66040" h="7619">
                <a:moveTo>
                  <a:pt x="0" y="7620"/>
                </a:moveTo>
                <a:lnTo>
                  <a:pt x="65532" y="7620"/>
                </a:lnTo>
                <a:lnTo>
                  <a:pt x="65532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582543" y="1850106"/>
            <a:ext cx="90805" cy="3035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970" marR="5080" indent="-1905">
              <a:lnSpc>
                <a:spcPct val="114100"/>
              </a:lnSpc>
              <a:spcBef>
                <a:spcPts val="95"/>
              </a:spcBef>
            </a:pPr>
            <a:r>
              <a:rPr dirty="0" sz="800" spc="90">
                <a:latin typeface="Cambria Math"/>
                <a:cs typeface="Cambria Math"/>
              </a:rPr>
              <a:t>𝛿  </a:t>
            </a:r>
            <a:r>
              <a:rPr dirty="0" sz="800" spc="35">
                <a:latin typeface="Cambria Math"/>
                <a:cs typeface="Cambria Math"/>
              </a:rPr>
              <a:t>2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595244" y="2016495"/>
            <a:ext cx="66040" cy="7620"/>
          </a:xfrm>
          <a:custGeom>
            <a:avLst/>
            <a:gdLst/>
            <a:ahLst/>
            <a:cxnLst/>
            <a:rect l="l" t="t" r="r" b="b"/>
            <a:pathLst>
              <a:path w="66039" h="7619">
                <a:moveTo>
                  <a:pt x="0" y="7620"/>
                </a:moveTo>
                <a:lnTo>
                  <a:pt x="65841" y="7620"/>
                </a:lnTo>
                <a:lnTo>
                  <a:pt x="65841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4242438" y="2519295"/>
            <a:ext cx="1460500" cy="2279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54940">
              <a:lnSpc>
                <a:spcPts val="675"/>
              </a:lnSpc>
              <a:spcBef>
                <a:spcPts val="105"/>
              </a:spcBef>
              <a:tabLst>
                <a:tab pos="1334135" algn="l"/>
              </a:tabLst>
            </a:pPr>
            <a:r>
              <a:rPr dirty="0" sz="800" spc="80">
                <a:latin typeface="Cambria Math"/>
                <a:cs typeface="Cambria Math"/>
              </a:rPr>
              <a:t>𝛿	𝛿</a:t>
            </a:r>
            <a:endParaRPr sz="800">
              <a:latin typeface="Cambria Math"/>
              <a:cs typeface="Cambria Math"/>
            </a:endParaRPr>
          </a:p>
          <a:p>
            <a:pPr marL="63500">
              <a:lnSpc>
                <a:spcPts val="915"/>
              </a:lnSpc>
              <a:tabLst>
                <a:tab pos="1241425" algn="l"/>
              </a:tabLst>
            </a:pPr>
            <a:r>
              <a:rPr dirty="0" sz="1000" spc="5">
                <a:latin typeface="Cambria Math"/>
                <a:cs typeface="Cambria Math"/>
              </a:rPr>
              <a:t>−</a:t>
            </a:r>
            <a:r>
              <a:rPr dirty="0" baseline="-34722" sz="1200" spc="7">
                <a:latin typeface="Cambria Math"/>
                <a:cs typeface="Cambria Math"/>
              </a:rPr>
              <a:t>2	</a:t>
            </a:r>
            <a:r>
              <a:rPr dirty="0" sz="1000" spc="10">
                <a:latin typeface="Cambria Math"/>
                <a:cs typeface="Cambria Math"/>
              </a:rPr>
              <a:t>−</a:t>
            </a:r>
            <a:r>
              <a:rPr dirty="0" baseline="-34722" sz="1200" spc="15">
                <a:latin typeface="Cambria Math"/>
                <a:cs typeface="Cambria Math"/>
              </a:rPr>
              <a:t>2</a:t>
            </a:r>
            <a:endParaRPr baseline="-34722" sz="12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576956" y="2669164"/>
            <a:ext cx="66040" cy="7620"/>
          </a:xfrm>
          <a:custGeom>
            <a:avLst/>
            <a:gdLst/>
            <a:ahLst/>
            <a:cxnLst/>
            <a:rect l="l" t="t" r="r" b="b"/>
            <a:pathLst>
              <a:path w="66039" h="7619">
                <a:moveTo>
                  <a:pt x="0" y="7620"/>
                </a:moveTo>
                <a:lnTo>
                  <a:pt x="65532" y="7620"/>
                </a:lnTo>
                <a:lnTo>
                  <a:pt x="65532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586597" y="3251077"/>
            <a:ext cx="6972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45">
                <a:latin typeface="Cambria Math"/>
                <a:cs typeface="Cambria Math"/>
              </a:rPr>
              <a:t>𝐸</a:t>
            </a:r>
            <a:r>
              <a:rPr dirty="0" baseline="1984" sz="2100" spc="67">
                <a:latin typeface="Cambria Math"/>
                <a:cs typeface="Cambria Math"/>
              </a:rPr>
              <a:t>(</a:t>
            </a:r>
            <a:r>
              <a:rPr dirty="0" sz="1400" spc="45">
                <a:latin typeface="Cambria Math"/>
                <a:cs typeface="Cambria Math"/>
              </a:rPr>
              <a:t>𝜀</a:t>
            </a:r>
            <a:r>
              <a:rPr dirty="0" baseline="27777" sz="1500" spc="67">
                <a:latin typeface="Cambria Math"/>
                <a:cs typeface="Cambria Math"/>
              </a:rPr>
              <a:t>2</a:t>
            </a:r>
            <a:r>
              <a:rPr dirty="0" baseline="1984" sz="2100" spc="67">
                <a:latin typeface="Cambria Math"/>
                <a:cs typeface="Cambria Math"/>
              </a:rPr>
              <a:t>)</a:t>
            </a:r>
            <a:r>
              <a:rPr dirty="0" baseline="1984" sz="2100" spc="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82557" y="3115179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293748" y="339153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5" h="0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4576702" y="3022207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586356" y="3210184"/>
            <a:ext cx="81280" cy="12700"/>
          </a:xfrm>
          <a:custGeom>
            <a:avLst/>
            <a:gdLst/>
            <a:ahLst/>
            <a:cxnLst/>
            <a:rect l="l" t="t" r="r" b="b"/>
            <a:pathLst>
              <a:path w="81279" h="12700">
                <a:moveTo>
                  <a:pt x="0" y="12192"/>
                </a:moveTo>
                <a:lnTo>
                  <a:pt x="80772" y="12192"/>
                </a:lnTo>
                <a:lnTo>
                  <a:pt x="8077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4741294" y="297039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281033" y="3369949"/>
            <a:ext cx="4476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35280" algn="l"/>
              </a:tabLst>
            </a:pPr>
            <a:r>
              <a:rPr dirty="0" sz="1400">
                <a:latin typeface="Cambria Math"/>
                <a:cs typeface="Cambria Math"/>
              </a:rPr>
              <a:t>𝛿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123819" y="3022207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133472" y="3210184"/>
            <a:ext cx="81280" cy="12700"/>
          </a:xfrm>
          <a:custGeom>
            <a:avLst/>
            <a:gdLst/>
            <a:ahLst/>
            <a:cxnLst/>
            <a:rect l="l" t="t" r="r" b="b"/>
            <a:pathLst>
              <a:path w="81279" h="12700">
                <a:moveTo>
                  <a:pt x="0" y="12192"/>
                </a:moveTo>
                <a:lnTo>
                  <a:pt x="80772" y="12192"/>
                </a:lnTo>
                <a:lnTo>
                  <a:pt x="8077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4486786" y="3077071"/>
            <a:ext cx="8280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59435" algn="l"/>
              </a:tabLst>
            </a:pPr>
            <a:r>
              <a:rPr dirty="0" sz="1400" spc="105">
                <a:latin typeface="Cambria Math"/>
                <a:cs typeface="Cambria Math"/>
              </a:rPr>
              <a:t>(</a:t>
            </a:r>
            <a:r>
              <a:rPr dirty="0" sz="1400" spc="325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	(</a:t>
            </a:r>
            <a:r>
              <a:rPr dirty="0" sz="1400" spc="24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288411" y="297039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151251" y="3369949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3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388234" y="3165464"/>
            <a:ext cx="12884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446405" algn="l"/>
                <a:tab pos="993140" algn="l"/>
              </a:tabLst>
            </a:pPr>
            <a:r>
              <a:rPr dirty="0" baseline="-27777" sz="2100" spc="120">
                <a:latin typeface="Cambria Math"/>
                <a:cs typeface="Cambria Math"/>
              </a:rPr>
              <a:t>[</a:t>
            </a:r>
            <a:r>
              <a:rPr dirty="0" u="sng" sz="1400" spc="37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5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𝛿	</a:t>
            </a:r>
            <a:r>
              <a:rPr dirty="0" baseline="-25793" sz="2100">
                <a:latin typeface="Cambria Math"/>
                <a:cs typeface="Cambria Math"/>
              </a:rPr>
              <a:t>+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 </a:t>
            </a:r>
            <a:r>
              <a:rPr dirty="0" u="sng" sz="1400" spc="6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sz="1000" spc="5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𝛿	</a:t>
            </a:r>
            <a:r>
              <a:rPr dirty="0" baseline="-27777" sz="2100" spc="120">
                <a:latin typeface="Cambria Math"/>
                <a:cs typeface="Cambria Math"/>
              </a:rPr>
              <a:t>]</a:t>
            </a:r>
            <a:r>
              <a:rPr dirty="0" baseline="-27777" sz="2100" spc="37">
                <a:latin typeface="Cambria Math"/>
                <a:cs typeface="Cambria Math"/>
              </a:rPr>
              <a:t> </a:t>
            </a:r>
            <a:r>
              <a:rPr dirty="0" baseline="-25793" sz="2100">
                <a:latin typeface="Cambria Math"/>
                <a:cs typeface="Cambria Math"/>
              </a:rPr>
              <a:t>=</a:t>
            </a:r>
            <a:endParaRPr baseline="-25793" sz="21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724537" y="3115171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686928" y="3391539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 h="0">
                <a:moveTo>
                  <a:pt x="0" y="0"/>
                </a:moveTo>
                <a:lnTo>
                  <a:pt x="2011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985631" y="3391539"/>
            <a:ext cx="187960" cy="0"/>
          </a:xfrm>
          <a:custGeom>
            <a:avLst/>
            <a:gdLst/>
            <a:ahLst/>
            <a:cxnLst/>
            <a:rect l="l" t="t" r="r" b="b"/>
            <a:pathLst>
              <a:path w="187960" h="0">
                <a:moveTo>
                  <a:pt x="0" y="0"/>
                </a:moveTo>
                <a:lnTo>
                  <a:pt x="18745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5674245" y="3369941"/>
            <a:ext cx="8667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  <a:tab pos="754380" algn="l"/>
              </a:tabLst>
            </a:pPr>
            <a:r>
              <a:rPr dirty="0" sz="1400">
                <a:latin typeface="Cambria Math"/>
                <a:cs typeface="Cambria Math"/>
              </a:rPr>
              <a:t>3𝛿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8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>
                <a:latin typeface="Cambria Math"/>
                <a:cs typeface="Cambria Math"/>
              </a:rPr>
              <a:t>8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384919" y="3391539"/>
            <a:ext cx="187960" cy="0"/>
          </a:xfrm>
          <a:custGeom>
            <a:avLst/>
            <a:gdLst/>
            <a:ahLst/>
            <a:cxnLst/>
            <a:rect l="l" t="t" r="r" b="b"/>
            <a:pathLst>
              <a:path w="187959" h="0">
                <a:moveTo>
                  <a:pt x="0" y="0"/>
                </a:moveTo>
                <a:lnTo>
                  <a:pt x="18745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5904361" y="3252593"/>
            <a:ext cx="93154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07975" algn="l"/>
                <a:tab pos="667385" algn="l"/>
              </a:tabLst>
            </a:pPr>
            <a:r>
              <a:rPr dirty="0" sz="1400" spc="45">
                <a:latin typeface="Cambria Math"/>
                <a:cs typeface="Cambria Math"/>
              </a:rPr>
              <a:t>[	</a:t>
            </a:r>
            <a:r>
              <a:rPr dirty="0" sz="1400">
                <a:latin typeface="Cambria Math"/>
                <a:cs typeface="Cambria Math"/>
              </a:rPr>
              <a:t>+	</a:t>
            </a:r>
            <a:r>
              <a:rPr dirty="0" sz="1400" spc="45">
                <a:latin typeface="Cambria Math"/>
                <a:cs typeface="Cambria Math"/>
              </a:rPr>
              <a:t>]</a:t>
            </a:r>
            <a:r>
              <a:rPr dirty="0" sz="1400">
                <a:latin typeface="Cambria Math"/>
                <a:cs typeface="Cambria Math"/>
              </a:rPr>
              <a:t> 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934841" y="2943307"/>
            <a:ext cx="1198245" cy="666115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algn="r" marR="67945">
              <a:lnSpc>
                <a:spcPct val="100000"/>
              </a:lnSpc>
              <a:spcBef>
                <a:spcPts val="940"/>
              </a:spcBef>
              <a:tabLst>
                <a:tab pos="398780" algn="l"/>
                <a:tab pos="890905" algn="l"/>
              </a:tabLst>
            </a:pPr>
            <a:r>
              <a:rPr dirty="0" baseline="-19841" sz="2100" spc="127">
                <a:latin typeface="Cambria Math"/>
                <a:cs typeface="Cambria Math"/>
              </a:rPr>
              <a:t>𝛿</a:t>
            </a:r>
            <a:r>
              <a:rPr dirty="0" sz="1000" spc="20">
                <a:latin typeface="Cambria Math"/>
                <a:cs typeface="Cambria Math"/>
              </a:rPr>
              <a:t>3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baseline="-19841" sz="2100" spc="127">
                <a:latin typeface="Cambria Math"/>
                <a:cs typeface="Cambria Math"/>
              </a:rPr>
              <a:t>𝛿</a:t>
            </a:r>
            <a:r>
              <a:rPr dirty="0" sz="1000" spc="20">
                <a:latin typeface="Cambria Math"/>
                <a:cs typeface="Cambria Math"/>
              </a:rPr>
              <a:t>3</a:t>
            </a:r>
            <a:r>
              <a:rPr dirty="0" sz="1000">
                <a:latin typeface="Cambria Math"/>
                <a:cs typeface="Cambria Math"/>
              </a:rPr>
              <a:t>	</a:t>
            </a:r>
            <a:r>
              <a:rPr dirty="0" baseline="-19841" sz="2100" spc="127">
                <a:latin typeface="Cambria Math"/>
                <a:cs typeface="Cambria Math"/>
              </a:rPr>
              <a:t>𝛿</a:t>
            </a: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  <a:p>
            <a:pPr algn="r" marR="55880">
              <a:lnSpc>
                <a:spcPct val="100000"/>
              </a:lnSpc>
              <a:spcBef>
                <a:spcPts val="840"/>
              </a:spcBef>
            </a:pPr>
            <a:r>
              <a:rPr dirty="0" sz="1400">
                <a:latin typeface="Cambria Math"/>
                <a:cs typeface="Cambria Math"/>
              </a:rPr>
              <a:t>12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871075" y="3391539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876300" y="4003926"/>
            <a:ext cx="17945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The noise power</a:t>
            </a:r>
            <a:r>
              <a:rPr dirty="0" sz="1400" spc="-5">
                <a:latin typeface="Cambria Math"/>
                <a:cs typeface="Cambria Math"/>
              </a:rPr>
              <a:t>=</a:t>
            </a:r>
            <a:r>
              <a:rPr dirty="0" u="sng" baseline="21825" sz="2100" spc="322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38194" sz="1200" spc="104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𝑛𝑜𝑖𝑠𝑒</a:t>
            </a:r>
            <a:endParaRPr baseline="38194" sz="12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243580" y="3895721"/>
            <a:ext cx="22732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25000" sz="1500" spc="82">
                <a:latin typeface="Cambria Math"/>
                <a:cs typeface="Cambria Math"/>
              </a:rPr>
              <a:t>𝑉</a:t>
            </a:r>
            <a:r>
              <a:rPr dirty="0" sz="800" spc="55">
                <a:latin typeface="Cambria Math"/>
                <a:cs typeface="Cambria Math"/>
              </a:rPr>
              <a:t>2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400044" y="4145658"/>
            <a:ext cx="1085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5">
                <a:latin typeface="Cambria Math"/>
                <a:cs typeface="Cambria Math"/>
              </a:rPr>
              <a:t>𝑅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76300" y="4572759"/>
            <a:ext cx="40195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Times New Roman"/>
                <a:cs typeface="Times New Roman"/>
              </a:rPr>
              <a:t>Assume </a:t>
            </a:r>
            <a:r>
              <a:rPr dirty="0" sz="1400">
                <a:latin typeface="Times New Roman"/>
                <a:cs typeface="Times New Roman"/>
              </a:rPr>
              <a:t>R=1, </a:t>
            </a:r>
            <a:r>
              <a:rPr dirty="0" sz="1400" spc="-5">
                <a:latin typeface="Times New Roman"/>
                <a:cs typeface="Times New Roman"/>
              </a:rPr>
              <a:t>then the noise power (normalized)=</a:t>
            </a:r>
            <a:r>
              <a:rPr dirty="0" u="sng" baseline="21825" sz="2100" spc="24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8194" sz="1200" spc="104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𝑛𝑜𝑖𝑠𝑒</a:t>
            </a:r>
            <a:endParaRPr baseline="38194" sz="12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469006" y="4464174"/>
            <a:ext cx="22732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25000" sz="1500" spc="82">
                <a:latin typeface="Cambria Math"/>
                <a:cs typeface="Cambria Math"/>
              </a:rPr>
              <a:t>𝑉</a:t>
            </a:r>
            <a:r>
              <a:rPr dirty="0" sz="800" spc="55">
                <a:latin typeface="Cambria Math"/>
                <a:cs typeface="Cambria Math"/>
              </a:rPr>
              <a:t>2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633090" y="4714491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523870" y="5199124"/>
            <a:ext cx="6972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45">
                <a:latin typeface="Cambria Math"/>
                <a:cs typeface="Cambria Math"/>
              </a:rPr>
              <a:t>𝐸</a:t>
            </a:r>
            <a:r>
              <a:rPr dirty="0" baseline="1984" sz="2100" spc="67">
                <a:latin typeface="Cambria Math"/>
                <a:cs typeface="Cambria Math"/>
              </a:rPr>
              <a:t>(</a:t>
            </a:r>
            <a:r>
              <a:rPr dirty="0" sz="1400" spc="45">
                <a:latin typeface="Cambria Math"/>
                <a:cs typeface="Cambria Math"/>
              </a:rPr>
              <a:t>𝜀</a:t>
            </a:r>
            <a:r>
              <a:rPr dirty="0" baseline="27777" sz="1500" spc="67">
                <a:latin typeface="Cambria Math"/>
                <a:cs typeface="Cambria Math"/>
              </a:rPr>
              <a:t>2</a:t>
            </a:r>
            <a:r>
              <a:rPr dirty="0" baseline="1984" sz="2100" spc="67">
                <a:latin typeface="Cambria Math"/>
                <a:cs typeface="Cambria Math"/>
              </a:rPr>
              <a:t>)</a:t>
            </a:r>
            <a:r>
              <a:rPr dirty="0" baseline="1984" sz="2100" spc="1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192907" y="5063488"/>
            <a:ext cx="5486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30">
                <a:latin typeface="Cambria Math"/>
                <a:cs typeface="Cambria Math"/>
              </a:rPr>
              <a:t>𝛿</a:t>
            </a:r>
            <a:r>
              <a:rPr dirty="0" baseline="27777" sz="1500" spc="44">
                <a:latin typeface="Cambria Math"/>
                <a:cs typeface="Cambria Math"/>
              </a:rPr>
              <a:t>2</a:t>
            </a:r>
            <a:r>
              <a:rPr dirty="0" sz="1400" spc="30">
                <a:latin typeface="Cambria Math"/>
                <a:cs typeface="Cambria Math"/>
              </a:rPr>
              <a:t>/12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404235" y="5317996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1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231008" y="5339846"/>
            <a:ext cx="471805" cy="0"/>
          </a:xfrm>
          <a:custGeom>
            <a:avLst/>
            <a:gdLst/>
            <a:ahLst/>
            <a:cxnLst/>
            <a:rect l="l" t="t" r="r" b="b"/>
            <a:pathLst>
              <a:path w="471804" h="0">
                <a:moveTo>
                  <a:pt x="0" y="0"/>
                </a:moveTo>
                <a:lnTo>
                  <a:pt x="47122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5739769" y="5199124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895725" y="4891885"/>
            <a:ext cx="274320" cy="665480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43815">
              <a:lnSpc>
                <a:spcPct val="100000"/>
              </a:lnSpc>
              <a:spcBef>
                <a:spcPts val="940"/>
              </a:spcBef>
            </a:pPr>
            <a:r>
              <a:rPr dirty="0" baseline="-19841" sz="2100" spc="75">
                <a:latin typeface="Cambria Math"/>
                <a:cs typeface="Cambria Math"/>
              </a:rPr>
              <a:t>𝛿</a:t>
            </a:r>
            <a:r>
              <a:rPr dirty="0" sz="1000" spc="5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840"/>
              </a:spcBef>
            </a:pPr>
            <a:r>
              <a:rPr dirty="0" sz="1400">
                <a:latin typeface="Cambria Math"/>
                <a:cs typeface="Cambria Math"/>
              </a:rPr>
              <a:t>12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933816" y="5339846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 h="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901700" y="5711188"/>
            <a:ext cx="39693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The maximum </a:t>
            </a:r>
            <a:r>
              <a:rPr dirty="0" sz="1400">
                <a:latin typeface="Times New Roman"/>
                <a:cs typeface="Times New Roman"/>
              </a:rPr>
              <a:t>signal power </a:t>
            </a:r>
            <a:r>
              <a:rPr dirty="0" sz="1400" spc="-5">
                <a:latin typeface="Times New Roman"/>
                <a:cs typeface="Times New Roman"/>
              </a:rPr>
              <a:t>to quantization </a:t>
            </a:r>
            <a:r>
              <a:rPr dirty="0" sz="1400">
                <a:latin typeface="Times New Roman"/>
                <a:cs typeface="Times New Roman"/>
              </a:rPr>
              <a:t>noise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ratio: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800" y="424682"/>
            <a:ext cx="1612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55743" y="424682"/>
            <a:ext cx="18503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CTE 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112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41348" y="1135623"/>
            <a:ext cx="134620" cy="0"/>
          </a:xfrm>
          <a:custGeom>
            <a:avLst/>
            <a:gdLst/>
            <a:ahLst/>
            <a:cxnLst/>
            <a:rect l="l" t="t" r="r" b="b"/>
            <a:pathLst>
              <a:path w="134620" h="0">
                <a:moveTo>
                  <a:pt x="0" y="0"/>
                </a:moveTo>
                <a:lnTo>
                  <a:pt x="1341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090546" y="859276"/>
            <a:ext cx="2495550" cy="3752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68580">
              <a:lnSpc>
                <a:spcPts val="1375"/>
              </a:lnSpc>
              <a:spcBef>
                <a:spcPts val="105"/>
              </a:spcBef>
              <a:tabLst>
                <a:tab pos="417830" algn="l"/>
              </a:tabLst>
            </a:pPr>
            <a:r>
              <a:rPr dirty="0" sz="1400">
                <a:latin typeface="Cambria Math"/>
                <a:cs typeface="Cambria Math"/>
              </a:rPr>
              <a:t>𝑆	</a:t>
            </a:r>
            <a:r>
              <a:rPr dirty="0" sz="1400" spc="-5">
                <a:latin typeface="Cambria Math"/>
                <a:cs typeface="Cambria Math"/>
              </a:rPr>
              <a:t>𝑁𝑜𝑟𝑚𝑎𝑙𝑖𝑧𝑒𝑑 </a:t>
            </a:r>
            <a:r>
              <a:rPr dirty="0" sz="1400">
                <a:latin typeface="Cambria Math"/>
                <a:cs typeface="Cambria Math"/>
              </a:rPr>
              <a:t>𝑠𝑖𝑔𝑛𝑎𝑙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𝑝𝑜𝑤𝑒𝑟</a:t>
            </a:r>
            <a:endParaRPr sz="1400">
              <a:latin typeface="Cambria Math"/>
              <a:cs typeface="Cambria Math"/>
            </a:endParaRPr>
          </a:p>
          <a:p>
            <a:pPr marL="50800">
              <a:lnSpc>
                <a:spcPts val="1375"/>
              </a:lnSpc>
            </a:pPr>
            <a:r>
              <a:rPr dirty="0" baseline="-37698" sz="2100">
                <a:latin typeface="Cambria Math"/>
                <a:cs typeface="Cambria Math"/>
              </a:rPr>
              <a:t>𝑁</a:t>
            </a:r>
            <a:r>
              <a:rPr dirty="0" baseline="-37698" sz="2100" spc="1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56915" y="1113785"/>
            <a:ext cx="5486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30">
                <a:latin typeface="Cambria Math"/>
                <a:cs typeface="Cambria Math"/>
              </a:rPr>
              <a:t>𝛿</a:t>
            </a:r>
            <a:r>
              <a:rPr dirty="0" baseline="22222" sz="1500" spc="44">
                <a:latin typeface="Cambria Math"/>
                <a:cs typeface="Cambria Math"/>
              </a:rPr>
              <a:t>2</a:t>
            </a:r>
            <a:r>
              <a:rPr dirty="0" sz="1400" spc="30">
                <a:latin typeface="Cambria Math"/>
                <a:cs typeface="Cambria Math"/>
              </a:rPr>
              <a:t>/12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08632" y="1135623"/>
            <a:ext cx="2044064" cy="0"/>
          </a:xfrm>
          <a:custGeom>
            <a:avLst/>
            <a:gdLst/>
            <a:ahLst/>
            <a:cxnLst/>
            <a:rect l="l" t="t" r="r" b="b"/>
            <a:pathLst>
              <a:path w="2044065" h="0">
                <a:moveTo>
                  <a:pt x="0" y="0"/>
                </a:moveTo>
                <a:lnTo>
                  <a:pt x="204394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76300" y="1548125"/>
            <a:ext cx="15582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Times New Roman"/>
                <a:cs typeface="Times New Roman"/>
              </a:rPr>
              <a:t>We </a:t>
            </a:r>
            <a:r>
              <a:rPr dirty="0" sz="1400">
                <a:latin typeface="Times New Roman"/>
                <a:cs typeface="Times New Roman"/>
              </a:rPr>
              <a:t>have </a:t>
            </a:r>
            <a:r>
              <a:rPr dirty="0" sz="1400">
                <a:latin typeface="Cambria Math"/>
                <a:cs typeface="Cambria Math"/>
              </a:rPr>
              <a:t>𝑞 = </a:t>
            </a:r>
            <a:r>
              <a:rPr dirty="0" sz="1400" spc="30">
                <a:latin typeface="Cambria Math"/>
                <a:cs typeface="Cambria Math"/>
              </a:rPr>
              <a:t>2</a:t>
            </a:r>
            <a:r>
              <a:rPr dirty="0" baseline="27777" sz="1500" spc="44">
                <a:latin typeface="Cambria Math"/>
                <a:cs typeface="Cambria Math"/>
              </a:rPr>
              <a:t>𝑣</a:t>
            </a:r>
            <a:r>
              <a:rPr dirty="0" sz="1400" spc="30">
                <a:latin typeface="Times New Roman"/>
                <a:cs typeface="Times New Roman"/>
              </a:rPr>
              <a:t>,</a:t>
            </a:r>
            <a:r>
              <a:rPr dirty="0" sz="1400" spc="-1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so: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97907" y="2219066"/>
            <a:ext cx="1219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𝑞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923160" y="2240919"/>
            <a:ext cx="475615" cy="0"/>
          </a:xfrm>
          <a:custGeom>
            <a:avLst/>
            <a:gdLst/>
            <a:ahLst/>
            <a:cxnLst/>
            <a:rect l="l" t="t" r="r" b="b"/>
            <a:pathLst>
              <a:path w="475614" h="0">
                <a:moveTo>
                  <a:pt x="0" y="0"/>
                </a:moveTo>
                <a:lnTo>
                  <a:pt x="47548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549775" y="2001134"/>
            <a:ext cx="1583690" cy="3384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73380">
              <a:lnSpc>
                <a:spcPts val="1230"/>
              </a:lnSpc>
              <a:spcBef>
                <a:spcPts val="105"/>
              </a:spcBef>
              <a:tabLst>
                <a:tab pos="1080135" algn="l"/>
              </a:tabLst>
            </a:pPr>
            <a:r>
              <a:rPr dirty="0" baseline="11904" sz="2100" spc="52">
                <a:latin typeface="Cambria Math"/>
                <a:cs typeface="Cambria Math"/>
              </a:rPr>
              <a:t>2𝑥</a:t>
            </a:r>
            <a:r>
              <a:rPr dirty="0" sz="1000" spc="35">
                <a:latin typeface="Cambria Math"/>
                <a:cs typeface="Cambria Math"/>
              </a:rPr>
              <a:t>𝑚𝑎𝑥	</a:t>
            </a:r>
            <a:r>
              <a:rPr dirty="0" baseline="11904" sz="2100" spc="52">
                <a:latin typeface="Cambria Math"/>
                <a:cs typeface="Cambria Math"/>
              </a:rPr>
              <a:t>2𝑥</a:t>
            </a:r>
            <a:r>
              <a:rPr dirty="0" sz="1000" spc="35">
                <a:latin typeface="Cambria Math"/>
                <a:cs typeface="Cambria Math"/>
              </a:rPr>
              <a:t>𝑚𝑎𝑥</a:t>
            </a:r>
            <a:endParaRPr sz="1000">
              <a:latin typeface="Cambria Math"/>
              <a:cs typeface="Cambria Math"/>
            </a:endParaRPr>
          </a:p>
          <a:p>
            <a:pPr marL="38100">
              <a:lnSpc>
                <a:spcPts val="1230"/>
              </a:lnSpc>
              <a:tabLst>
                <a:tab pos="897255" algn="l"/>
              </a:tabLst>
            </a:pPr>
            <a:r>
              <a:rPr dirty="0" sz="1400">
                <a:latin typeface="Cambria Math"/>
                <a:cs typeface="Cambria Math"/>
              </a:rPr>
              <a:t>𝛿</a:t>
            </a:r>
            <a:r>
              <a:rPr dirty="0" sz="1400" spc="13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	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38761" y="2165726"/>
            <a:ext cx="2470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15873" sz="2100" spc="15">
                <a:latin typeface="Cambria Math"/>
                <a:cs typeface="Cambria Math"/>
              </a:rPr>
              <a:t>2</a:t>
            </a:r>
            <a:r>
              <a:rPr dirty="0" sz="1000" spc="10">
                <a:latin typeface="Cambria Math"/>
                <a:cs typeface="Cambria Math"/>
              </a:rPr>
              <a:t>𝑣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30296" y="2240919"/>
            <a:ext cx="476250" cy="0"/>
          </a:xfrm>
          <a:custGeom>
            <a:avLst/>
            <a:gdLst/>
            <a:ahLst/>
            <a:cxnLst/>
            <a:rect l="l" t="t" r="r" b="b"/>
            <a:pathLst>
              <a:path w="476250" h="0">
                <a:moveTo>
                  <a:pt x="0" y="0"/>
                </a:moveTo>
                <a:lnTo>
                  <a:pt x="47579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470151" y="2520819"/>
            <a:ext cx="958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">
                <a:latin typeface="Cambria Math"/>
                <a:cs typeface="Cambria Math"/>
              </a:rPr>
              <a:t>𝑆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57960" y="2715891"/>
            <a:ext cx="1212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5">
                <a:latin typeface="Cambria Math"/>
                <a:cs typeface="Cambria Math"/>
              </a:rPr>
              <a:t>𝑁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470654" y="2714884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901700" y="2574159"/>
            <a:ext cx="23825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07514" algn="l"/>
              </a:tabLst>
            </a:pPr>
            <a:r>
              <a:rPr dirty="0" sz="1400" spc="-5">
                <a:latin typeface="Times New Roman"/>
                <a:cs typeface="Times New Roman"/>
              </a:rPr>
              <a:t>Substituting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above	equation: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11882" y="3170043"/>
            <a:ext cx="1562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𝑁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124584" y="3191896"/>
            <a:ext cx="134620" cy="0"/>
          </a:xfrm>
          <a:custGeom>
            <a:avLst/>
            <a:gdLst/>
            <a:ahLst/>
            <a:cxnLst/>
            <a:rect l="l" t="t" r="r" b="b"/>
            <a:pathLst>
              <a:path w="134620" h="0">
                <a:moveTo>
                  <a:pt x="0" y="0"/>
                </a:moveTo>
                <a:lnTo>
                  <a:pt x="1341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294762" y="3051171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30170" y="2915535"/>
            <a:ext cx="24307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77825" algn="l"/>
              </a:tabLst>
            </a:pPr>
            <a:r>
              <a:rPr dirty="0" sz="1400">
                <a:latin typeface="Cambria Math"/>
                <a:cs typeface="Cambria Math"/>
              </a:rPr>
              <a:t>𝑆	</a:t>
            </a:r>
            <a:r>
              <a:rPr dirty="0" sz="1400" spc="-5">
                <a:latin typeface="Cambria Math"/>
                <a:cs typeface="Cambria Math"/>
              </a:rPr>
              <a:t>𝑁𝑜𝑟𝑚𝑎𝑙𝑖𝑧𝑒𝑑 </a:t>
            </a:r>
            <a:r>
              <a:rPr dirty="0" sz="1400">
                <a:latin typeface="Cambria Math"/>
                <a:cs typeface="Cambria Math"/>
              </a:rPr>
              <a:t>𝑠𝑖𝑔𝑛𝑎𝑙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𝑝𝑜𝑤𝑒𝑟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97123" y="3313561"/>
            <a:ext cx="19621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17361" sz="1200" spc="44">
                <a:latin typeface="Cambria Math"/>
                <a:cs typeface="Cambria Math"/>
              </a:rPr>
              <a:t>2</a:t>
            </a:r>
            <a:r>
              <a:rPr dirty="0" sz="800" spc="30">
                <a:latin typeface="Cambria Math"/>
                <a:cs typeface="Cambria Math"/>
              </a:rPr>
              <a:t>𝑣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214243" y="3180711"/>
            <a:ext cx="5657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33333" sz="1500" spc="-284">
                <a:latin typeface="Cambria Math"/>
                <a:cs typeface="Cambria Math"/>
              </a:rPr>
              <a:t>(</a:t>
            </a:r>
            <a:r>
              <a:rPr dirty="0" u="sng" sz="800" spc="-19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r>
              <a:rPr dirty="0" sz="800" spc="270">
                <a:latin typeface="Cambria Math"/>
                <a:cs typeface="Cambria Math"/>
              </a:rPr>
              <a:t> </a:t>
            </a:r>
            <a:r>
              <a:rPr dirty="0" u="sng" sz="800" spc="9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𝑥</a:t>
            </a:r>
            <a:r>
              <a:rPr dirty="0" u="sng" baseline="-10416" sz="1200" spc="142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𝑚𝑎𝑥</a:t>
            </a:r>
            <a:r>
              <a:rPr dirty="0" baseline="-33333" sz="1500" spc="142">
                <a:latin typeface="Cambria Math"/>
                <a:cs typeface="Cambria Math"/>
              </a:rPr>
              <a:t>)</a:t>
            </a:r>
            <a:endParaRPr baseline="-33333" sz="15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729101" y="3168519"/>
            <a:ext cx="8636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35">
                <a:latin typeface="Cambria Math"/>
                <a:cs typeface="Cambria Math"/>
              </a:rPr>
              <a:t>2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443851" y="3482725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5">
                <a:latin typeface="Cambria Math"/>
                <a:cs typeface="Cambria Math"/>
              </a:rPr>
              <a:t>12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252344" y="3481699"/>
            <a:ext cx="555625" cy="0"/>
          </a:xfrm>
          <a:custGeom>
            <a:avLst/>
            <a:gdLst/>
            <a:ahLst/>
            <a:cxnLst/>
            <a:rect l="l" t="t" r="r" b="b"/>
            <a:pathLst>
              <a:path w="555625" h="0">
                <a:moveTo>
                  <a:pt x="0" y="0"/>
                </a:moveTo>
                <a:lnTo>
                  <a:pt x="55504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490344" y="3191896"/>
            <a:ext cx="2080895" cy="0"/>
          </a:xfrm>
          <a:custGeom>
            <a:avLst/>
            <a:gdLst/>
            <a:ahLst/>
            <a:cxnLst/>
            <a:rect l="l" t="t" r="r" b="b"/>
            <a:pathLst>
              <a:path w="2080895" h="0">
                <a:moveTo>
                  <a:pt x="0" y="0"/>
                </a:moveTo>
                <a:lnTo>
                  <a:pt x="208052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901700" y="3696085"/>
            <a:ext cx="24003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Times New Roman"/>
                <a:cs typeface="Times New Roman"/>
              </a:rPr>
              <a:t>Let normalized signal </a:t>
            </a:r>
            <a:r>
              <a:rPr dirty="0" sz="1400">
                <a:latin typeface="Times New Roman"/>
                <a:cs typeface="Times New Roman"/>
              </a:rPr>
              <a:t>power 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063114" y="4240153"/>
            <a:ext cx="1562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𝑁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075816" y="4261987"/>
            <a:ext cx="134620" cy="0"/>
          </a:xfrm>
          <a:custGeom>
            <a:avLst/>
            <a:gdLst/>
            <a:ahLst/>
            <a:cxnLst/>
            <a:rect l="l" t="t" r="r" b="b"/>
            <a:pathLst>
              <a:path w="134620" h="0">
                <a:moveTo>
                  <a:pt x="0" y="0"/>
                </a:moveTo>
                <a:lnTo>
                  <a:pt x="1341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4081402" y="3985645"/>
            <a:ext cx="325120" cy="3752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375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𝑆</a:t>
            </a:r>
            <a:endParaRPr sz="1400">
              <a:latin typeface="Cambria Math"/>
              <a:cs typeface="Cambria Math"/>
            </a:endParaRPr>
          </a:p>
          <a:p>
            <a:pPr marL="178435">
              <a:lnSpc>
                <a:spcPts val="1375"/>
              </a:lnSpc>
            </a:pP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852546" y="3985638"/>
            <a:ext cx="1365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𝑃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430398" y="4339206"/>
            <a:ext cx="1130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105">
                <a:latin typeface="Cambria Math"/>
                <a:cs typeface="Cambria Math"/>
              </a:rPr>
              <a:t>(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91866" y="4310250"/>
            <a:ext cx="4597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11111" sz="1500" spc="104">
                <a:latin typeface="Cambria Math"/>
                <a:cs typeface="Cambria Math"/>
              </a:rPr>
              <a:t>2𝑥</a:t>
            </a:r>
            <a:r>
              <a:rPr dirty="0" sz="800" spc="70">
                <a:latin typeface="Cambria Math"/>
                <a:cs typeface="Cambria Math"/>
              </a:rPr>
              <a:t>𝑚𝑎𝑥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18358" y="4441314"/>
            <a:ext cx="20827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16666" sz="1500" spc="30">
                <a:latin typeface="Cambria Math"/>
                <a:cs typeface="Cambria Math"/>
              </a:rPr>
              <a:t>2</a:t>
            </a:r>
            <a:r>
              <a:rPr dirty="0" sz="800" spc="20">
                <a:latin typeface="Cambria Math"/>
                <a:cs typeface="Cambria Math"/>
              </a:rPr>
              <a:t>𝑣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529968" y="4478396"/>
            <a:ext cx="388620" cy="0"/>
          </a:xfrm>
          <a:custGeom>
            <a:avLst/>
            <a:gdLst/>
            <a:ahLst/>
            <a:cxnLst/>
            <a:rect l="l" t="t" r="r" b="b"/>
            <a:pathLst>
              <a:path w="388620" h="0">
                <a:moveTo>
                  <a:pt x="0" y="0"/>
                </a:moveTo>
                <a:lnTo>
                  <a:pt x="3886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4905886" y="4232526"/>
            <a:ext cx="508634" cy="3460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9060">
              <a:lnSpc>
                <a:spcPts val="1025"/>
              </a:lnSpc>
              <a:spcBef>
                <a:spcPts val="95"/>
              </a:spcBef>
            </a:pPr>
            <a:r>
              <a:rPr dirty="0" sz="1000" spc="2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ts val="1505"/>
              </a:lnSpc>
            </a:pPr>
            <a:r>
              <a:rPr dirty="0" sz="1400" spc="105">
                <a:latin typeface="Cambria Math"/>
                <a:cs typeface="Cambria Math"/>
              </a:rPr>
              <a:t>)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/12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443100" y="4261987"/>
            <a:ext cx="958850" cy="0"/>
          </a:xfrm>
          <a:custGeom>
            <a:avLst/>
            <a:gdLst/>
            <a:ahLst/>
            <a:cxnLst/>
            <a:rect l="l" t="t" r="r" b="b"/>
            <a:pathLst>
              <a:path w="958850" h="0">
                <a:moveTo>
                  <a:pt x="0" y="0"/>
                </a:moveTo>
                <a:lnTo>
                  <a:pt x="9585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5437763" y="4121274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774829" y="3985638"/>
            <a:ext cx="2355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3𝑃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787021" y="4328538"/>
            <a:ext cx="2984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10">
                <a:latin typeface="Cambria Math"/>
                <a:cs typeface="Cambria Math"/>
              </a:rPr>
              <a:t>𝑚</a:t>
            </a:r>
            <a:r>
              <a:rPr dirty="0" sz="1000" spc="110">
                <a:latin typeface="Cambria Math"/>
                <a:cs typeface="Cambria Math"/>
              </a:rPr>
              <a:t>𝑎𝑥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581019" y="4240146"/>
            <a:ext cx="6146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501650" algn="l"/>
              </a:tabLst>
            </a:pPr>
            <a:r>
              <a:rPr dirty="0" sz="1400" spc="35">
                <a:latin typeface="Cambria Math"/>
                <a:cs typeface="Cambria Math"/>
              </a:rPr>
              <a:t>(𝑥</a:t>
            </a:r>
            <a:r>
              <a:rPr dirty="0" baseline="22222" sz="1500" spc="52">
                <a:latin typeface="Cambria Math"/>
                <a:cs typeface="Cambria Math"/>
              </a:rPr>
              <a:t>2	</a:t>
            </a:r>
            <a:r>
              <a:rPr dirty="0" sz="1400">
                <a:latin typeface="Cambria Math"/>
                <a:cs typeface="Cambria Math"/>
              </a:rPr>
              <a:t>)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631820" y="4261987"/>
            <a:ext cx="525145" cy="0"/>
          </a:xfrm>
          <a:custGeom>
            <a:avLst/>
            <a:gdLst/>
            <a:ahLst/>
            <a:cxnLst/>
            <a:rect l="l" t="t" r="r" b="b"/>
            <a:pathLst>
              <a:path w="525145" h="0">
                <a:moveTo>
                  <a:pt x="0" y="0"/>
                </a:moveTo>
                <a:lnTo>
                  <a:pt x="52456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6157853" y="4055742"/>
            <a:ext cx="4876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baseline="-19841" sz="2100">
                <a:latin typeface="Cambria Math"/>
                <a:cs typeface="Cambria Math"/>
              </a:rPr>
              <a:t>×</a:t>
            </a:r>
            <a:r>
              <a:rPr dirty="0" baseline="-19841" sz="2100" spc="-60">
                <a:latin typeface="Cambria Math"/>
                <a:cs typeface="Cambria Math"/>
              </a:rPr>
              <a:t> </a:t>
            </a:r>
            <a:r>
              <a:rPr dirty="0" baseline="-19841" sz="2100" spc="15">
                <a:latin typeface="Cambria Math"/>
                <a:cs typeface="Cambria Math"/>
              </a:rPr>
              <a:t>2</a:t>
            </a:r>
            <a:r>
              <a:rPr dirty="0" sz="1000" spc="10">
                <a:latin typeface="Cambria Math"/>
                <a:cs typeface="Cambria Math"/>
              </a:rPr>
              <a:t>2𝑣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76300" y="4602325"/>
            <a:ext cx="8939530" cy="647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45700"/>
              </a:lnSpc>
              <a:spcBef>
                <a:spcPts val="100"/>
              </a:spcBef>
            </a:pPr>
            <a:r>
              <a:rPr dirty="0" sz="1400" spc="-5">
                <a:latin typeface="Times New Roman"/>
                <a:cs typeface="Times New Roman"/>
              </a:rPr>
              <a:t>This equation shows that the signal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5">
                <a:latin typeface="Times New Roman"/>
                <a:cs typeface="Times New Roman"/>
              </a:rPr>
              <a:t>noise power ratio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quantizer </a:t>
            </a:r>
            <a:r>
              <a:rPr dirty="0" sz="1400">
                <a:latin typeface="Times New Roman"/>
                <a:cs typeface="Times New Roman"/>
              </a:rPr>
              <a:t>increases </a:t>
            </a:r>
            <a:r>
              <a:rPr dirty="0" sz="1400" spc="-5">
                <a:latin typeface="Times New Roman"/>
                <a:cs typeface="Times New Roman"/>
              </a:rPr>
              <a:t>exponentially with increasing bits per  sample. </a:t>
            </a: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normalized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45">
                <a:latin typeface="Cambria Math"/>
                <a:cs typeface="Cambria Math"/>
              </a:rPr>
              <a:t>𝑥</a:t>
            </a:r>
            <a:r>
              <a:rPr dirty="0" baseline="-16666" sz="1500" spc="67">
                <a:latin typeface="Cambria Math"/>
                <a:cs typeface="Cambria Math"/>
              </a:rPr>
              <a:t>𝑚𝑎𝑥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710814" y="5555740"/>
            <a:ext cx="1562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𝑁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723516" y="5577590"/>
            <a:ext cx="134620" cy="0"/>
          </a:xfrm>
          <a:custGeom>
            <a:avLst/>
            <a:gdLst/>
            <a:ahLst/>
            <a:cxnLst/>
            <a:rect l="l" t="t" r="r" b="b"/>
            <a:pathLst>
              <a:path w="134620" h="0">
                <a:moveTo>
                  <a:pt x="0" y="0"/>
                </a:moveTo>
                <a:lnTo>
                  <a:pt x="1341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4703702" y="5301232"/>
            <a:ext cx="1299845" cy="3752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ts val="1375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𝑆</a:t>
            </a:r>
            <a:endParaRPr sz="1400">
              <a:latin typeface="Cambria Math"/>
              <a:cs typeface="Cambria Math"/>
            </a:endParaRPr>
          </a:p>
          <a:p>
            <a:pPr marL="203835">
              <a:lnSpc>
                <a:spcPts val="1375"/>
              </a:lnSpc>
            </a:pPr>
            <a:r>
              <a:rPr dirty="0" sz="1400">
                <a:latin typeface="Cambria Math"/>
                <a:cs typeface="Cambria Math"/>
              </a:rPr>
              <a:t>= 3 × </a:t>
            </a:r>
            <a:r>
              <a:rPr dirty="0" sz="1400" spc="10">
                <a:latin typeface="Cambria Math"/>
                <a:cs typeface="Cambria Math"/>
              </a:rPr>
              <a:t>2</a:t>
            </a:r>
            <a:r>
              <a:rPr dirty="0" baseline="27777" sz="1500" spc="15">
                <a:latin typeface="Cambria Math"/>
                <a:cs typeface="Cambria Math"/>
              </a:rPr>
              <a:t>2𝑣 </a:t>
            </a:r>
            <a:r>
              <a:rPr dirty="0" sz="1400">
                <a:latin typeface="Cambria Math"/>
                <a:cs typeface="Cambria Math"/>
              </a:rPr>
              <a:t>×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𝑃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050791" y="5805676"/>
            <a:ext cx="12001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𝑆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045202" y="6082034"/>
            <a:ext cx="134620" cy="0"/>
          </a:xfrm>
          <a:custGeom>
            <a:avLst/>
            <a:gdLst/>
            <a:ahLst/>
            <a:cxnLst/>
            <a:rect l="l" t="t" r="r" b="b"/>
            <a:pathLst>
              <a:path w="134619" h="0">
                <a:moveTo>
                  <a:pt x="0" y="0"/>
                </a:moveTo>
                <a:lnTo>
                  <a:pt x="1341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2918711" y="5943086"/>
            <a:ext cx="13309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400" spc="85">
                <a:latin typeface="Cambria Math"/>
                <a:cs typeface="Cambria Math"/>
              </a:rPr>
              <a:t>(</a:t>
            </a:r>
            <a:r>
              <a:rPr dirty="0" baseline="-35714" sz="2100" spc="127">
                <a:latin typeface="Cambria Math"/>
                <a:cs typeface="Cambria Math"/>
              </a:rPr>
              <a:t>𝑁</a:t>
            </a:r>
            <a:r>
              <a:rPr dirty="0" sz="1400" spc="85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𝑑𝐵 =</a:t>
            </a:r>
            <a:r>
              <a:rPr dirty="0" sz="1400" spc="-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10𝑙𝑜𝑔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188082" y="6029958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5">
                <a:latin typeface="Cambria Math"/>
                <a:cs typeface="Cambria Math"/>
              </a:rPr>
              <a:t>10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477642" y="5805680"/>
            <a:ext cx="12001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𝑆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459354" y="6060438"/>
            <a:ext cx="1562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𝑁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472056" y="6082034"/>
            <a:ext cx="134620" cy="0"/>
          </a:xfrm>
          <a:custGeom>
            <a:avLst/>
            <a:gdLst/>
            <a:ahLst/>
            <a:cxnLst/>
            <a:rect l="l" t="t" r="r" b="b"/>
            <a:pathLst>
              <a:path w="134620" h="0">
                <a:moveTo>
                  <a:pt x="0" y="0"/>
                </a:moveTo>
                <a:lnTo>
                  <a:pt x="1341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5614547" y="6029958"/>
            <a:ext cx="1720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15">
                <a:latin typeface="Cambria Math"/>
                <a:cs typeface="Cambria Math"/>
              </a:rPr>
              <a:t>10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63" name="object 63"/>
          <p:cNvSpPr txBox="1"/>
          <p:nvPr/>
        </p:nvSpPr>
        <p:spPr>
          <a:xfrm>
            <a:off x="4345562" y="5943090"/>
            <a:ext cx="3426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261620" algn="l"/>
                <a:tab pos="1435735" algn="l"/>
              </a:tabLst>
            </a:pPr>
            <a:r>
              <a:rPr dirty="0" sz="1400" spc="110">
                <a:latin typeface="Cambria Math"/>
                <a:cs typeface="Cambria Math"/>
              </a:rPr>
              <a:t>(	) </a:t>
            </a:r>
            <a:r>
              <a:rPr dirty="0" sz="1400">
                <a:latin typeface="Cambria Math"/>
                <a:cs typeface="Cambria Math"/>
              </a:rPr>
              <a:t>𝑑𝐵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=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10𝑙𝑜𝑔	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3 × </a:t>
            </a:r>
            <a:r>
              <a:rPr dirty="0" sz="1400" spc="30">
                <a:latin typeface="Cambria Math"/>
                <a:cs typeface="Cambria Math"/>
              </a:rPr>
              <a:t>2</a:t>
            </a:r>
            <a:r>
              <a:rPr dirty="0" baseline="30555" sz="1500" spc="44">
                <a:latin typeface="Cambria Math"/>
                <a:cs typeface="Cambria Math"/>
              </a:rPr>
              <a:t>2𝑣</a:t>
            </a:r>
            <a:r>
              <a:rPr dirty="0" baseline="1984" sz="2100" spc="44">
                <a:latin typeface="Cambria Math"/>
                <a:cs typeface="Cambria Math"/>
              </a:rPr>
              <a:t>) </a:t>
            </a:r>
            <a:r>
              <a:rPr dirty="0" sz="1400">
                <a:latin typeface="Cambria Math"/>
                <a:cs typeface="Cambria Math"/>
              </a:rPr>
              <a:t>= (4.8 +</a:t>
            </a:r>
            <a:r>
              <a:rPr dirty="0" sz="1400" spc="4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6𝑣)𝑑𝐵</a:t>
            </a:r>
            <a:endParaRPr sz="1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424682"/>
            <a:ext cx="6003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178935" algn="l"/>
              </a:tabLst>
            </a:pPr>
            <a:r>
              <a:rPr dirty="0" sz="1200" b="1">
                <a:latin typeface="Times New Roman"/>
                <a:cs typeface="Times New Roman"/>
              </a:rPr>
              <a:t>Digital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Communications	</a:t>
            </a:r>
            <a:r>
              <a:rPr dirty="0" sz="1200" b="1">
                <a:latin typeface="Times New Roman"/>
                <a:cs typeface="Times New Roman"/>
              </a:rPr>
              <a:t>CTE </a:t>
            </a:r>
            <a:r>
              <a:rPr dirty="0" sz="1200" spc="-5" b="1">
                <a:latin typeface="Times New Roman"/>
                <a:cs typeface="Times New Roman"/>
              </a:rPr>
              <a:t>Department -3</a:t>
            </a:r>
            <a:r>
              <a:rPr dirty="0" baseline="38194" sz="1200" spc="-7" b="1">
                <a:latin typeface="Times New Roman"/>
                <a:cs typeface="Times New Roman"/>
              </a:rPr>
              <a:t>rd</a:t>
            </a:r>
            <a:r>
              <a:rPr dirty="0" baseline="38194" sz="1200" spc="97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stage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79776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41248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14400" y="6582156"/>
            <a:ext cx="4365625" cy="0"/>
          </a:xfrm>
          <a:custGeom>
            <a:avLst/>
            <a:gdLst/>
            <a:ahLst/>
            <a:cxnLst/>
            <a:rect l="l" t="t" r="r" b="b"/>
            <a:pathLst>
              <a:path w="4365625" h="0">
                <a:moveTo>
                  <a:pt x="0" y="0"/>
                </a:moveTo>
                <a:lnTo>
                  <a:pt x="4365376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779264" y="6582156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 h="0">
                <a:moveTo>
                  <a:pt x="0" y="0"/>
                </a:moveTo>
                <a:lnTo>
                  <a:pt x="73152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389504" y="6545580"/>
            <a:ext cx="0" cy="73660"/>
          </a:xfrm>
          <a:custGeom>
            <a:avLst/>
            <a:gdLst/>
            <a:ahLst/>
            <a:cxnLst/>
            <a:rect l="l" t="t" r="r" b="b"/>
            <a:pathLst>
              <a:path w="0" h="73659">
                <a:moveTo>
                  <a:pt x="0" y="0"/>
                </a:moveTo>
                <a:lnTo>
                  <a:pt x="0" y="73152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426080" y="6582156"/>
            <a:ext cx="4353560" cy="0"/>
          </a:xfrm>
          <a:custGeom>
            <a:avLst/>
            <a:gdLst/>
            <a:ahLst/>
            <a:cxnLst/>
            <a:rect l="l" t="t" r="r" b="b"/>
            <a:pathLst>
              <a:path w="4353559" h="0">
                <a:moveTo>
                  <a:pt x="0" y="0"/>
                </a:moveTo>
                <a:lnTo>
                  <a:pt x="4353184" y="0"/>
                </a:lnTo>
              </a:path>
            </a:pathLst>
          </a:custGeom>
          <a:ln w="73152">
            <a:solidFill>
              <a:srgbClr val="5B9A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901700" y="779114"/>
            <a:ext cx="5563235" cy="9277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</a:pPr>
            <a:r>
              <a:rPr dirty="0" sz="1400">
                <a:latin typeface="Times New Roman"/>
                <a:cs typeface="Times New Roman"/>
              </a:rPr>
              <a:t>For </a:t>
            </a:r>
            <a:r>
              <a:rPr dirty="0" sz="1400" spc="-5">
                <a:latin typeface="Times New Roman"/>
                <a:cs typeface="Times New Roman"/>
              </a:rPr>
              <a:t>normalized values </a:t>
            </a:r>
            <a:r>
              <a:rPr dirty="0" sz="1400">
                <a:latin typeface="Times New Roman"/>
                <a:cs typeface="Times New Roman"/>
              </a:rPr>
              <a:t>of power </a:t>
            </a:r>
            <a:r>
              <a:rPr dirty="0" sz="1400" spc="-5">
                <a:latin typeface="Times New Roman"/>
                <a:cs typeface="Times New Roman"/>
              </a:rPr>
              <a:t>the destination signal power </a:t>
            </a:r>
            <a:r>
              <a:rPr dirty="0" sz="1400" spc="-10">
                <a:latin typeface="Times New Roman"/>
                <a:cs typeface="Times New Roman"/>
              </a:rPr>
              <a:t>‘P’ </a:t>
            </a:r>
            <a:r>
              <a:rPr dirty="0" sz="1400">
                <a:latin typeface="Times New Roman"/>
                <a:cs typeface="Times New Roman"/>
              </a:rPr>
              <a:t>is less </a:t>
            </a:r>
            <a:r>
              <a:rPr dirty="0" sz="1400" spc="-5">
                <a:latin typeface="Times New Roman"/>
                <a:cs typeface="Times New Roman"/>
              </a:rPr>
              <a:t>than </a:t>
            </a:r>
            <a:r>
              <a:rPr dirty="0" sz="1400">
                <a:latin typeface="Times New Roman"/>
                <a:cs typeface="Times New Roman"/>
              </a:rPr>
              <a:t>1  So </a:t>
            </a:r>
            <a:r>
              <a:rPr dirty="0" sz="1400" spc="-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marL="3644900">
              <a:lnSpc>
                <a:spcPct val="100000"/>
              </a:lnSpc>
              <a:spcBef>
                <a:spcPts val="600"/>
              </a:spcBef>
            </a:pPr>
            <a:r>
              <a:rPr dirty="0" sz="1400">
                <a:latin typeface="Cambria Math"/>
                <a:cs typeface="Cambria Math"/>
              </a:rPr>
              <a:t>𝑆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15742" y="1721861"/>
            <a:ext cx="1562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𝑁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28444" y="1743699"/>
            <a:ext cx="134620" cy="0"/>
          </a:xfrm>
          <a:custGeom>
            <a:avLst/>
            <a:gdLst/>
            <a:ahLst/>
            <a:cxnLst/>
            <a:rect l="l" t="t" r="r" b="b"/>
            <a:pathLst>
              <a:path w="134620" h="0">
                <a:moveTo>
                  <a:pt x="0" y="0"/>
                </a:moveTo>
                <a:lnTo>
                  <a:pt x="1341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427350" y="1604513"/>
            <a:ext cx="18351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36220" algn="l"/>
              </a:tabLst>
            </a:pPr>
            <a:r>
              <a:rPr dirty="0" sz="1400" spc="110">
                <a:latin typeface="Cambria Math"/>
                <a:cs typeface="Cambria Math"/>
              </a:rPr>
              <a:t>(	) </a:t>
            </a:r>
            <a:r>
              <a:rPr dirty="0" sz="1400">
                <a:latin typeface="Cambria Math"/>
                <a:cs typeface="Cambria Math"/>
              </a:rPr>
              <a:t>𝑑𝐵 ≤ </a:t>
            </a:r>
            <a:r>
              <a:rPr dirty="0" baseline="1984" sz="2100">
                <a:latin typeface="Cambria Math"/>
                <a:cs typeface="Cambria Math"/>
              </a:rPr>
              <a:t>(</a:t>
            </a:r>
            <a:r>
              <a:rPr dirty="0" sz="1400">
                <a:latin typeface="Cambria Math"/>
                <a:cs typeface="Cambria Math"/>
              </a:rPr>
              <a:t>4.8 +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6𝑣</a:t>
            </a:r>
            <a:r>
              <a:rPr dirty="0" baseline="1984" sz="2100" spc="7">
                <a:latin typeface="Cambria Math"/>
                <a:cs typeface="Cambria Math"/>
              </a:rPr>
              <a:t>)</a:t>
            </a:r>
            <a:r>
              <a:rPr dirty="0" sz="1400" spc="5">
                <a:latin typeface="Cambria Math"/>
                <a:cs typeface="Cambria Math"/>
              </a:rPr>
              <a:t>𝑑𝐵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955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2019-04-09T07:55:13Z</dcterms:created>
  <dcterms:modified xsi:type="dcterms:W3CDTF">2019-04-09T07:55:13Z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2019-04-09T00:00:00Z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2019-04-09T00:00:00Z</vt:filetime>
  </property>
</Properties>
</file>