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71742" y="5058186"/>
            <a:ext cx="205876" cy="2070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607183" y="1242110"/>
            <a:ext cx="5268331" cy="49623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1758" y="1113480"/>
            <a:ext cx="684988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683250" y="6719950"/>
            <a:ext cx="134620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1922" y="452187"/>
            <a:ext cx="1376045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20"/>
              </a:lnSpc>
            </a:pPr>
            <a:r>
              <a:rPr dirty="0" sz="1100" spc="50">
                <a:latin typeface="Arial"/>
                <a:cs typeface="Arial"/>
              </a:rPr>
              <a:t>رهاط </a:t>
            </a:r>
            <a:r>
              <a:rPr dirty="0" sz="1100" spc="-60">
                <a:latin typeface="Arial"/>
                <a:cs typeface="Arial"/>
              </a:rPr>
              <a:t>ةزمحلا </a:t>
            </a:r>
            <a:r>
              <a:rPr dirty="0" sz="1100">
                <a:latin typeface="Arial"/>
                <a:cs typeface="Arial"/>
              </a:rPr>
              <a:t>.م : </a:t>
            </a:r>
            <a:r>
              <a:rPr dirty="0" sz="1100" spc="-50">
                <a:latin typeface="Arial"/>
                <a:cs typeface="Arial"/>
              </a:rPr>
              <a:t>ةداملا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سردم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1190" y="347359"/>
            <a:ext cx="1547701" cy="1766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05412" y="6"/>
            <a:ext cx="4086860" cy="7557770"/>
          </a:xfrm>
          <a:custGeom>
            <a:avLst/>
            <a:gdLst/>
            <a:ahLst/>
            <a:cxnLst/>
            <a:rect l="l" t="t" r="r" b="b"/>
            <a:pathLst>
              <a:path w="4086859" h="7557770">
                <a:moveTo>
                  <a:pt x="0" y="7557760"/>
                </a:moveTo>
                <a:lnTo>
                  <a:pt x="4086728" y="7557760"/>
                </a:lnTo>
                <a:lnTo>
                  <a:pt x="4086728" y="0"/>
                </a:lnTo>
                <a:lnTo>
                  <a:pt x="0" y="0"/>
                </a:lnTo>
                <a:lnTo>
                  <a:pt x="0" y="755776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28476" y="3774"/>
            <a:ext cx="176903" cy="755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87299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2</a:t>
            </a:r>
            <a:r>
              <a:rPr dirty="0" spc="-40"/>
              <a:t>01</a:t>
            </a:r>
            <a:r>
              <a:rPr dirty="0" spc="-25"/>
              <a:t>8-</a:t>
            </a:r>
            <a:r>
              <a:rPr dirty="0" spc="-40"/>
              <a:t>20</a:t>
            </a:r>
            <a:r>
              <a:rPr dirty="0" spc="-25"/>
              <a:t>1</a:t>
            </a:r>
            <a:r>
              <a:rPr dirty="0"/>
              <a:t>9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769994" y="5987286"/>
            <a:ext cx="3429635" cy="935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Dr.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Hussam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Dheaa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Kamel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52100"/>
              </a:lnSpc>
              <a:spcBef>
                <a:spcPts val="14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Al-Mustafa University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Collage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CTE Department  2018-2019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525" y="1902067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90" y="513075"/>
                </a:lnTo>
                <a:lnTo>
                  <a:pt x="9606290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solidFill>
            <a:srgbClr val="5B9A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525" y="1902068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89" y="513075"/>
                </a:lnTo>
                <a:lnTo>
                  <a:pt x="9606289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47164" y="1918838"/>
            <a:ext cx="372999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latin typeface="Times New Roman"/>
                <a:cs typeface="Times New Roman"/>
              </a:rPr>
              <a:t>Digital</a:t>
            </a:r>
            <a:r>
              <a:rPr dirty="0" sz="2800" spc="-15" b="1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Communications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35739" y="2831461"/>
            <a:ext cx="3984625" cy="2941320"/>
          </a:xfrm>
          <a:prstGeom prst="rect">
            <a:avLst/>
          </a:prstGeom>
          <a:solidFill>
            <a:srgbClr val="A4A4A4"/>
          </a:solidFill>
          <a:ln w="19049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800" spc="-5" b="1">
                <a:latin typeface="Times New Roman"/>
                <a:cs typeface="Times New Roman"/>
              </a:rPr>
              <a:t>CTE Department </a:t>
            </a:r>
            <a:r>
              <a:rPr dirty="0" sz="1800" b="1">
                <a:latin typeface="Times New Roman"/>
                <a:cs typeface="Times New Roman"/>
              </a:rPr>
              <a:t>-3</a:t>
            </a:r>
            <a:r>
              <a:rPr dirty="0" baseline="38647" sz="1725" b="1">
                <a:latin typeface="Times New Roman"/>
                <a:cs typeface="Times New Roman"/>
              </a:rPr>
              <a:t>rd</a:t>
            </a:r>
            <a:r>
              <a:rPr dirty="0" baseline="38647" sz="1725" spc="254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stage</a:t>
            </a:r>
            <a:endParaRPr sz="1800">
              <a:latin typeface="Times New Roman"/>
              <a:cs typeface="Times New Roman"/>
            </a:endParaRPr>
          </a:p>
          <a:p>
            <a:pPr algn="ctr" marL="978535" marR="970915" indent="-1270">
              <a:lnSpc>
                <a:spcPct val="110200"/>
              </a:lnSpc>
              <a:spcBef>
                <a:spcPts val="975"/>
              </a:spcBef>
            </a:pPr>
            <a:r>
              <a:rPr dirty="0" sz="2000" b="1">
                <a:latin typeface="Times New Roman"/>
                <a:cs typeface="Times New Roman"/>
              </a:rPr>
              <a:t>Reference: </a:t>
            </a:r>
            <a:r>
              <a:rPr dirty="0" sz="2000" spc="-5" b="1">
                <a:latin typeface="Times New Roman"/>
                <a:cs typeface="Times New Roman"/>
              </a:rPr>
              <a:t>Digital  Communications  </a:t>
            </a:r>
            <a:r>
              <a:rPr dirty="0" sz="2000" b="1">
                <a:latin typeface="Times New Roman"/>
                <a:cs typeface="Times New Roman"/>
              </a:rPr>
              <a:t>Fundamentals</a:t>
            </a:r>
            <a:r>
              <a:rPr dirty="0" sz="2000" spc="-10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and  Applications,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45"/>
              </a:spcBef>
            </a:pPr>
            <a:r>
              <a:rPr dirty="0" sz="2000" spc="-5" b="1">
                <a:latin typeface="Times New Roman"/>
                <a:cs typeface="Times New Roman"/>
              </a:rPr>
              <a:t>2</a:t>
            </a:r>
            <a:r>
              <a:rPr dirty="0" baseline="38461" sz="1950" spc="-7" b="1">
                <a:latin typeface="Times New Roman"/>
                <a:cs typeface="Times New Roman"/>
              </a:rPr>
              <a:t>nd </a:t>
            </a:r>
            <a:r>
              <a:rPr dirty="0" sz="2000" spc="-5" b="1">
                <a:latin typeface="Times New Roman"/>
                <a:cs typeface="Times New Roman"/>
              </a:rPr>
              <a:t>Addition, </a:t>
            </a:r>
            <a:r>
              <a:rPr dirty="0" sz="2000" b="1">
                <a:latin typeface="Times New Roman"/>
                <a:cs typeface="Times New Roman"/>
              </a:rPr>
              <a:t>by</a:t>
            </a:r>
            <a:r>
              <a:rPr dirty="0" sz="2000" spc="-13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FernardSklar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25549" y="2552700"/>
            <a:ext cx="4502139" cy="29921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874516"/>
            <a:ext cx="8880475" cy="1283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2.2 </a:t>
            </a:r>
            <a:r>
              <a:rPr dirty="0" sz="1400" spc="-10" b="1">
                <a:latin typeface="Times New Roman"/>
                <a:cs typeface="Times New Roman"/>
              </a:rPr>
              <a:t>Time </a:t>
            </a:r>
            <a:r>
              <a:rPr dirty="0" sz="1400" spc="-5" b="1">
                <a:latin typeface="Times New Roman"/>
                <a:cs typeface="Times New Roman"/>
              </a:rPr>
              <a:t>Division Multiplexing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(TDM):</a:t>
            </a:r>
            <a:endParaRPr sz="1400">
              <a:latin typeface="Times New Roman"/>
              <a:cs typeface="Times New Roman"/>
            </a:endParaRPr>
          </a:p>
          <a:p>
            <a:pPr marL="12700" marR="5080" indent="88265">
              <a:lnSpc>
                <a:spcPct val="144300"/>
              </a:lnSpc>
              <a:spcBef>
                <a:spcPts val="95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PAM, PWM and </a:t>
            </a:r>
            <a:r>
              <a:rPr dirty="0" sz="1400">
                <a:latin typeface="Times New Roman"/>
                <a:cs typeface="Times New Roman"/>
              </a:rPr>
              <a:t>PPM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pulses </a:t>
            </a:r>
            <a:r>
              <a:rPr dirty="0" sz="1400" spc="-5">
                <a:latin typeface="Times New Roman"/>
                <a:cs typeface="Times New Roman"/>
              </a:rPr>
              <a:t>is present for short duration and the most time between two </a:t>
            </a:r>
            <a:r>
              <a:rPr dirty="0" sz="1400">
                <a:latin typeface="Times New Roman"/>
                <a:cs typeface="Times New Roman"/>
              </a:rPr>
              <a:t>pulses is free </a:t>
            </a:r>
            <a:r>
              <a:rPr dirty="0" sz="1400" spc="-5">
                <a:latin typeface="Times New Roman"/>
                <a:cs typeface="Times New Roman"/>
              </a:rPr>
              <a:t>space, which 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occupied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pulses from </a:t>
            </a:r>
            <a:r>
              <a:rPr dirty="0" sz="1400">
                <a:latin typeface="Times New Roman"/>
                <a:cs typeface="Times New Roman"/>
              </a:rPr>
              <a:t>other </a:t>
            </a:r>
            <a:r>
              <a:rPr dirty="0" sz="1400" spc="-5">
                <a:latin typeface="Times New Roman"/>
                <a:cs typeface="Times New Roman"/>
              </a:rPr>
              <a:t>channels. This called TDM. The following figure </a:t>
            </a:r>
            <a:r>
              <a:rPr dirty="0" sz="1400">
                <a:latin typeface="Times New Roman"/>
                <a:cs typeface="Times New Roman"/>
              </a:rPr>
              <a:t>shows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block </a:t>
            </a:r>
            <a:r>
              <a:rPr dirty="0" sz="1400" spc="-5">
                <a:latin typeface="Times New Roman"/>
                <a:cs typeface="Times New Roman"/>
              </a:rPr>
              <a:t>diagram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TDM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>
                <a:latin typeface="Times New Roman"/>
                <a:cs typeface="Times New Roman"/>
              </a:rPr>
              <a:t>(a) </a:t>
            </a:r>
            <a:r>
              <a:rPr dirty="0" sz="1400" spc="-5">
                <a:latin typeface="Times New Roman"/>
                <a:cs typeface="Times New Roman"/>
              </a:rPr>
              <a:t>and the waveforms in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(b).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6300" y="5449073"/>
            <a:ext cx="89395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If the </a:t>
            </a:r>
            <a:r>
              <a:rPr dirty="0" sz="1400" spc="-5">
                <a:latin typeface="Times New Roman"/>
                <a:cs typeface="Times New Roman"/>
              </a:rPr>
              <a:t>highest signal frequency </a:t>
            </a:r>
            <a:r>
              <a:rPr dirty="0" sz="1400">
                <a:latin typeface="Times New Roman"/>
                <a:cs typeface="Times New Roman"/>
              </a:rPr>
              <a:t>is W and its </a:t>
            </a:r>
            <a:r>
              <a:rPr dirty="0" sz="1400" spc="-5">
                <a:latin typeface="Times New Roman"/>
                <a:cs typeface="Times New Roman"/>
              </a:rPr>
              <a:t>sampling </a:t>
            </a:r>
            <a:r>
              <a:rPr dirty="0" sz="1400">
                <a:latin typeface="Times New Roman"/>
                <a:cs typeface="Times New Roman"/>
              </a:rPr>
              <a:t>rat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 </a:t>
            </a:r>
            <a:r>
              <a:rPr dirty="0" sz="1400" spc="-5">
                <a:latin typeface="Times New Roman"/>
                <a:cs typeface="Times New Roman"/>
              </a:rPr>
              <a:t>should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≥ </a:t>
            </a:r>
            <a:r>
              <a:rPr dirty="0" sz="1400" spc="15">
                <a:latin typeface="Cambria Math"/>
                <a:cs typeface="Cambria Math"/>
              </a:rPr>
              <a:t>2𝑊</a:t>
            </a:r>
            <a:r>
              <a:rPr dirty="0" sz="1400" spc="1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therefore </a:t>
            </a:r>
            <a:r>
              <a:rPr dirty="0" sz="1400" spc="-5">
                <a:latin typeface="Times New Roman"/>
                <a:cs typeface="Times New Roman"/>
              </a:rPr>
              <a:t>the time </a:t>
            </a:r>
            <a:r>
              <a:rPr dirty="0" sz="1400">
                <a:latin typeface="Times New Roman"/>
                <a:cs typeface="Times New Roman"/>
              </a:rPr>
              <a:t>space </a:t>
            </a:r>
            <a:r>
              <a:rPr dirty="0" sz="1400" spc="-5">
                <a:latin typeface="Times New Roman"/>
                <a:cs typeface="Times New Roman"/>
              </a:rPr>
              <a:t>between two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pulses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60606" y="5945897"/>
            <a:ext cx="1803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Cambria Math"/>
                <a:cs typeface="Cambria Math"/>
              </a:rPr>
              <a:t>𝑓</a:t>
            </a:r>
            <a:r>
              <a:rPr dirty="0" baseline="-13888" sz="1200" spc="-82">
                <a:latin typeface="Cambria Math"/>
                <a:cs typeface="Cambria Math"/>
              </a:rPr>
              <a:t>𝑠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98697" y="5944873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76308" y="5804165"/>
            <a:ext cx="89401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85">
                <a:latin typeface="Cambria Math"/>
                <a:cs typeface="Cambria Math"/>
              </a:rPr>
              <a:t>𝑇</a:t>
            </a:r>
            <a:r>
              <a:rPr dirty="0" baseline="-16666" sz="1500" spc="-127">
                <a:latin typeface="Cambria Math"/>
                <a:cs typeface="Cambria Math"/>
              </a:rPr>
              <a:t>𝑠</a:t>
            </a:r>
            <a:r>
              <a:rPr dirty="0" baseline="-16666" sz="1500" spc="-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baseline="47222" sz="1500" spc="30">
                <a:latin typeface="Cambria Math"/>
                <a:cs typeface="Cambria Math"/>
              </a:rPr>
              <a:t>1</a:t>
            </a:r>
            <a:r>
              <a:rPr dirty="0" baseline="47222" sz="1500" spc="-112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thus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time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interval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𝑇</a:t>
            </a:r>
            <a:r>
              <a:rPr dirty="0" baseline="-16666" sz="1500" spc="-127">
                <a:latin typeface="Cambria Math"/>
                <a:cs typeface="Cambria Math"/>
              </a:rPr>
              <a:t>𝑠</a:t>
            </a:r>
            <a:r>
              <a:rPr dirty="0" baseline="-16666" sz="1500" spc="-52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should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contain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sample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from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r>
              <a:rPr dirty="0" sz="1400" spc="170" i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channel.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frame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𝑇</a:t>
            </a:r>
            <a:r>
              <a:rPr dirty="0" baseline="-16666" sz="1500" spc="-127">
                <a:latin typeface="Cambria Math"/>
                <a:cs typeface="Cambria Math"/>
              </a:rPr>
              <a:t>𝑠</a:t>
            </a:r>
            <a:r>
              <a:rPr dirty="0" baseline="-16666" sz="1500" spc="-52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seconds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52115" y="2381125"/>
            <a:ext cx="4787005" cy="28619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708263" y="1059423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 h="0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876300" y="918712"/>
            <a:ext cx="5168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contain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total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r>
              <a:rPr dirty="0" sz="1400" spc="70" i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samples.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space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between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two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samples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-75">
                <a:latin typeface="Cambria Math"/>
                <a:cs typeface="Cambria Math"/>
              </a:rPr>
              <a:t>𝑇</a:t>
            </a:r>
            <a:r>
              <a:rPr dirty="0" baseline="41666" sz="1200" spc="-75">
                <a:latin typeface="Cambria Math"/>
                <a:cs typeface="Cambria Math"/>
              </a:rPr>
              <a:t>𝑠</a:t>
            </a:r>
            <a:r>
              <a:rPr dirty="0" baseline="41666" sz="12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10101" y="86537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77797" y="1060444"/>
            <a:ext cx="6191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377825" algn="l"/>
              </a:tabLst>
            </a:pPr>
            <a:r>
              <a:rPr dirty="0" sz="1000" spc="20">
                <a:latin typeface="Cambria Math"/>
                <a:cs typeface="Cambria Math"/>
              </a:rPr>
              <a:t>𝑁	</a:t>
            </a:r>
            <a:r>
              <a:rPr dirty="0" sz="1000" spc="-20">
                <a:latin typeface="Cambria Math"/>
                <a:cs typeface="Cambria Math"/>
              </a:rPr>
              <a:t>𝑁𝑓</a:t>
            </a:r>
            <a:r>
              <a:rPr dirty="0" baseline="-13888" sz="1200" spc="-30">
                <a:latin typeface="Cambria Math"/>
                <a:cs typeface="Cambria Math"/>
              </a:rPr>
              <a:t>𝑠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55736" y="1059423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 h="0">
                <a:moveTo>
                  <a:pt x="0" y="0"/>
                </a:moveTo>
                <a:lnTo>
                  <a:pt x="2072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442457" y="1060444"/>
            <a:ext cx="1866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latin typeface="Cambria Math"/>
                <a:cs typeface="Cambria Math"/>
              </a:rPr>
              <a:t>𝑇</a:t>
            </a:r>
            <a:r>
              <a:rPr dirty="0" baseline="-13888" sz="1200" spc="-75">
                <a:latin typeface="Cambria Math"/>
                <a:cs typeface="Cambria Math"/>
              </a:rPr>
              <a:t>𝑠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9480560" y="1059423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 h="0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295014" y="918712"/>
            <a:ext cx="35217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𝑠𝑒𝑐</a:t>
            </a:r>
            <a:r>
              <a:rPr dirty="0" sz="1400" spc="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pulses </a:t>
            </a:r>
            <a:r>
              <a:rPr dirty="0" sz="1400">
                <a:latin typeface="Times New Roman"/>
                <a:cs typeface="Times New Roman"/>
              </a:rPr>
              <a:t>per </a:t>
            </a:r>
            <a:r>
              <a:rPr dirty="0" sz="1400" spc="-5">
                <a:latin typeface="Times New Roman"/>
                <a:cs typeface="Times New Roman"/>
              </a:rPr>
              <a:t>second is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47222" sz="1500" spc="30">
                <a:latin typeface="Cambria Math"/>
                <a:cs typeface="Cambria Math"/>
              </a:rPr>
              <a:t>𝑁</a:t>
            </a:r>
            <a:r>
              <a:rPr dirty="0" baseline="47222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6300" y="1254907"/>
            <a:ext cx="316230" cy="415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73025">
              <a:lnSpc>
                <a:spcPct val="128000"/>
              </a:lnSpc>
              <a:spcBef>
                <a:spcPts val="100"/>
              </a:spcBef>
            </a:pPr>
            <a:r>
              <a:rPr dirty="0" sz="1000" spc="20">
                <a:latin typeface="Cambria Math"/>
                <a:cs typeface="Cambria Math"/>
              </a:rPr>
              <a:t>𝑁  </a:t>
            </a:r>
            <a:r>
              <a:rPr dirty="0" sz="1000" spc="15">
                <a:latin typeface="Cambria Math"/>
                <a:cs typeface="Cambria Math"/>
              </a:rPr>
              <a:t>1</a:t>
            </a:r>
            <a:r>
              <a:rPr dirty="0" sz="1000" spc="-5">
                <a:latin typeface="Cambria Math"/>
                <a:cs typeface="Cambria Math"/>
              </a:rPr>
              <a:t>/</a:t>
            </a:r>
            <a:r>
              <a:rPr dirty="0" sz="1000" spc="-95">
                <a:latin typeface="Cambria Math"/>
                <a:cs typeface="Cambria Math"/>
              </a:rPr>
              <a:t>𝑓</a:t>
            </a:r>
            <a:r>
              <a:rPr dirty="0" baseline="-13888" sz="1200" spc="89">
                <a:latin typeface="Cambria Math"/>
                <a:cs typeface="Cambria Math"/>
              </a:rPr>
              <a:t>𝑠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4400" y="1492239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 h="0">
                <a:moveTo>
                  <a:pt x="0" y="0"/>
                </a:moveTo>
                <a:lnTo>
                  <a:pt x="24567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70742" y="1351529"/>
            <a:ext cx="68059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40">
                <a:latin typeface="Cambria Math"/>
                <a:cs typeface="Cambria Math"/>
              </a:rPr>
              <a:t>𝑁𝑓</a:t>
            </a:r>
            <a:r>
              <a:rPr dirty="0" baseline="-16666" sz="1500" spc="-60">
                <a:latin typeface="Cambria Math"/>
                <a:cs typeface="Cambria Math"/>
              </a:rPr>
              <a:t>𝑠</a:t>
            </a:r>
            <a:r>
              <a:rPr dirty="0" sz="1400" spc="-40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the signaling rate </a:t>
            </a:r>
            <a:r>
              <a:rPr dirty="0" sz="1400">
                <a:latin typeface="Cambria Math"/>
                <a:cs typeface="Cambria Math"/>
              </a:rPr>
              <a:t>𝑟 = </a:t>
            </a:r>
            <a:r>
              <a:rPr dirty="0" sz="1400" spc="-35">
                <a:latin typeface="Cambria Math"/>
                <a:cs typeface="Cambria Math"/>
              </a:rPr>
              <a:t>𝑁𝑓</a:t>
            </a:r>
            <a:r>
              <a:rPr dirty="0" baseline="-16666" sz="1500" spc="-52">
                <a:latin typeface="Cambria Math"/>
                <a:cs typeface="Cambria Math"/>
              </a:rPr>
              <a:t>𝑠</a:t>
            </a:r>
            <a:r>
              <a:rPr dirty="0" sz="1400" spc="-3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we have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≥ </a:t>
            </a:r>
            <a:r>
              <a:rPr dirty="0" sz="1400" spc="10">
                <a:latin typeface="Cambria Math"/>
                <a:cs typeface="Cambria Math"/>
              </a:rPr>
              <a:t>2𝑊</a:t>
            </a:r>
            <a:r>
              <a:rPr dirty="0" sz="1400" spc="1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then the signaling rate </a:t>
            </a:r>
            <a:r>
              <a:rPr dirty="0" sz="1400">
                <a:latin typeface="Cambria Math"/>
                <a:cs typeface="Cambria Math"/>
              </a:rPr>
              <a:t>𝑟 =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2𝑁𝑊</a:t>
            </a:r>
            <a:r>
              <a:rPr dirty="0" sz="1400" spc="1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341369" y="2478664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765042" y="2478664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850909" y="1860926"/>
            <a:ext cx="6765290" cy="8026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TDM signal should pass through low </a:t>
            </a:r>
            <a:r>
              <a:rPr dirty="0" sz="1400">
                <a:latin typeface="Times New Roman"/>
                <a:cs typeface="Times New Roman"/>
              </a:rPr>
              <a:t>pass </a:t>
            </a:r>
            <a:r>
              <a:rPr dirty="0" sz="1400" spc="-5">
                <a:latin typeface="Times New Roman"/>
                <a:cs typeface="Times New Roman"/>
              </a:rPr>
              <a:t>filter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bandwidth 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r>
              <a:rPr dirty="0" baseline="-12345" sz="1350" spc="7">
                <a:latin typeface="Times New Roman"/>
                <a:cs typeface="Times New Roman"/>
              </a:rPr>
              <a:t>b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half signaling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rate: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Times New Roman"/>
              <a:cs typeface="Times New Roman"/>
            </a:endParaRPr>
          </a:p>
          <a:p>
            <a:pPr marL="63500">
              <a:lnSpc>
                <a:spcPts val="1395"/>
              </a:lnSpc>
            </a:pPr>
            <a:r>
              <a:rPr dirty="0" sz="1400" spc="-5">
                <a:latin typeface="Cambria Math"/>
                <a:cs typeface="Cambria Math"/>
              </a:rPr>
              <a:t>𝐵</a:t>
            </a:r>
            <a:r>
              <a:rPr dirty="0" baseline="-16666" sz="1500" spc="-7">
                <a:latin typeface="Cambria Math"/>
                <a:cs typeface="Cambria Math"/>
              </a:rPr>
              <a:t>𝑏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𝑟 =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 spc="-40">
                <a:latin typeface="Cambria Math"/>
                <a:cs typeface="Cambria Math"/>
              </a:rPr>
              <a:t>𝑁𝑓</a:t>
            </a:r>
            <a:r>
              <a:rPr dirty="0" baseline="-16666" sz="1500" spc="-60">
                <a:latin typeface="Cambria Math"/>
                <a:cs typeface="Cambria Math"/>
              </a:rPr>
              <a:t>𝑠</a:t>
            </a:r>
            <a:r>
              <a:rPr dirty="0" sz="1400" spc="-40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transmission bandwidth of TDM </a:t>
            </a:r>
            <a:r>
              <a:rPr dirty="0" sz="1400">
                <a:latin typeface="Cambria Math"/>
                <a:cs typeface="Cambria Math"/>
              </a:rPr>
              <a:t>𝐵</a:t>
            </a:r>
            <a:r>
              <a:rPr dirty="0" baseline="-16666" sz="1500">
                <a:latin typeface="Cambria Math"/>
                <a:cs typeface="Cambria Math"/>
              </a:rPr>
              <a:t>𝑇 </a:t>
            </a:r>
            <a:r>
              <a:rPr dirty="0" sz="1400" spc="-5">
                <a:latin typeface="Times New Roman"/>
                <a:cs typeface="Times New Roman"/>
              </a:rPr>
              <a:t>channel </a:t>
            </a:r>
            <a:r>
              <a:rPr dirty="0" sz="1400" spc="-10">
                <a:latin typeface="Times New Roman"/>
                <a:cs typeface="Times New Roman"/>
              </a:rPr>
              <a:t>must equal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𝐵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endParaRPr baseline="-16666" sz="1500">
              <a:latin typeface="Cambria Math"/>
              <a:cs typeface="Cambria Math"/>
            </a:endParaRPr>
          </a:p>
          <a:p>
            <a:pPr marL="490220">
              <a:lnSpc>
                <a:spcPts val="915"/>
              </a:lnSpc>
              <a:tabLst>
                <a:tab pos="913765" algn="l"/>
              </a:tabLst>
            </a:pPr>
            <a:r>
              <a:rPr dirty="0" sz="1000" spc="20">
                <a:latin typeface="Cambria Math"/>
                <a:cs typeface="Cambria Math"/>
              </a:rPr>
              <a:t>2	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62632" y="2807331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275319" y="3083692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361947" y="2942967"/>
            <a:ext cx="5964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504950" algn="l"/>
              </a:tabLst>
            </a:pPr>
            <a:r>
              <a:rPr dirty="0" sz="1400">
                <a:latin typeface="Cambria Math"/>
                <a:cs typeface="Cambria Math"/>
              </a:rPr>
              <a:t>𝐵</a:t>
            </a:r>
            <a:r>
              <a:rPr dirty="0" baseline="-16666" sz="1500">
                <a:latin typeface="Cambria Math"/>
                <a:cs typeface="Cambria Math"/>
              </a:rPr>
              <a:t>𝑇 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">
                <a:latin typeface="Cambria Math"/>
                <a:cs typeface="Cambria Math"/>
              </a:rPr>
              <a:t>𝐵</a:t>
            </a:r>
            <a:r>
              <a:rPr dirty="0" baseline="-16666" sz="1500" spc="-7">
                <a:latin typeface="Cambria Math"/>
                <a:cs typeface="Cambria Math"/>
              </a:rPr>
              <a:t>𝑏 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-37698" sz="2100">
                <a:latin typeface="Cambria Math"/>
                <a:cs typeface="Cambria Math"/>
              </a:rPr>
              <a:t>2</a:t>
            </a:r>
            <a:r>
              <a:rPr dirty="0" baseline="-37698" sz="2100" spc="240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𝑁𝑓</a:t>
            </a:r>
            <a:r>
              <a:rPr dirty="0" baseline="-16666" sz="1500" spc="-120">
                <a:latin typeface="Cambria Math"/>
                <a:cs typeface="Cambria Math"/>
              </a:rPr>
              <a:t>𝑠</a:t>
            </a:r>
            <a:r>
              <a:rPr dirty="0" baseline="-16666" sz="1500" spc="-1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,	</a:t>
            </a:r>
            <a:r>
              <a:rPr dirty="0" sz="1400" spc="-5">
                <a:latin typeface="Cambria Math"/>
                <a:cs typeface="Cambria Math"/>
              </a:rPr>
              <a:t>𝑎𝑛𝑑 </a:t>
            </a:r>
            <a:r>
              <a:rPr dirty="0" sz="1400">
                <a:latin typeface="Cambria Math"/>
                <a:cs typeface="Cambria Math"/>
              </a:rPr>
              <a:t>𝑤𝑒 </a:t>
            </a:r>
            <a:r>
              <a:rPr dirty="0" sz="1400" spc="-5">
                <a:latin typeface="Cambria Math"/>
                <a:cs typeface="Cambria Math"/>
              </a:rPr>
              <a:t>ℎ𝑎𝑣𝑒 </a:t>
            </a:r>
            <a:r>
              <a:rPr dirty="0" sz="1400">
                <a:latin typeface="Cambria Math"/>
                <a:cs typeface="Cambria Math"/>
              </a:rPr>
              <a:t>𝑡ℎ𝑒 𝑠𝑎𝑚𝑝𝑙𝑖𝑛𝑔 𝑟𝑎𝑡𝑒 </a:t>
            </a:r>
            <a:r>
              <a:rPr dirty="0" sz="1400" spc="-135">
                <a:latin typeface="Cambria Math"/>
                <a:cs typeface="Cambria Math"/>
              </a:rPr>
              <a:t>𝑓</a:t>
            </a:r>
            <a:r>
              <a:rPr dirty="0" baseline="-16666" sz="1500" spc="-202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= 𝑁𝑦𝑞𝑢𝑖𝑠𝑡 𝑟𝑎𝑡𝑒 =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2𝑊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006471" y="3438529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019172" y="3714871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876308" y="3574165"/>
            <a:ext cx="8933180" cy="10598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∴  𝐵</a:t>
            </a:r>
            <a:r>
              <a:rPr dirty="0" baseline="-16666" sz="1500">
                <a:latin typeface="Cambria Math"/>
                <a:cs typeface="Cambria Math"/>
              </a:rPr>
              <a:t>𝑇 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-37698" sz="210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𝑁 × 2𝑊  =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𝑁𝑊</a:t>
            </a:r>
            <a:endParaRPr sz="1400">
              <a:latin typeface="Cambria Math"/>
              <a:cs typeface="Cambria Math"/>
            </a:endParaRPr>
          </a:p>
          <a:p>
            <a:pPr marL="38100" marR="30480">
              <a:lnSpc>
                <a:spcPct val="143600"/>
              </a:lnSpc>
              <a:spcBef>
                <a:spcPts val="1630"/>
              </a:spcBef>
            </a:pPr>
            <a:r>
              <a:rPr dirty="0" sz="1400" spc="-5">
                <a:latin typeface="Times New Roman"/>
                <a:cs typeface="Times New Roman"/>
              </a:rPr>
              <a:t>The receiver of TDM should operate in perfect synchronization with the transmitter. Therefor marker pulses are inserted to  indicate the separation between two frames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figure: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705849" y="4855972"/>
            <a:ext cx="3280410" cy="13646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76300" y="424682"/>
            <a:ext cx="8932545" cy="992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  <a:tabLst>
                <a:tab pos="42170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marL="38100" marR="30480">
              <a:lnSpc>
                <a:spcPct val="143600"/>
              </a:lnSpc>
            </a:pPr>
            <a:r>
              <a:rPr dirty="0" sz="1400">
                <a:latin typeface="Times New Roman"/>
                <a:cs typeface="Times New Roman"/>
              </a:rPr>
              <a:t>Because </a:t>
            </a:r>
            <a:r>
              <a:rPr dirty="0" sz="1400" spc="-5">
                <a:latin typeface="Times New Roman"/>
                <a:cs typeface="Times New Roman"/>
              </a:rPr>
              <a:t>each frame will increased </a:t>
            </a:r>
            <a:r>
              <a:rPr dirty="0" sz="1400">
                <a:latin typeface="Times New Roman"/>
                <a:cs typeface="Times New Roman"/>
              </a:rPr>
              <a:t>by one </a:t>
            </a:r>
            <a:r>
              <a:rPr dirty="0" sz="1400" spc="-5">
                <a:latin typeface="Times New Roman"/>
                <a:cs typeface="Times New Roman"/>
              </a:rPr>
              <a:t>pulse for the purpose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synchronization,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channels will reduced to  </a:t>
            </a:r>
            <a:r>
              <a:rPr dirty="0" sz="1400">
                <a:latin typeface="Times New Roman"/>
                <a:cs typeface="Times New Roman"/>
              </a:rPr>
              <a:t>N-1.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9" name="object 9"/>
          <p:cNvSpPr txBox="1"/>
          <p:nvPr/>
        </p:nvSpPr>
        <p:spPr>
          <a:xfrm>
            <a:off x="889000" y="2482719"/>
            <a:ext cx="8917305" cy="25977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  <a:p>
            <a:pPr algn="just" marL="25400" marR="17780">
              <a:lnSpc>
                <a:spcPct val="144000"/>
              </a:lnSpc>
              <a:spcBef>
                <a:spcPts val="960"/>
              </a:spcBef>
            </a:pPr>
            <a:r>
              <a:rPr dirty="0" sz="1400" spc="-5">
                <a:latin typeface="Times New Roman"/>
                <a:cs typeface="Times New Roman"/>
              </a:rPr>
              <a:t>Twenty </a:t>
            </a:r>
            <a:r>
              <a:rPr dirty="0" sz="1400">
                <a:latin typeface="Times New Roman"/>
                <a:cs typeface="Times New Roman"/>
              </a:rPr>
              <a:t>four </a:t>
            </a:r>
            <a:r>
              <a:rPr dirty="0" sz="1400" spc="-5">
                <a:latin typeface="Times New Roman"/>
                <a:cs typeface="Times New Roman"/>
              </a:rPr>
              <a:t>voice signals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sampled uniformly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then time division multiplexed. The highest frequency component </a:t>
            </a:r>
            <a:r>
              <a:rPr dirty="0" sz="1400" spc="-10">
                <a:latin typeface="Times New Roman"/>
                <a:cs typeface="Times New Roman"/>
              </a:rPr>
              <a:t>for  </a:t>
            </a:r>
            <a:r>
              <a:rPr dirty="0" sz="1400">
                <a:latin typeface="Times New Roman"/>
                <a:cs typeface="Times New Roman"/>
              </a:rPr>
              <a:t>each </a:t>
            </a:r>
            <a:r>
              <a:rPr dirty="0" sz="1400" spc="-5">
                <a:latin typeface="Times New Roman"/>
                <a:cs typeface="Times New Roman"/>
              </a:rPr>
              <a:t>voice signal is </a:t>
            </a:r>
            <a:r>
              <a:rPr dirty="0" sz="1400">
                <a:latin typeface="Times New Roman"/>
                <a:cs typeface="Times New Roman"/>
              </a:rPr>
              <a:t>3.4 kHz.If </a:t>
            </a:r>
            <a:r>
              <a:rPr dirty="0" sz="1400" spc="-5">
                <a:latin typeface="Times New Roman"/>
                <a:cs typeface="Times New Roman"/>
              </a:rPr>
              <a:t>the signal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pulse amplitude modulated using Nyquist rate sampling, </a:t>
            </a:r>
            <a:r>
              <a:rPr dirty="0" sz="1400" spc="-10">
                <a:latin typeface="Times New Roman"/>
                <a:cs typeface="Times New Roman"/>
              </a:rPr>
              <a:t>what </a:t>
            </a:r>
            <a:r>
              <a:rPr dirty="0" sz="1400" spc="-5">
                <a:latin typeface="Times New Roman"/>
                <a:cs typeface="Times New Roman"/>
              </a:rPr>
              <a:t>is the </a:t>
            </a:r>
            <a:r>
              <a:rPr dirty="0" sz="1400" spc="5">
                <a:latin typeface="Times New Roman"/>
                <a:cs typeface="Times New Roman"/>
              </a:rPr>
              <a:t>minimum  </a:t>
            </a:r>
            <a:r>
              <a:rPr dirty="0" sz="1400" spc="-5">
                <a:latin typeface="Times New Roman"/>
                <a:cs typeface="Times New Roman"/>
              </a:rPr>
              <a:t>channel bandwidth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required.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2540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Solution: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 marL="254000">
              <a:lnSpc>
                <a:spcPct val="100000"/>
              </a:lnSpc>
              <a:tabLst>
                <a:tab pos="866775" algn="l"/>
              </a:tabLst>
            </a:pPr>
            <a:r>
              <a:rPr dirty="0" sz="1400" spc="-5">
                <a:latin typeface="Times New Roman"/>
                <a:cs typeface="Times New Roman"/>
              </a:rPr>
              <a:t>Here	</a:t>
            </a:r>
            <a:r>
              <a:rPr dirty="0" sz="1400">
                <a:latin typeface="Cambria Math"/>
                <a:cs typeface="Cambria Math"/>
              </a:rPr>
              <a:t>𝑁 = 24, </a:t>
            </a:r>
            <a:r>
              <a:rPr dirty="0" sz="1400" spc="-5">
                <a:latin typeface="Cambria Math"/>
                <a:cs typeface="Cambria Math"/>
              </a:rPr>
              <a:t>𝑎𝑛𝑑 </a:t>
            </a:r>
            <a:r>
              <a:rPr dirty="0" sz="1400">
                <a:latin typeface="Cambria Math"/>
                <a:cs typeface="Cambria Math"/>
              </a:rPr>
              <a:t>𝑊 = 3.4𝑘𝐻𝑧, </a:t>
            </a:r>
            <a:r>
              <a:rPr dirty="0" sz="1400" spc="-5">
                <a:latin typeface="Cambria Math"/>
                <a:cs typeface="Cambria Math"/>
              </a:rPr>
              <a:t>𝑠𝑜 </a:t>
            </a:r>
            <a:r>
              <a:rPr dirty="0" sz="1400">
                <a:latin typeface="Cambria Math"/>
                <a:cs typeface="Cambria Math"/>
              </a:rPr>
              <a:t>𝑡ℎ𝑒 </a:t>
            </a:r>
            <a:r>
              <a:rPr dirty="0" sz="1400" spc="-5">
                <a:latin typeface="Cambria Math"/>
                <a:cs typeface="Cambria Math"/>
              </a:rPr>
              <a:t>𝑚𝑖𝑛𝑖𝑚𝑢𝑚 𝑏𝑎𝑛𝑑 </a:t>
            </a:r>
            <a:r>
              <a:rPr dirty="0" sz="1400">
                <a:latin typeface="Cambria Math"/>
                <a:cs typeface="Cambria Math"/>
              </a:rPr>
              <a:t>𝑟𝑒𝑞𝑢𝑖𝑟𝑒𝑑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𝑖𝑠: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L="225425">
              <a:lnSpc>
                <a:spcPct val="100000"/>
              </a:lnSpc>
            </a:pPr>
            <a:r>
              <a:rPr dirty="0" sz="1400">
                <a:latin typeface="Cambria Math"/>
                <a:cs typeface="Cambria Math"/>
              </a:rPr>
              <a:t>𝐵</a:t>
            </a:r>
            <a:r>
              <a:rPr dirty="0" baseline="-16666" sz="1500">
                <a:latin typeface="Cambria Math"/>
                <a:cs typeface="Cambria Math"/>
              </a:rPr>
              <a:t>𝑇  </a:t>
            </a:r>
            <a:r>
              <a:rPr dirty="0" sz="1400">
                <a:latin typeface="Cambria Math"/>
                <a:cs typeface="Cambria Math"/>
              </a:rPr>
              <a:t>= 𝑁𝑊  = 24 × 3.4𝑘𝐻𝑧 =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81.6𝑘𝐻𝑧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1269232"/>
            <a:ext cx="8892540" cy="19024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2.3 </a:t>
            </a:r>
            <a:r>
              <a:rPr dirty="0" sz="1400" spc="-5" b="1">
                <a:latin typeface="Times New Roman"/>
                <a:cs typeface="Times New Roman"/>
              </a:rPr>
              <a:t>Noise </a:t>
            </a:r>
            <a:r>
              <a:rPr dirty="0" sz="1400" b="1">
                <a:latin typeface="Times New Roman"/>
                <a:cs typeface="Times New Roman"/>
              </a:rPr>
              <a:t>in </a:t>
            </a:r>
            <a:r>
              <a:rPr dirty="0" sz="1400" spc="-5" b="1">
                <a:latin typeface="Times New Roman"/>
                <a:cs typeface="Times New Roman"/>
              </a:rPr>
              <a:t>communication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systems:</a:t>
            </a:r>
            <a:endParaRPr sz="1400">
              <a:latin typeface="Times New Roman"/>
              <a:cs typeface="Times New Roman"/>
            </a:endParaRPr>
          </a:p>
          <a:p>
            <a:pPr algn="just" marL="12700" marR="10795">
              <a:lnSpc>
                <a:spcPct val="110200"/>
              </a:lnSpc>
              <a:spcBef>
                <a:spcPts val="980"/>
              </a:spcBef>
            </a:pPr>
            <a:r>
              <a:rPr dirty="0" sz="1400" spc="-5">
                <a:latin typeface="Times New Roman"/>
                <a:cs typeface="Times New Roman"/>
              </a:rPr>
              <a:t>The term noise refers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unwanted electrical signals that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10">
                <a:latin typeface="Times New Roman"/>
                <a:cs typeface="Times New Roman"/>
              </a:rPr>
              <a:t>always </a:t>
            </a:r>
            <a:r>
              <a:rPr dirty="0" sz="1400">
                <a:latin typeface="Times New Roman"/>
                <a:cs typeface="Times New Roman"/>
              </a:rPr>
              <a:t>present </a:t>
            </a:r>
            <a:r>
              <a:rPr dirty="0" sz="1400" spc="-5">
                <a:latin typeface="Times New Roman"/>
                <a:cs typeface="Times New Roman"/>
              </a:rPr>
              <a:t>in electrical systems. Noise arise from </a:t>
            </a:r>
            <a:r>
              <a:rPr dirty="0" sz="1400">
                <a:latin typeface="Times New Roman"/>
                <a:cs typeface="Times New Roman"/>
              </a:rPr>
              <a:t>a variety  of </a:t>
            </a:r>
            <a:r>
              <a:rPr dirty="0" sz="1400" spc="-5">
                <a:latin typeface="Times New Roman"/>
                <a:cs typeface="Times New Roman"/>
              </a:rPr>
              <a:t>sources, both man-made and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natural.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200"/>
              </a:lnSpc>
              <a:spcBef>
                <a:spcPts val="1005"/>
              </a:spcBef>
            </a:pPr>
            <a:r>
              <a:rPr dirty="0" sz="1400" spc="-5">
                <a:latin typeface="Times New Roman"/>
                <a:cs typeface="Times New Roman"/>
              </a:rPr>
              <a:t>Good engineering design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eliminate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noise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10">
                <a:latin typeface="Times New Roman"/>
                <a:cs typeface="Times New Roman"/>
              </a:rPr>
              <a:t>its </a:t>
            </a:r>
            <a:r>
              <a:rPr dirty="0" sz="1400" spc="-5">
                <a:latin typeface="Times New Roman"/>
                <a:cs typeface="Times New Roman"/>
              </a:rPr>
              <a:t>undesirable </a:t>
            </a:r>
            <a:r>
              <a:rPr dirty="0" sz="1400">
                <a:latin typeface="Times New Roman"/>
                <a:cs typeface="Times New Roman"/>
              </a:rPr>
              <a:t>effect </a:t>
            </a:r>
            <a:r>
              <a:rPr dirty="0" sz="1400" spc="-5">
                <a:latin typeface="Times New Roman"/>
                <a:cs typeface="Times New Roman"/>
              </a:rPr>
              <a:t>through filtering, shielding, the choice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modulation, and select </a:t>
            </a:r>
            <a:r>
              <a:rPr dirty="0" sz="1400">
                <a:latin typeface="Times New Roman"/>
                <a:cs typeface="Times New Roman"/>
              </a:rPr>
              <a:t>optimum receiver </a:t>
            </a:r>
            <a:r>
              <a:rPr dirty="0" sz="1400" spc="-5">
                <a:latin typeface="Times New Roman"/>
                <a:cs typeface="Times New Roman"/>
              </a:rPr>
              <a:t>site. However there is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natural </a:t>
            </a:r>
            <a:r>
              <a:rPr dirty="0" sz="1400">
                <a:latin typeface="Times New Roman"/>
                <a:cs typeface="Times New Roman"/>
              </a:rPr>
              <a:t>source of </a:t>
            </a:r>
            <a:r>
              <a:rPr dirty="0" sz="1400" spc="-5">
                <a:latin typeface="Times New Roman"/>
                <a:cs typeface="Times New Roman"/>
              </a:rPr>
              <a:t>noise, called thermal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Johnson </a:t>
            </a:r>
            <a:r>
              <a:rPr dirty="0" sz="1400">
                <a:latin typeface="Times New Roman"/>
                <a:cs typeface="Times New Roman"/>
              </a:rPr>
              <a:t>noise,  </a:t>
            </a:r>
            <a:r>
              <a:rPr dirty="0" sz="1400" spc="-5">
                <a:latin typeface="Times New Roman"/>
                <a:cs typeface="Times New Roman"/>
              </a:rPr>
              <a:t>that cannot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eliminated.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can describe thermal noise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5">
                <a:latin typeface="Times New Roman"/>
                <a:cs typeface="Times New Roman"/>
              </a:rPr>
              <a:t>zero- </a:t>
            </a:r>
            <a:r>
              <a:rPr dirty="0" sz="1400" spc="-5">
                <a:latin typeface="Times New Roman"/>
                <a:cs typeface="Times New Roman"/>
              </a:rPr>
              <a:t>mean Gaussian random process </a:t>
            </a:r>
            <a:r>
              <a:rPr dirty="0" sz="1400" spc="-5" i="1">
                <a:latin typeface="Times New Roman"/>
                <a:cs typeface="Times New Roman"/>
              </a:rPr>
              <a:t>n(t)</a:t>
            </a:r>
            <a:r>
              <a:rPr dirty="0" sz="1400" spc="-5">
                <a:latin typeface="Times New Roman"/>
                <a:cs typeface="Times New Roman"/>
              </a:rPr>
              <a:t>. the value </a:t>
            </a:r>
            <a:r>
              <a:rPr dirty="0" sz="1400">
                <a:latin typeface="Times New Roman"/>
                <a:cs typeface="Times New Roman"/>
              </a:rPr>
              <a:t>n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any  </a:t>
            </a:r>
            <a:r>
              <a:rPr dirty="0" sz="1400" spc="-5">
                <a:latin typeface="Times New Roman"/>
                <a:cs typeface="Times New Roman"/>
              </a:rPr>
              <a:t>arbitrary time </a:t>
            </a:r>
            <a:r>
              <a:rPr dirty="0" sz="1400" i="1">
                <a:latin typeface="Times New Roman"/>
                <a:cs typeface="Times New Roman"/>
              </a:rPr>
              <a:t>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statistically characterized </a:t>
            </a:r>
            <a:r>
              <a:rPr dirty="0" sz="1400">
                <a:latin typeface="Times New Roman"/>
                <a:cs typeface="Times New Roman"/>
              </a:rPr>
              <a:t>by Gaussian </a:t>
            </a:r>
            <a:r>
              <a:rPr dirty="0" sz="1400" spc="-5">
                <a:latin typeface="Times New Roman"/>
                <a:cs typeface="Times New Roman"/>
              </a:rPr>
              <a:t>probability </a:t>
            </a:r>
            <a:r>
              <a:rPr dirty="0" sz="1400">
                <a:latin typeface="Times New Roman"/>
                <a:cs typeface="Times New Roman"/>
              </a:rPr>
              <a:t>density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17135" y="3280033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51019" y="3569593"/>
            <a:ext cx="4559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44">
                <a:latin typeface="Cambria Math"/>
                <a:cs typeface="Cambria Math"/>
              </a:rPr>
              <a:t>𝜎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2𝜋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863724" y="3556375"/>
            <a:ext cx="433070" cy="0"/>
          </a:xfrm>
          <a:custGeom>
            <a:avLst/>
            <a:gdLst/>
            <a:ahLst/>
            <a:cxnLst/>
            <a:rect l="l" t="t" r="r" b="b"/>
            <a:pathLst>
              <a:path w="433070" h="0">
                <a:moveTo>
                  <a:pt x="0" y="0"/>
                </a:moveTo>
                <a:lnTo>
                  <a:pt x="4328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857616" y="3556375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264278" y="3417185"/>
            <a:ext cx="10864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24865" algn="l"/>
                <a:tab pos="1073150" algn="l"/>
              </a:tabLst>
            </a:pPr>
            <a:r>
              <a:rPr dirty="0" sz="1400" spc="10">
                <a:latin typeface="Cambria Math"/>
                <a:cs typeface="Cambria Math"/>
              </a:rPr>
              <a:t>𝑝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𝑛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baseline="1984" sz="2100" spc="-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	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44933" y="3534533"/>
            <a:ext cx="3448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072500" y="3556375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5" h="0">
                <a:moveTo>
                  <a:pt x="0" y="0"/>
                </a:moveTo>
                <a:lnTo>
                  <a:pt x="1082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254882" y="328612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9" name="object 19"/>
          <p:cNvSpPr txBox="1"/>
          <p:nvPr/>
        </p:nvSpPr>
        <p:spPr>
          <a:xfrm>
            <a:off x="5274695" y="3417185"/>
            <a:ext cx="11798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exp </a:t>
            </a:r>
            <a:r>
              <a:rPr dirty="0" sz="1400" spc="15">
                <a:latin typeface="Cambria Math"/>
                <a:cs typeface="Cambria Math"/>
              </a:rPr>
              <a:t>[− </a:t>
            </a:r>
            <a:r>
              <a:rPr dirty="0" baseline="43650" sz="2100">
                <a:latin typeface="Cambria Math"/>
                <a:cs typeface="Cambria Math"/>
              </a:rPr>
              <a:t>1 </a:t>
            </a:r>
            <a:r>
              <a:rPr dirty="0" sz="1400" spc="80">
                <a:latin typeface="Cambria Math"/>
                <a:cs typeface="Cambria Math"/>
              </a:rPr>
              <a:t>(</a:t>
            </a:r>
            <a:r>
              <a:rPr dirty="0" baseline="43650" sz="2100" spc="120">
                <a:latin typeface="Cambria Math"/>
                <a:cs typeface="Cambria Math"/>
              </a:rPr>
              <a:t>𝑛</a:t>
            </a:r>
            <a:r>
              <a:rPr dirty="0" sz="1400" spc="80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6296" y="3876519"/>
            <a:ext cx="8940800" cy="5073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 marR="30480">
              <a:lnSpc>
                <a:spcPct val="1129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50">
                <a:latin typeface="Cambria Math"/>
                <a:cs typeface="Cambria Math"/>
              </a:rPr>
              <a:t>𝜎</a:t>
            </a:r>
            <a:r>
              <a:rPr dirty="0" baseline="27777" sz="1500" spc="75">
                <a:latin typeface="Cambria Math"/>
                <a:cs typeface="Cambria Math"/>
              </a:rPr>
              <a:t>2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variance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. The </a:t>
            </a:r>
            <a:r>
              <a:rPr dirty="0" sz="1400" spc="-5">
                <a:latin typeface="Times New Roman"/>
                <a:cs typeface="Times New Roman"/>
              </a:rPr>
              <a:t>normalized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standardized Gaussian density function </a:t>
            </a:r>
            <a:r>
              <a:rPr dirty="0" sz="1400">
                <a:latin typeface="Times New Roman"/>
                <a:cs typeface="Times New Roman"/>
              </a:rPr>
              <a:t>of a zero-mean process is </a:t>
            </a:r>
            <a:r>
              <a:rPr dirty="0" sz="1400" spc="-5">
                <a:latin typeface="Times New Roman"/>
                <a:cs typeface="Times New Roman"/>
              </a:rPr>
              <a:t>obtained 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assuming that </a:t>
            </a:r>
            <a:r>
              <a:rPr dirty="0" sz="1400">
                <a:latin typeface="Cambria Math"/>
                <a:cs typeface="Cambria Math"/>
              </a:rPr>
              <a:t>𝜎 = 1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This normalized </a:t>
            </a:r>
            <a:r>
              <a:rPr dirty="0" sz="1400">
                <a:latin typeface="Times New Roman"/>
                <a:cs typeface="Times New Roman"/>
              </a:rPr>
              <a:t>pdf </a:t>
            </a:r>
            <a:r>
              <a:rPr dirty="0" sz="1400" spc="-5">
                <a:latin typeface="Times New Roman"/>
                <a:cs typeface="Times New Roman"/>
              </a:rPr>
              <a:t>is shown in Fig.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7518279" y="3278501"/>
            <a:ext cx="85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1687" y="3639689"/>
            <a:ext cx="6466205" cy="13309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14591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The fallowing equation represent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sum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DC signal and Gaussian noise random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variable:</a:t>
            </a:r>
            <a:endParaRPr sz="1400">
              <a:latin typeface="Times New Roman"/>
              <a:cs typeface="Times New Roman"/>
            </a:endParaRPr>
          </a:p>
          <a:p>
            <a:pPr marL="4074795">
              <a:lnSpc>
                <a:spcPct val="100000"/>
              </a:lnSpc>
              <a:spcBef>
                <a:spcPts val="1225"/>
              </a:spcBef>
            </a:pPr>
            <a:r>
              <a:rPr dirty="0" sz="1400">
                <a:latin typeface="Cambria Math"/>
                <a:cs typeface="Cambria Math"/>
              </a:rPr>
              <a:t>𝑧 = 𝑎 +</a:t>
            </a:r>
            <a:r>
              <a:rPr dirty="0" sz="1400" spc="-11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𝑛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dirty="0" sz="1400" spc="-5">
                <a:latin typeface="Times New Roman"/>
                <a:cs typeface="Times New Roman"/>
              </a:rPr>
              <a:t>The pdf </a:t>
            </a:r>
            <a:r>
              <a:rPr dirty="0" sz="1400" spc="-5" i="1">
                <a:latin typeface="Times New Roman"/>
                <a:cs typeface="Times New Roman"/>
              </a:rPr>
              <a:t>p(z)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expressed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16445" y="5215888"/>
            <a:ext cx="5626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0">
                <a:latin typeface="Cambria Math"/>
                <a:cs typeface="Cambria Math"/>
              </a:rPr>
              <a:t>𝑝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𝑛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69302" y="5080251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03185" y="5369812"/>
            <a:ext cx="4559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44">
                <a:latin typeface="Cambria Math"/>
                <a:cs typeface="Cambria Math"/>
              </a:rPr>
              <a:t>𝜎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2𝜋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941448" y="5402329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 h="0">
                <a:moveTo>
                  <a:pt x="0" y="0"/>
                </a:moveTo>
                <a:lnTo>
                  <a:pt x="2072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15896" y="5356610"/>
            <a:ext cx="433070" cy="0"/>
          </a:xfrm>
          <a:custGeom>
            <a:avLst/>
            <a:gdLst/>
            <a:ahLst/>
            <a:cxnLst/>
            <a:rect l="l" t="t" r="r" b="b"/>
            <a:pathLst>
              <a:path w="433070" h="0">
                <a:moveTo>
                  <a:pt x="0" y="0"/>
                </a:moveTo>
                <a:lnTo>
                  <a:pt x="4328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708263" y="535661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059809" y="5334760"/>
            <a:ext cx="130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924672" y="5356610"/>
            <a:ext cx="403860" cy="0"/>
          </a:xfrm>
          <a:custGeom>
            <a:avLst/>
            <a:gdLst/>
            <a:ahLst/>
            <a:cxnLst/>
            <a:rect l="l" t="t" r="r" b="b"/>
            <a:pathLst>
              <a:path w="403860" h="0">
                <a:moveTo>
                  <a:pt x="0" y="0"/>
                </a:moveTo>
                <a:lnTo>
                  <a:pt x="4038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402709" y="508634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14167" y="5217412"/>
            <a:ext cx="14878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25400">
              <a:lnSpc>
                <a:spcPts val="84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exp </a:t>
            </a:r>
            <a:r>
              <a:rPr dirty="0" sz="1400" spc="15">
                <a:latin typeface="Cambria Math"/>
                <a:cs typeface="Cambria Math"/>
              </a:rPr>
              <a:t>[− </a:t>
            </a:r>
            <a:r>
              <a:rPr dirty="0" baseline="43650" sz="2100">
                <a:latin typeface="Cambria Math"/>
                <a:cs typeface="Cambria Math"/>
              </a:rPr>
              <a:t>1 𝑧 − </a:t>
            </a:r>
            <a:r>
              <a:rPr dirty="0" baseline="43650" sz="2100" spc="97">
                <a:latin typeface="Cambria Math"/>
                <a:cs typeface="Cambria Math"/>
              </a:rPr>
              <a:t>𝑎</a:t>
            </a:r>
            <a:r>
              <a:rPr dirty="0" sz="1400" spc="65">
                <a:latin typeface="Cambria Math"/>
                <a:cs typeface="Cambria Math"/>
              </a:rPr>
              <a:t>)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  <a:p>
            <a:pPr algn="ctr" marR="74295">
              <a:lnSpc>
                <a:spcPts val="840"/>
              </a:lnSpc>
            </a:pPr>
            <a:r>
              <a:rPr dirty="0" baseline="-35714" sz="2100">
                <a:latin typeface="Cambria Math"/>
                <a:cs typeface="Cambria Math"/>
              </a:rPr>
              <a:t>2</a:t>
            </a:r>
            <a:r>
              <a:rPr dirty="0" baseline="-35714" sz="2100" spc="-112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6300" y="5676495"/>
            <a:ext cx="8942705" cy="495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-635">
              <a:lnSpc>
                <a:spcPct val="1101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The primary </a:t>
            </a:r>
            <a:r>
              <a:rPr dirty="0" sz="1400">
                <a:latin typeface="Times New Roman"/>
                <a:cs typeface="Times New Roman"/>
              </a:rPr>
              <a:t>spectral </a:t>
            </a:r>
            <a:r>
              <a:rPr dirty="0" sz="1400" spc="-5">
                <a:latin typeface="Times New Roman"/>
                <a:cs typeface="Times New Roman"/>
              </a:rPr>
              <a:t>characteristic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thermal noise is that its power spectral density is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all frequency </a:t>
            </a:r>
            <a:r>
              <a:rPr dirty="0" sz="1400">
                <a:latin typeface="Times New Roman"/>
                <a:cs typeface="Times New Roman"/>
              </a:rPr>
              <a:t>(from </a:t>
            </a:r>
            <a:r>
              <a:rPr dirty="0" sz="1400" spc="35">
                <a:latin typeface="Times New Roman"/>
                <a:cs typeface="Times New Roman"/>
              </a:rPr>
              <a:t>dc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10">
                <a:latin typeface="Times New Roman"/>
                <a:cs typeface="Times New Roman"/>
              </a:rPr>
              <a:t>about </a:t>
            </a:r>
            <a:r>
              <a:rPr dirty="0" sz="1400" spc="-5">
                <a:latin typeface="Times New Roman"/>
                <a:cs typeface="Times New Roman"/>
              </a:rPr>
              <a:t>10</a:t>
            </a:r>
            <a:r>
              <a:rPr dirty="0" baseline="40123" sz="1350" spc="-7">
                <a:latin typeface="Times New Roman"/>
                <a:cs typeface="Times New Roman"/>
              </a:rPr>
              <a:t>12 </a:t>
            </a:r>
            <a:r>
              <a:rPr dirty="0" sz="1400" spc="-5">
                <a:latin typeface="Times New Roman"/>
                <a:cs typeface="Times New Roman"/>
              </a:rPr>
              <a:t>Hz) and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called </a:t>
            </a:r>
            <a:r>
              <a:rPr dirty="0" sz="1400" spc="-10">
                <a:latin typeface="Times New Roman"/>
                <a:cs typeface="Times New Roman"/>
              </a:rPr>
              <a:t>white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noise.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102864" y="900684"/>
            <a:ext cx="4426457" cy="25721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01442" y="1075684"/>
            <a:ext cx="1079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25">
                <a:latin typeface="Cambria Math"/>
                <a:cs typeface="Cambria Math"/>
              </a:rPr>
              <a:t>𝑛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99334" y="987292"/>
            <a:ext cx="6527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𝐺 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𝑓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baseline="1984" sz="21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75990" y="851656"/>
            <a:ext cx="1435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20">
                <a:latin typeface="Cambria Math"/>
                <a:cs typeface="Cambria Math"/>
              </a:rPr>
              <a:t>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91815" y="94004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24759" y="1106165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988692" y="1128003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398139" y="987292"/>
            <a:ext cx="9931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mbria Math"/>
                <a:cs typeface="Cambria Math"/>
              </a:rPr>
              <a:t>𝑤𝑎𝑡𝑡𝑠/ℎ𝑒𝑟𝑡𝑠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35422" y="3776862"/>
            <a:ext cx="6235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63595" y="4503811"/>
            <a:ext cx="8967470" cy="838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2.4 </a:t>
            </a:r>
            <a:r>
              <a:rPr dirty="0" sz="1400" spc="-5" b="1">
                <a:latin typeface="Times New Roman"/>
                <a:cs typeface="Times New Roman"/>
              </a:rPr>
              <a:t>Baseband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Demodulation:</a:t>
            </a:r>
            <a:endParaRPr sz="1400">
              <a:latin typeface="Times New Roman"/>
              <a:cs typeface="Times New Roman"/>
            </a:endParaRPr>
          </a:p>
          <a:p>
            <a:pPr marL="50800" marR="43180" indent="-635">
              <a:lnSpc>
                <a:spcPct val="110700"/>
              </a:lnSpc>
              <a:spcBef>
                <a:spcPts val="994"/>
              </a:spcBef>
            </a:pPr>
            <a:r>
              <a:rPr dirty="0" sz="1400" spc="-5">
                <a:latin typeface="Times New Roman"/>
                <a:cs typeface="Times New Roman"/>
              </a:rPr>
              <a:t>During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given signaling interval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, a binary baseband </a:t>
            </a:r>
            <a:r>
              <a:rPr dirty="0" sz="1400" spc="-5">
                <a:latin typeface="Times New Roman"/>
                <a:cs typeface="Times New Roman"/>
              </a:rPr>
              <a:t>system will transmit 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two waveforms, denoted </a:t>
            </a:r>
            <a:r>
              <a:rPr dirty="0" sz="1400" spc="5">
                <a:latin typeface="Cambria Math"/>
                <a:cs typeface="Cambria Math"/>
              </a:rPr>
              <a:t>𝑠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(𝑡)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10">
                <a:latin typeface="Cambria Math"/>
                <a:cs typeface="Cambria Math"/>
              </a:rPr>
              <a:t>𝑠</a:t>
            </a:r>
            <a:r>
              <a:rPr dirty="0" baseline="-16666" sz="1500" spc="15">
                <a:latin typeface="Cambria Math"/>
                <a:cs typeface="Cambria Math"/>
              </a:rPr>
              <a:t>2</a:t>
            </a:r>
            <a:r>
              <a:rPr dirty="0" sz="1400" spc="10">
                <a:latin typeface="Cambria Math"/>
                <a:cs typeface="Cambria Math"/>
              </a:rPr>
              <a:t>(𝑡)</a:t>
            </a:r>
            <a:r>
              <a:rPr dirty="0" sz="1400" spc="10">
                <a:latin typeface="Times New Roman"/>
                <a:cs typeface="Times New Roman"/>
              </a:rPr>
              <a:t>.  </a:t>
            </a:r>
            <a:r>
              <a:rPr dirty="0" sz="1400">
                <a:latin typeface="Times New Roman"/>
                <a:cs typeface="Times New Roman"/>
              </a:rPr>
              <a:t>Then, </a:t>
            </a:r>
            <a:r>
              <a:rPr dirty="0" sz="1400" spc="-5">
                <a:latin typeface="Times New Roman"/>
                <a:cs typeface="Times New Roman"/>
              </a:rPr>
              <a:t>for any </a:t>
            </a:r>
            <a:r>
              <a:rPr dirty="0" sz="1400">
                <a:latin typeface="Times New Roman"/>
                <a:cs typeface="Times New Roman"/>
              </a:rPr>
              <a:t>binary </a:t>
            </a:r>
            <a:r>
              <a:rPr dirty="0" sz="1400" spc="-5">
                <a:latin typeface="Times New Roman"/>
                <a:cs typeface="Times New Roman"/>
              </a:rPr>
              <a:t>channel, the transmitted signal over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symbol interval </a:t>
            </a:r>
            <a:r>
              <a:rPr dirty="0" sz="1400">
                <a:latin typeface="Times New Roman"/>
                <a:cs typeface="Times New Roman"/>
              </a:rPr>
              <a:t>(0, </a:t>
            </a:r>
            <a:r>
              <a:rPr dirty="0" sz="1400" spc="-5" i="1">
                <a:latin typeface="Times New Roman"/>
                <a:cs typeface="Times New Roman"/>
              </a:rPr>
              <a:t>T</a:t>
            </a:r>
            <a:r>
              <a:rPr dirty="0" sz="1400" spc="-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represented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16575" y="5667005"/>
            <a:ext cx="698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0">
                <a:latin typeface="Cambria Math"/>
                <a:cs typeface="Cambria Math"/>
              </a:rPr>
              <a:t>𝑖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38851" y="5580137"/>
            <a:ext cx="6832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𝑠 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{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70371" y="554965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97220" y="5461265"/>
            <a:ext cx="404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𝑠</a:t>
            </a:r>
            <a:r>
              <a:rPr dirty="0" sz="1400" spc="185">
                <a:latin typeface="Cambria Math"/>
                <a:cs typeface="Cambria Math"/>
              </a:rPr>
              <a:t> 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70295" y="5689865"/>
            <a:ext cx="458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15">
                <a:latin typeface="Cambria Math"/>
                <a:cs typeface="Cambria Math"/>
              </a:rPr>
              <a:t>𝑠</a:t>
            </a:r>
            <a:r>
              <a:rPr dirty="0" baseline="-16666" sz="1500" spc="22">
                <a:latin typeface="Cambria Math"/>
                <a:cs typeface="Cambria Math"/>
              </a:rPr>
              <a:t>2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84188" y="5446634"/>
            <a:ext cx="770890" cy="4826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dirty="0" sz="1400">
                <a:latin typeface="Cambria Math"/>
                <a:cs typeface="Cambria Math"/>
              </a:rPr>
              <a:t>0 ≤ 𝑡 ≤</a:t>
            </a:r>
            <a:r>
              <a:rPr dirty="0" sz="1400" spc="2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𝑇</a:t>
            </a:r>
            <a:endParaRPr sz="1400">
              <a:latin typeface="Cambria Math"/>
              <a:cs typeface="Cambria Math"/>
            </a:endParaRPr>
          </a:p>
          <a:p>
            <a:pPr marL="15240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latin typeface="Cambria Math"/>
                <a:cs typeface="Cambria Math"/>
              </a:rPr>
              <a:t>0 ≤ 𝑡  ≤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𝑇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88187" y="5446634"/>
            <a:ext cx="1166495" cy="4826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dirty="0" sz="1400" spc="-5">
                <a:latin typeface="Cambria Math"/>
                <a:cs typeface="Cambria Math"/>
              </a:rPr>
              <a:t>𝑓𝑜𝑟 </a:t>
            </a:r>
            <a:r>
              <a:rPr dirty="0" sz="1400">
                <a:latin typeface="Cambria Math"/>
                <a:cs typeface="Cambria Math"/>
              </a:rPr>
              <a:t>𝑎 </a:t>
            </a:r>
            <a:r>
              <a:rPr dirty="0" sz="1400" spc="-5">
                <a:latin typeface="Cambria Math"/>
                <a:cs typeface="Cambria Math"/>
              </a:rPr>
              <a:t>𝑏𝑖𝑛𝑎𝑟𝑦</a:t>
            </a:r>
            <a:r>
              <a:rPr dirty="0" sz="1400">
                <a:latin typeface="Cambria Math"/>
                <a:cs typeface="Cambria Math"/>
              </a:rPr>
              <a:t> 1</a:t>
            </a:r>
            <a:endParaRPr sz="1400">
              <a:latin typeface="Cambria Math"/>
              <a:cs typeface="Cambria Math"/>
            </a:endParaRPr>
          </a:p>
          <a:p>
            <a:pPr marL="13970">
              <a:lnSpc>
                <a:spcPct val="100000"/>
              </a:lnSpc>
              <a:spcBef>
                <a:spcPts val="120"/>
              </a:spcBef>
            </a:pPr>
            <a:r>
              <a:rPr dirty="0" sz="1400" spc="-5">
                <a:latin typeface="Cambria Math"/>
                <a:cs typeface="Cambria Math"/>
              </a:rPr>
              <a:t>𝑓𝑜𝑟 </a:t>
            </a:r>
            <a:r>
              <a:rPr dirty="0" sz="1400">
                <a:latin typeface="Cambria Math"/>
                <a:cs typeface="Cambria Math"/>
              </a:rPr>
              <a:t>𝑎 </a:t>
            </a:r>
            <a:r>
              <a:rPr dirty="0" sz="1400" spc="-5">
                <a:latin typeface="Cambria Math"/>
                <a:cs typeface="Cambria Math"/>
              </a:rPr>
              <a:t>𝑏𝑖𝑛𝑎𝑟𝑦</a:t>
            </a:r>
            <a:r>
              <a:rPr dirty="0" sz="1400">
                <a:latin typeface="Cambria Math"/>
                <a:cs typeface="Cambria Math"/>
              </a:rPr>
              <a:t> 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1707" y="6049779"/>
            <a:ext cx="23837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received signal represent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441070" y="1456944"/>
            <a:ext cx="3800490" cy="21809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512441" y="424682"/>
            <a:ext cx="3651250" cy="6927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8115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4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tabLst>
                <a:tab pos="2533650" algn="l"/>
              </a:tabLst>
            </a:pPr>
            <a:r>
              <a:rPr dirty="0" sz="1400" spc="15">
                <a:latin typeface="Cambria Math"/>
                <a:cs typeface="Cambria Math"/>
              </a:rPr>
              <a:t>𝑟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20">
                <a:latin typeface="Cambria Math"/>
                <a:cs typeface="Cambria Math"/>
              </a:rPr>
              <a:t>𝑠</a:t>
            </a:r>
            <a:r>
              <a:rPr dirty="0" baseline="-16666" sz="1500" spc="30">
                <a:latin typeface="Cambria Math"/>
                <a:cs typeface="Cambria Math"/>
              </a:rPr>
              <a:t>𝑖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𝑡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∗ </a:t>
            </a:r>
            <a:r>
              <a:rPr dirty="0" sz="1400" spc="30">
                <a:latin typeface="Cambria Math"/>
                <a:cs typeface="Cambria Math"/>
              </a:rPr>
              <a:t>ℎ</a:t>
            </a:r>
            <a:r>
              <a:rPr dirty="0" baseline="-16666" sz="1500" spc="44">
                <a:latin typeface="Cambria Math"/>
                <a:cs typeface="Cambria Math"/>
              </a:rPr>
              <a:t>𝑐</a:t>
            </a:r>
            <a:r>
              <a:rPr dirty="0" baseline="1984" sz="2100" spc="44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𝑡</a:t>
            </a:r>
            <a:r>
              <a:rPr dirty="0" baseline="1984" sz="2100" spc="44">
                <a:latin typeface="Cambria Math"/>
                <a:cs typeface="Cambria Math"/>
              </a:rPr>
              <a:t>)</a:t>
            </a:r>
            <a:r>
              <a:rPr dirty="0" baseline="1984" sz="2100" spc="1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𝑛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	</a:t>
            </a:r>
            <a:r>
              <a:rPr dirty="0" sz="1400">
                <a:latin typeface="Cambria Math"/>
                <a:cs typeface="Cambria Math"/>
              </a:rPr>
              <a:t>𝑖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1,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.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,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𝑀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3613" y="1216502"/>
            <a:ext cx="8967470" cy="868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 marR="43180" indent="-635">
              <a:lnSpc>
                <a:spcPct val="1114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35">
                <a:latin typeface="Cambria Math"/>
                <a:cs typeface="Cambria Math"/>
              </a:rPr>
              <a:t>ℎ</a:t>
            </a:r>
            <a:r>
              <a:rPr dirty="0" baseline="-16666" sz="1500" spc="52">
                <a:latin typeface="Cambria Math"/>
                <a:cs typeface="Cambria Math"/>
              </a:rPr>
              <a:t>𝑐</a:t>
            </a:r>
            <a:r>
              <a:rPr dirty="0" baseline="1984" sz="2100" spc="52">
                <a:latin typeface="Cambria Math"/>
                <a:cs typeface="Cambria Math"/>
              </a:rPr>
              <a:t>(</a:t>
            </a:r>
            <a:r>
              <a:rPr dirty="0" sz="1400" spc="35">
                <a:latin typeface="Cambria Math"/>
                <a:cs typeface="Cambria Math"/>
              </a:rPr>
              <a:t>𝑡</a:t>
            </a:r>
            <a:r>
              <a:rPr dirty="0" baseline="1984" sz="2100" spc="52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impulse response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channel, </a:t>
            </a:r>
            <a:r>
              <a:rPr dirty="0" sz="1400" spc="10">
                <a:latin typeface="Cambria Math"/>
                <a:cs typeface="Cambria Math"/>
              </a:rPr>
              <a:t>𝑛(𝑡)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Additive White Gaussian Noise (AWGN)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>
                <a:latin typeface="Cambria Math"/>
                <a:cs typeface="Cambria Math"/>
              </a:rPr>
              <a:t>∗ </a:t>
            </a:r>
            <a:r>
              <a:rPr dirty="0" sz="1400" spc="-5">
                <a:latin typeface="Times New Roman"/>
                <a:cs typeface="Times New Roman"/>
              </a:rPr>
              <a:t>represent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convolutional operation. For ideal distortionless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channel: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10"/>
              </a:spcBef>
              <a:tabLst>
                <a:tab pos="1907539" algn="l"/>
                <a:tab pos="2735580" algn="l"/>
              </a:tabLst>
            </a:pPr>
            <a:r>
              <a:rPr dirty="0" sz="1400" spc="15">
                <a:latin typeface="Cambria Math"/>
                <a:cs typeface="Cambria Math"/>
              </a:rPr>
              <a:t>𝑟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20">
                <a:latin typeface="Cambria Math"/>
                <a:cs typeface="Cambria Math"/>
              </a:rPr>
              <a:t>𝑠</a:t>
            </a:r>
            <a:r>
              <a:rPr dirty="0" baseline="-16666" sz="1500" spc="30">
                <a:latin typeface="Cambria Math"/>
                <a:cs typeface="Cambria Math"/>
              </a:rPr>
              <a:t>𝑖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𝑡</a:t>
            </a:r>
            <a:r>
              <a:rPr dirty="0" baseline="1984" sz="2100" spc="30">
                <a:latin typeface="Cambria Math"/>
                <a:cs typeface="Cambria Math"/>
              </a:rPr>
              <a:t>)</a:t>
            </a:r>
            <a:r>
              <a:rPr dirty="0" baseline="1984" sz="2100" spc="1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𝑛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	</a:t>
            </a:r>
            <a:r>
              <a:rPr dirty="0" sz="1400">
                <a:latin typeface="Cambria Math"/>
                <a:cs typeface="Cambria Math"/>
              </a:rPr>
              <a:t>𝑖  =</a:t>
            </a:r>
            <a:r>
              <a:rPr dirty="0" sz="1400" spc="-11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1,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2,	0 ≤ 𝑡  ≤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𝑇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0934" y="3654937"/>
            <a:ext cx="8994775" cy="23139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algn="just" marL="63500" marR="57150">
              <a:lnSpc>
                <a:spcPct val="110400"/>
              </a:lnSpc>
              <a:spcBef>
                <a:spcPts val="1000"/>
              </a:spcBef>
            </a:pPr>
            <a:r>
              <a:rPr dirty="0" sz="1400" spc="-5">
                <a:latin typeface="Times New Roman"/>
                <a:cs typeface="Times New Roman"/>
              </a:rPr>
              <a:t>The goal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receiving filter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to recover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baseband pulse with the best possible signal to noise ratio (SNR), free of  intersample interference (ISI). The optimum </a:t>
            </a:r>
            <a:r>
              <a:rPr dirty="0" sz="1400">
                <a:latin typeface="Times New Roman"/>
                <a:cs typeface="Times New Roman"/>
              </a:rPr>
              <a:t>receiving </a:t>
            </a:r>
            <a:r>
              <a:rPr dirty="0" sz="1400" spc="-5">
                <a:latin typeface="Times New Roman"/>
                <a:cs typeface="Times New Roman"/>
              </a:rPr>
              <a:t>filter for accomplishing this is called matched </a:t>
            </a:r>
            <a:r>
              <a:rPr dirty="0" sz="1400" spc="-10">
                <a:latin typeface="Times New Roman"/>
                <a:cs typeface="Times New Roman"/>
              </a:rPr>
              <a:t>filter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correlator. </a:t>
            </a:r>
            <a:r>
              <a:rPr dirty="0" sz="1400" spc="-10">
                <a:latin typeface="Times New Roman"/>
                <a:cs typeface="Times New Roman"/>
              </a:rPr>
              <a:t>At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sampler,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predetection point, yields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sample </a:t>
            </a:r>
            <a:r>
              <a:rPr dirty="0" sz="1400" spc="-5" i="1">
                <a:latin typeface="Times New Roman"/>
                <a:cs typeface="Times New Roman"/>
              </a:rPr>
              <a:t>z(T)</a:t>
            </a:r>
            <a:r>
              <a:rPr dirty="0" sz="1400" spc="-5">
                <a:latin typeface="Times New Roman"/>
                <a:cs typeface="Times New Roman"/>
              </a:rPr>
              <a:t>, sometime </a:t>
            </a:r>
            <a:r>
              <a:rPr dirty="0" sz="1400">
                <a:latin typeface="Times New Roman"/>
                <a:cs typeface="Times New Roman"/>
              </a:rPr>
              <a:t>called </a:t>
            </a:r>
            <a:r>
              <a:rPr dirty="0" sz="1400" spc="-5">
                <a:latin typeface="Times New Roman"/>
                <a:cs typeface="Times New Roman"/>
              </a:rPr>
              <a:t>test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statistic.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15"/>
              </a:spcBef>
              <a:tabLst>
                <a:tab pos="2000885" algn="l"/>
              </a:tabLst>
            </a:pPr>
            <a:r>
              <a:rPr dirty="0" sz="1400" spc="15">
                <a:latin typeface="Cambria Math"/>
                <a:cs typeface="Cambria Math"/>
              </a:rPr>
              <a:t>𝑧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𝑇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30">
                <a:latin typeface="Cambria Math"/>
                <a:cs typeface="Cambria Math"/>
              </a:rPr>
              <a:t>𝑎</a:t>
            </a:r>
            <a:r>
              <a:rPr dirty="0" baseline="-16666" sz="1500" spc="44">
                <a:latin typeface="Cambria Math"/>
                <a:cs typeface="Cambria Math"/>
              </a:rPr>
              <a:t>𝑖</a:t>
            </a:r>
            <a:r>
              <a:rPr dirty="0" baseline="1984" sz="2100" spc="44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𝑡</a:t>
            </a:r>
            <a:r>
              <a:rPr dirty="0" baseline="1984" sz="2100" spc="44">
                <a:latin typeface="Cambria Math"/>
                <a:cs typeface="Cambria Math"/>
              </a:rPr>
              <a:t>)</a:t>
            </a:r>
            <a:r>
              <a:rPr dirty="0" baseline="1984" sz="2100" spc="18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20">
                <a:latin typeface="Cambria Math"/>
                <a:cs typeface="Cambria Math"/>
              </a:rPr>
              <a:t>𝑛</a:t>
            </a:r>
            <a:r>
              <a:rPr dirty="0" baseline="-16666" sz="1500" spc="30">
                <a:latin typeface="Cambria Math"/>
                <a:cs typeface="Cambria Math"/>
              </a:rPr>
              <a:t>0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𝑇</a:t>
            </a:r>
            <a:r>
              <a:rPr dirty="0" baseline="1984" sz="2100" spc="30">
                <a:latin typeface="Cambria Math"/>
                <a:cs typeface="Cambria Math"/>
              </a:rPr>
              <a:t>)	</a:t>
            </a:r>
            <a:r>
              <a:rPr dirty="0" sz="1400">
                <a:latin typeface="Cambria Math"/>
                <a:cs typeface="Cambria Math"/>
              </a:rPr>
              <a:t>𝑖  =</a:t>
            </a:r>
            <a:r>
              <a:rPr dirty="0" sz="1400" spc="-1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1,2</a:t>
            </a:r>
            <a:endParaRPr sz="1400">
              <a:latin typeface="Cambria Math"/>
              <a:cs typeface="Cambria Math"/>
            </a:endParaRPr>
          </a:p>
          <a:p>
            <a:pPr algn="just" marL="63500" marR="55880" indent="-635">
              <a:lnSpc>
                <a:spcPct val="120000"/>
              </a:lnSpc>
              <a:spcBef>
                <a:spcPts val="825"/>
              </a:spcBef>
            </a:pPr>
            <a:r>
              <a:rPr dirty="0" sz="1400" spc="-5">
                <a:latin typeface="Times New Roman"/>
                <a:cs typeface="Times New Roman"/>
              </a:rPr>
              <a:t>The noise </a:t>
            </a:r>
            <a:r>
              <a:rPr dirty="0" sz="1400" spc="-10">
                <a:latin typeface="Times New Roman"/>
                <a:cs typeface="Times New Roman"/>
              </a:rPr>
              <a:t>component 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r>
              <a:rPr dirty="0" baseline="-12345" sz="1350" i="1">
                <a:latin typeface="Times New Roman"/>
                <a:cs typeface="Times New Roman"/>
              </a:rPr>
              <a:t>0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zero mean Gaussian random variable,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thus </a:t>
            </a:r>
            <a:r>
              <a:rPr dirty="0" sz="1400" spc="-5" i="1">
                <a:latin typeface="Times New Roman"/>
                <a:cs typeface="Times New Roman"/>
              </a:rPr>
              <a:t>z(T)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Gaussian random </a:t>
            </a:r>
            <a:r>
              <a:rPr dirty="0" sz="1400">
                <a:latin typeface="Times New Roman"/>
                <a:cs typeface="Times New Roman"/>
              </a:rPr>
              <a:t>variable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mean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either </a:t>
            </a:r>
            <a:r>
              <a:rPr dirty="0" sz="1400" i="1">
                <a:latin typeface="Times New Roman"/>
                <a:cs typeface="Times New Roman"/>
              </a:rPr>
              <a:t>a</a:t>
            </a:r>
            <a:r>
              <a:rPr dirty="0" baseline="-12345" sz="1350" i="1">
                <a:latin typeface="Times New Roman"/>
                <a:cs typeface="Times New Roman"/>
              </a:rPr>
              <a:t>1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 i="1">
                <a:latin typeface="Times New Roman"/>
                <a:cs typeface="Times New Roman"/>
              </a:rPr>
              <a:t>a</a:t>
            </a:r>
            <a:r>
              <a:rPr dirty="0" baseline="-12345" sz="1350" spc="-7" i="1">
                <a:latin typeface="Times New Roman"/>
                <a:cs typeface="Times New Roman"/>
              </a:rPr>
              <a:t>2 </a:t>
            </a:r>
            <a:r>
              <a:rPr dirty="0" sz="1400" spc="-5">
                <a:latin typeface="Times New Roman"/>
                <a:cs typeface="Times New Roman"/>
              </a:rPr>
              <a:t>depending on whether </a:t>
            </a:r>
            <a:r>
              <a:rPr dirty="0" sz="1400">
                <a:latin typeface="Times New Roman"/>
                <a:cs typeface="Times New Roman"/>
              </a:rPr>
              <a:t>a binary one or binary zero </a:t>
            </a:r>
            <a:r>
              <a:rPr dirty="0" sz="1400" spc="-10">
                <a:latin typeface="Times New Roman"/>
                <a:cs typeface="Times New Roman"/>
              </a:rPr>
              <a:t>was </a:t>
            </a:r>
            <a:r>
              <a:rPr dirty="0" sz="1400" spc="-5">
                <a:latin typeface="Times New Roman"/>
                <a:cs typeface="Times New Roman"/>
              </a:rPr>
              <a:t>sent. The conditional pdfs </a:t>
            </a:r>
            <a:r>
              <a:rPr dirty="0" sz="1400">
                <a:latin typeface="Cambria Math"/>
                <a:cs typeface="Cambria Math"/>
              </a:rPr>
              <a:t>𝑝(𝑧│𝑠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10">
                <a:latin typeface="Cambria Math"/>
                <a:cs typeface="Cambria Math"/>
              </a:rPr>
              <a:t>𝑝(𝑧│𝑠</a:t>
            </a:r>
            <a:r>
              <a:rPr dirty="0" baseline="-16666" sz="1500" spc="15">
                <a:latin typeface="Cambria Math"/>
                <a:cs typeface="Cambria Math"/>
              </a:rPr>
              <a:t>2</a:t>
            </a:r>
            <a:r>
              <a:rPr dirty="0" sz="1400" spc="10">
                <a:latin typeface="Cambria Math"/>
                <a:cs typeface="Cambria Math"/>
              </a:rPr>
              <a:t>) 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expressed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55979" y="2511674"/>
            <a:ext cx="20701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r(t)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89351" y="2462907"/>
            <a:ext cx="7467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Threshold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16198" y="2697603"/>
            <a:ext cx="8947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Comparison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92350" y="2393828"/>
            <a:ext cx="6049469" cy="10737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549400" y="2437608"/>
            <a:ext cx="747395" cy="495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0340" marR="5080" indent="-167640">
              <a:lnSpc>
                <a:spcPct val="11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Rece</a:t>
            </a:r>
            <a:r>
              <a:rPr dirty="0" sz="1400" spc="-5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v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g  </a:t>
            </a:r>
            <a:r>
              <a:rPr dirty="0" sz="1400" spc="-5">
                <a:latin typeface="Times New Roman"/>
                <a:cs typeface="Times New Roman"/>
              </a:rPr>
              <a:t>Filter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7" name="object 17"/>
          <p:cNvSpPr txBox="1"/>
          <p:nvPr/>
        </p:nvSpPr>
        <p:spPr>
          <a:xfrm>
            <a:off x="1019048" y="3165166"/>
            <a:ext cx="41084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">
                <a:latin typeface="Calibri"/>
                <a:cs typeface="Calibri"/>
              </a:rPr>
              <a:t>A</a:t>
            </a:r>
            <a:r>
              <a:rPr dirty="0" sz="1100">
                <a:latin typeface="Calibri"/>
                <a:cs typeface="Calibri"/>
              </a:rPr>
              <a:t>WGN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50392" y="2510151"/>
            <a:ext cx="29273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100" spc="-5">
                <a:latin typeface="Calibri"/>
                <a:cs typeface="Calibri"/>
              </a:rPr>
              <a:t>S</a:t>
            </a:r>
            <a:r>
              <a:rPr dirty="0" baseline="-11904" sz="1050" spc="-7">
                <a:latin typeface="Calibri"/>
                <a:cs typeface="Calibri"/>
              </a:rPr>
              <a:t>i</a:t>
            </a:r>
            <a:r>
              <a:rPr dirty="0" sz="1100" spc="-5">
                <a:latin typeface="Calibri"/>
                <a:cs typeface="Calibri"/>
              </a:rPr>
              <a:t>(t)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59453" y="2810379"/>
            <a:ext cx="52705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">
                <a:latin typeface="Calibri"/>
                <a:cs typeface="Calibri"/>
              </a:rPr>
              <a:t>Message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377058" y="108178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83866" y="993388"/>
            <a:ext cx="7562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𝑝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𝑧</a:t>
            </a:r>
            <a:r>
              <a:rPr dirty="0" baseline="1984" sz="2100" spc="7">
                <a:latin typeface="Cambria Math"/>
                <a:cs typeface="Cambria Math"/>
              </a:rPr>
              <a:t>|</a:t>
            </a:r>
            <a:r>
              <a:rPr dirty="0" sz="1400" spc="5">
                <a:latin typeface="Cambria Math"/>
                <a:cs typeface="Cambria Math"/>
              </a:rPr>
              <a:t>𝑠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-10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30270" y="857752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64154" y="1147312"/>
            <a:ext cx="4559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44">
                <a:latin typeface="Cambria Math"/>
                <a:cs typeface="Cambria Math"/>
              </a:rPr>
              <a:t>𝜎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2𝜋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002408" y="1179819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 h="0">
                <a:moveTo>
                  <a:pt x="0" y="0"/>
                </a:moveTo>
                <a:lnTo>
                  <a:pt x="2072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76856" y="1134099"/>
            <a:ext cx="433070" cy="0"/>
          </a:xfrm>
          <a:custGeom>
            <a:avLst/>
            <a:gdLst/>
            <a:ahLst/>
            <a:cxnLst/>
            <a:rect l="l" t="t" r="r" b="b"/>
            <a:pathLst>
              <a:path w="433070" h="0">
                <a:moveTo>
                  <a:pt x="0" y="0"/>
                </a:moveTo>
                <a:lnTo>
                  <a:pt x="4328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770748" y="1134099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157345" y="1112260"/>
            <a:ext cx="130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985631" y="1134099"/>
            <a:ext cx="477520" cy="0"/>
          </a:xfrm>
          <a:custGeom>
            <a:avLst/>
            <a:gdLst/>
            <a:ahLst/>
            <a:cxnLst/>
            <a:rect l="l" t="t" r="r" b="b"/>
            <a:pathLst>
              <a:path w="477520" h="0">
                <a:moveTo>
                  <a:pt x="0" y="0"/>
                </a:moveTo>
                <a:lnTo>
                  <a:pt x="4770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536821" y="86384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75127" y="994912"/>
            <a:ext cx="15608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25400">
              <a:lnSpc>
                <a:spcPts val="84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exp </a:t>
            </a:r>
            <a:r>
              <a:rPr dirty="0" sz="1400" spc="15">
                <a:latin typeface="Cambria Math"/>
                <a:cs typeface="Cambria Math"/>
              </a:rPr>
              <a:t>[− </a:t>
            </a:r>
            <a:r>
              <a:rPr dirty="0" baseline="43650" sz="2100">
                <a:latin typeface="Cambria Math"/>
                <a:cs typeface="Cambria Math"/>
              </a:rPr>
              <a:t>1 𝑧 − </a:t>
            </a:r>
            <a:r>
              <a:rPr dirty="0" baseline="43650" sz="2100" spc="75">
                <a:latin typeface="Cambria Math"/>
                <a:cs typeface="Cambria Math"/>
              </a:rPr>
              <a:t>𝑎</a:t>
            </a:r>
            <a:r>
              <a:rPr dirty="0" baseline="44444" sz="1500" spc="75">
                <a:latin typeface="Cambria Math"/>
                <a:cs typeface="Cambria Math"/>
              </a:rPr>
              <a:t>1</a:t>
            </a:r>
            <a:r>
              <a:rPr dirty="0" sz="1400" spc="50">
                <a:latin typeface="Cambria Math"/>
                <a:cs typeface="Cambria Math"/>
              </a:rPr>
              <a:t>)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  <a:p>
            <a:pPr algn="ctr" marR="146050">
              <a:lnSpc>
                <a:spcPts val="840"/>
              </a:lnSpc>
            </a:pPr>
            <a:r>
              <a:rPr dirty="0" baseline="-35714" sz="2100">
                <a:latin typeface="Cambria Math"/>
                <a:cs typeface="Cambria Math"/>
              </a:rPr>
              <a:t>2</a:t>
            </a:r>
            <a:r>
              <a:rPr dirty="0" baseline="-35714" sz="2100" spc="-127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1700" y="1474973"/>
            <a:ext cx="2825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77058" y="204837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79294" y="1959986"/>
            <a:ext cx="7607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𝑝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𝑧</a:t>
            </a:r>
            <a:r>
              <a:rPr dirty="0" baseline="1984" sz="2100" spc="7">
                <a:latin typeface="Cambria Math"/>
                <a:cs typeface="Cambria Math"/>
              </a:rPr>
              <a:t>|</a:t>
            </a:r>
            <a:r>
              <a:rPr dirty="0" sz="1400" spc="5">
                <a:latin typeface="Cambria Math"/>
                <a:cs typeface="Cambria Math"/>
              </a:rPr>
              <a:t>𝑠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-5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30270" y="1823969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64154" y="2113910"/>
            <a:ext cx="4559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44">
                <a:latin typeface="Cambria Math"/>
                <a:cs typeface="Cambria Math"/>
              </a:rPr>
              <a:t>𝜎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2𝜋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002408" y="2146431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 h="0">
                <a:moveTo>
                  <a:pt x="0" y="0"/>
                </a:moveTo>
                <a:lnTo>
                  <a:pt x="2072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76856" y="2100712"/>
            <a:ext cx="433070" cy="0"/>
          </a:xfrm>
          <a:custGeom>
            <a:avLst/>
            <a:gdLst/>
            <a:ahLst/>
            <a:cxnLst/>
            <a:rect l="l" t="t" r="r" b="b"/>
            <a:pathLst>
              <a:path w="433070" h="0">
                <a:moveTo>
                  <a:pt x="0" y="0"/>
                </a:moveTo>
                <a:lnTo>
                  <a:pt x="4328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770748" y="2100712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6158869" y="2078858"/>
            <a:ext cx="130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985631" y="2100712"/>
            <a:ext cx="480059" cy="0"/>
          </a:xfrm>
          <a:custGeom>
            <a:avLst/>
            <a:gdLst/>
            <a:ahLst/>
            <a:cxnLst/>
            <a:rect l="l" t="t" r="r" b="b"/>
            <a:pathLst>
              <a:path w="480060" h="0">
                <a:moveTo>
                  <a:pt x="0" y="0"/>
                </a:moveTo>
                <a:lnTo>
                  <a:pt x="480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6541394" y="183006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75127" y="1961510"/>
            <a:ext cx="15659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25400">
              <a:lnSpc>
                <a:spcPts val="84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exp </a:t>
            </a:r>
            <a:r>
              <a:rPr dirty="0" sz="1400" spc="15">
                <a:latin typeface="Cambria Math"/>
                <a:cs typeface="Cambria Math"/>
              </a:rPr>
              <a:t>[− </a:t>
            </a:r>
            <a:r>
              <a:rPr dirty="0" baseline="43650" sz="2100">
                <a:latin typeface="Cambria Math"/>
                <a:cs typeface="Cambria Math"/>
              </a:rPr>
              <a:t>1 𝑧 − </a:t>
            </a:r>
            <a:r>
              <a:rPr dirty="0" baseline="43650" sz="2100" spc="89">
                <a:latin typeface="Cambria Math"/>
                <a:cs typeface="Cambria Math"/>
              </a:rPr>
              <a:t>𝑎</a:t>
            </a:r>
            <a:r>
              <a:rPr dirty="0" baseline="44444" sz="1500" spc="89">
                <a:latin typeface="Cambria Math"/>
                <a:cs typeface="Cambria Math"/>
              </a:rPr>
              <a:t>2</a:t>
            </a:r>
            <a:r>
              <a:rPr dirty="0" sz="1400" spc="60">
                <a:latin typeface="Cambria Math"/>
                <a:cs typeface="Cambria Math"/>
              </a:rPr>
              <a:t>)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  <a:p>
            <a:pPr algn="ctr" marR="150495">
              <a:lnSpc>
                <a:spcPts val="840"/>
              </a:lnSpc>
            </a:pPr>
            <a:r>
              <a:rPr dirty="0" baseline="-35714" sz="2100">
                <a:latin typeface="Cambria Math"/>
                <a:cs typeface="Cambria Math"/>
              </a:rPr>
              <a:t>2</a:t>
            </a:r>
            <a:r>
              <a:rPr dirty="0" baseline="-35714" sz="2100" spc="-127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76300" y="2422368"/>
            <a:ext cx="8940165" cy="497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-635">
              <a:lnSpc>
                <a:spcPct val="1107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conditional pdfs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4. </a:t>
            </a:r>
            <a:r>
              <a:rPr dirty="0" sz="1400" spc="-5">
                <a:latin typeface="Times New Roman"/>
                <a:cs typeface="Times New Roman"/>
              </a:rPr>
              <a:t>The rightmost pdf, </a:t>
            </a:r>
            <a:r>
              <a:rPr dirty="0" sz="1400">
                <a:latin typeface="Cambria Math"/>
                <a:cs typeface="Cambria Math"/>
              </a:rPr>
              <a:t>𝑝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𝑧</a:t>
            </a:r>
            <a:r>
              <a:rPr dirty="0" baseline="1984" sz="2100">
                <a:latin typeface="Cambria Math"/>
                <a:cs typeface="Cambria Math"/>
              </a:rPr>
              <a:t>|</a:t>
            </a:r>
            <a:r>
              <a:rPr dirty="0" sz="1400">
                <a:latin typeface="Cambria Math"/>
                <a:cs typeface="Cambria Math"/>
              </a:rPr>
              <a:t>𝑠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Times New Roman"/>
                <a:cs typeface="Times New Roman"/>
              </a:rPr>
              <a:t>, called </a:t>
            </a:r>
            <a:r>
              <a:rPr dirty="0" sz="1400" spc="-5">
                <a:latin typeface="Times New Roman"/>
                <a:cs typeface="Times New Roman"/>
              </a:rPr>
              <a:t>the likelihood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s</a:t>
            </a:r>
            <a:r>
              <a:rPr dirty="0" baseline="-12345" sz="1350" spc="-7" i="1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, illustrates the </a:t>
            </a:r>
            <a:r>
              <a:rPr dirty="0" sz="1400">
                <a:latin typeface="Times New Roman"/>
                <a:cs typeface="Times New Roman"/>
              </a:rPr>
              <a:t>pdf of </a:t>
            </a:r>
            <a:r>
              <a:rPr dirty="0" sz="1400" spc="-5">
                <a:latin typeface="Times New Roman"/>
                <a:cs typeface="Times New Roman"/>
              </a:rPr>
              <a:t>the  </a:t>
            </a:r>
            <a:r>
              <a:rPr dirty="0" sz="1400">
                <a:latin typeface="Times New Roman"/>
                <a:cs typeface="Times New Roman"/>
              </a:rPr>
              <a:t>random </a:t>
            </a:r>
            <a:r>
              <a:rPr dirty="0" sz="1400" spc="-5">
                <a:latin typeface="Times New Roman"/>
                <a:cs typeface="Times New Roman"/>
              </a:rPr>
              <a:t>variable </a:t>
            </a:r>
            <a:r>
              <a:rPr dirty="0" sz="1400" spc="-5" i="1">
                <a:latin typeface="Times New Roman"/>
                <a:cs typeface="Times New Roman"/>
              </a:rPr>
              <a:t>z(T)</a:t>
            </a:r>
            <a:r>
              <a:rPr dirty="0" sz="1400" spc="-5">
                <a:latin typeface="Times New Roman"/>
                <a:cs typeface="Times New Roman"/>
              </a:rPr>
              <a:t>, given that symbol </a:t>
            </a:r>
            <a:r>
              <a:rPr dirty="0" sz="1400" spc="-5" i="1">
                <a:latin typeface="Times New Roman"/>
                <a:cs typeface="Times New Roman"/>
              </a:rPr>
              <a:t>s</a:t>
            </a:r>
            <a:r>
              <a:rPr dirty="0" baseline="-12345" sz="1350" spc="-7" i="1">
                <a:latin typeface="Times New Roman"/>
                <a:cs typeface="Times New Roman"/>
              </a:rPr>
              <a:t>1 </a:t>
            </a:r>
            <a:r>
              <a:rPr dirty="0" sz="1400" spc="-5">
                <a:latin typeface="Times New Roman"/>
                <a:cs typeface="Times New Roman"/>
              </a:rPr>
              <a:t>was transmitted,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similarly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i="1">
                <a:latin typeface="Times New Roman"/>
                <a:cs typeface="Times New Roman"/>
              </a:rPr>
              <a:t>s</a:t>
            </a:r>
            <a:r>
              <a:rPr dirty="0" baseline="-12345" sz="1350" i="1">
                <a:latin typeface="Times New Roman"/>
                <a:cs typeface="Times New Roman"/>
              </a:rPr>
              <a:t>2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Fig.4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01704" y="4656592"/>
            <a:ext cx="8891905" cy="8356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12700" marR="5080" indent="-635">
              <a:lnSpc>
                <a:spcPct val="110000"/>
              </a:lnSpc>
              <a:spcBef>
                <a:spcPts val="994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 i="1">
                <a:latin typeface="Times New Roman"/>
                <a:cs typeface="Times New Roman"/>
              </a:rPr>
              <a:t>z(T)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voltage signal that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proportional to </a:t>
            </a:r>
            <a:r>
              <a:rPr dirty="0" sz="1400">
                <a:latin typeface="Times New Roman"/>
                <a:cs typeface="Times New Roman"/>
              </a:rPr>
              <a:t>the energy of the </a:t>
            </a:r>
            <a:r>
              <a:rPr dirty="0" sz="1400" spc="-5">
                <a:latin typeface="Times New Roman"/>
                <a:cs typeface="Times New Roman"/>
              </a:rPr>
              <a:t>received symbol, the larger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magnitude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i="1">
                <a:latin typeface="Times New Roman"/>
                <a:cs typeface="Times New Roman"/>
              </a:rPr>
              <a:t>z(T)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the  more </a:t>
            </a:r>
            <a:r>
              <a:rPr dirty="0" sz="1400">
                <a:latin typeface="Times New Roman"/>
                <a:cs typeface="Times New Roman"/>
              </a:rPr>
              <a:t>error free </a:t>
            </a:r>
            <a:r>
              <a:rPr dirty="0" sz="1400" spc="-5">
                <a:latin typeface="Times New Roman"/>
                <a:cs typeface="Times New Roman"/>
              </a:rPr>
              <a:t>will be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decision making </a:t>
            </a:r>
            <a:r>
              <a:rPr dirty="0" sz="1400">
                <a:latin typeface="Times New Roman"/>
                <a:cs typeface="Times New Roman"/>
              </a:rPr>
              <a:t>process.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313316" y="5749301"/>
            <a:ext cx="3155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30">
                <a:latin typeface="Cambria Math"/>
                <a:cs typeface="Cambria Math"/>
              </a:rPr>
              <a:t>&lt;</a:t>
            </a:r>
            <a:r>
              <a:rPr dirty="0" baseline="-13888" sz="1200" spc="44">
                <a:latin typeface="Cambria Math"/>
                <a:cs typeface="Cambria Math"/>
              </a:rPr>
              <a:t>𝐻</a:t>
            </a:r>
            <a:r>
              <a:rPr dirty="0" baseline="-27777" sz="1200" spc="44">
                <a:latin typeface="Cambria Math"/>
                <a:cs typeface="Cambria Math"/>
              </a:rPr>
              <a:t>2</a:t>
            </a:r>
            <a:endParaRPr baseline="-27777" sz="12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58224" y="5660909"/>
            <a:ext cx="7734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30">
                <a:latin typeface="Cambria Math"/>
                <a:cs typeface="Cambria Math"/>
              </a:rPr>
              <a:t>𝑧(𝑇)</a:t>
            </a:r>
            <a:r>
              <a:rPr dirty="0" baseline="30555" sz="1500" spc="44">
                <a:latin typeface="Cambria Math"/>
                <a:cs typeface="Cambria Math"/>
              </a:rPr>
              <a:t>&gt;</a:t>
            </a:r>
            <a:r>
              <a:rPr dirty="0" baseline="62500" sz="1200" spc="44">
                <a:latin typeface="Cambria Math"/>
                <a:cs typeface="Cambria Math"/>
              </a:rPr>
              <a:t>𝐻</a:t>
            </a:r>
            <a:r>
              <a:rPr dirty="0" baseline="48611" sz="1200" spc="44">
                <a:latin typeface="Cambria Math"/>
                <a:cs typeface="Cambria Math"/>
              </a:rPr>
              <a:t>1</a:t>
            </a:r>
            <a:r>
              <a:rPr dirty="0" baseline="48611" sz="1200" spc="-18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𝛾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850513" y="3072384"/>
            <a:ext cx="4987411" cy="14540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2019-04-09T07:53:46Z</dcterms:created>
  <dcterms:modified xsi:type="dcterms:W3CDTF">2019-04-09T07:53:46Z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2019-04-09T00:00:00Z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2019-04-09T00:00:00Z</vt:filetime>
  </property>
</Properties>
</file>