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71742" y="5058186"/>
            <a:ext cx="205876" cy="207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607183" y="1242110"/>
            <a:ext cx="5268331" cy="4962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1758" y="1113480"/>
            <a:ext cx="6849883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625338" y="6719950"/>
            <a:ext cx="1924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1922" y="452187"/>
            <a:ext cx="137604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20"/>
              </a:lnSpc>
            </a:pPr>
            <a:r>
              <a:rPr dirty="0" sz="1100" spc="50">
                <a:latin typeface="Arial"/>
                <a:cs typeface="Arial"/>
              </a:rPr>
              <a:t>رهاط </a:t>
            </a:r>
            <a:r>
              <a:rPr dirty="0" sz="1100" spc="-60">
                <a:latin typeface="Arial"/>
                <a:cs typeface="Arial"/>
              </a:rPr>
              <a:t>ةزمحلا </a:t>
            </a:r>
            <a:r>
              <a:rPr dirty="0" sz="1100">
                <a:latin typeface="Arial"/>
                <a:cs typeface="Arial"/>
              </a:rPr>
              <a:t>.م : </a:t>
            </a:r>
            <a:r>
              <a:rPr dirty="0" sz="1100" spc="-50">
                <a:latin typeface="Arial"/>
                <a:cs typeface="Arial"/>
              </a:rPr>
              <a:t>ةداملا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سردم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1190" y="347359"/>
            <a:ext cx="1547701" cy="176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05412" y="6"/>
            <a:ext cx="4086860" cy="7557770"/>
          </a:xfrm>
          <a:custGeom>
            <a:avLst/>
            <a:gdLst/>
            <a:ahLst/>
            <a:cxnLst/>
            <a:rect l="l" t="t" r="r" b="b"/>
            <a:pathLst>
              <a:path w="4086859" h="7557770">
                <a:moveTo>
                  <a:pt x="0" y="7557760"/>
                </a:moveTo>
                <a:lnTo>
                  <a:pt x="4086728" y="7557760"/>
                </a:lnTo>
                <a:lnTo>
                  <a:pt x="4086728" y="0"/>
                </a:lnTo>
                <a:lnTo>
                  <a:pt x="0" y="0"/>
                </a:lnTo>
                <a:lnTo>
                  <a:pt x="0" y="755776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28476" y="3774"/>
            <a:ext cx="176903" cy="7550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87299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2</a:t>
            </a:r>
            <a:r>
              <a:rPr dirty="0" spc="-40"/>
              <a:t>01</a:t>
            </a:r>
            <a:r>
              <a:rPr dirty="0" spc="-25"/>
              <a:t>8-</a:t>
            </a:r>
            <a:r>
              <a:rPr dirty="0" spc="-40"/>
              <a:t>20</a:t>
            </a:r>
            <a:r>
              <a:rPr dirty="0" spc="-25"/>
              <a:t>1</a:t>
            </a:r>
            <a:r>
              <a:rPr dirty="0"/>
              <a:t>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69994" y="5987286"/>
            <a:ext cx="3429635" cy="935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Dr.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Hussam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Dheaa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Kamel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52100"/>
              </a:lnSpc>
              <a:spcBef>
                <a:spcPts val="14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Al-Mustafa University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Collage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CTE Department  2018-2019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25" y="1902067"/>
            <a:ext cx="9606915" cy="513080"/>
          </a:xfrm>
          <a:custGeom>
            <a:avLst/>
            <a:gdLst/>
            <a:ahLst/>
            <a:cxnLst/>
            <a:rect l="l" t="t" r="r" b="b"/>
            <a:pathLst>
              <a:path w="9606915" h="513080">
                <a:moveTo>
                  <a:pt x="0" y="513075"/>
                </a:moveTo>
                <a:lnTo>
                  <a:pt x="9606290" y="513075"/>
                </a:lnTo>
                <a:lnTo>
                  <a:pt x="9606290" y="0"/>
                </a:lnTo>
                <a:lnTo>
                  <a:pt x="0" y="0"/>
                </a:lnTo>
                <a:lnTo>
                  <a:pt x="0" y="513075"/>
                </a:lnTo>
                <a:close/>
              </a:path>
            </a:pathLst>
          </a:custGeom>
          <a:solidFill>
            <a:srgbClr val="5B9A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525" y="1902068"/>
            <a:ext cx="9606915" cy="513080"/>
          </a:xfrm>
          <a:custGeom>
            <a:avLst/>
            <a:gdLst/>
            <a:ahLst/>
            <a:cxnLst/>
            <a:rect l="l" t="t" r="r" b="b"/>
            <a:pathLst>
              <a:path w="9606915" h="513080">
                <a:moveTo>
                  <a:pt x="0" y="513075"/>
                </a:moveTo>
                <a:lnTo>
                  <a:pt x="9606289" y="513075"/>
                </a:lnTo>
                <a:lnTo>
                  <a:pt x="9606289" y="0"/>
                </a:lnTo>
                <a:lnTo>
                  <a:pt x="0" y="0"/>
                </a:lnTo>
                <a:lnTo>
                  <a:pt x="0" y="51307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47164" y="1918838"/>
            <a:ext cx="37299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Times New Roman"/>
                <a:cs typeface="Times New Roman"/>
              </a:rPr>
              <a:t>Digital</a:t>
            </a:r>
            <a:r>
              <a:rPr dirty="0" sz="2800" spc="-1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Communications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5739" y="2831461"/>
            <a:ext cx="3984625" cy="2941320"/>
          </a:xfrm>
          <a:prstGeom prst="rect">
            <a:avLst/>
          </a:prstGeom>
          <a:solidFill>
            <a:srgbClr val="A4A4A4"/>
          </a:solidFill>
          <a:ln w="19049">
            <a:solidFill>
              <a:srgbClr val="000000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CTE Department </a:t>
            </a:r>
            <a:r>
              <a:rPr dirty="0" sz="1800" b="1">
                <a:latin typeface="Times New Roman"/>
                <a:cs typeface="Times New Roman"/>
              </a:rPr>
              <a:t>-3</a:t>
            </a:r>
            <a:r>
              <a:rPr dirty="0" baseline="38647" sz="1725" b="1">
                <a:latin typeface="Times New Roman"/>
                <a:cs typeface="Times New Roman"/>
              </a:rPr>
              <a:t>rd</a:t>
            </a:r>
            <a:r>
              <a:rPr dirty="0" baseline="38647" sz="1725" spc="254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stage</a:t>
            </a:r>
            <a:endParaRPr sz="1800">
              <a:latin typeface="Times New Roman"/>
              <a:cs typeface="Times New Roman"/>
            </a:endParaRPr>
          </a:p>
          <a:p>
            <a:pPr algn="ctr" marL="978535" marR="970915" indent="-1270">
              <a:lnSpc>
                <a:spcPct val="110200"/>
              </a:lnSpc>
              <a:spcBef>
                <a:spcPts val="975"/>
              </a:spcBef>
            </a:pPr>
            <a:r>
              <a:rPr dirty="0" sz="2000" b="1">
                <a:latin typeface="Times New Roman"/>
                <a:cs typeface="Times New Roman"/>
              </a:rPr>
              <a:t>Reference: </a:t>
            </a:r>
            <a:r>
              <a:rPr dirty="0" sz="2000" spc="-5" b="1">
                <a:latin typeface="Times New Roman"/>
                <a:cs typeface="Times New Roman"/>
              </a:rPr>
              <a:t>Digital  Communications  </a:t>
            </a:r>
            <a:r>
              <a:rPr dirty="0" sz="2000" b="1">
                <a:latin typeface="Times New Roman"/>
                <a:cs typeface="Times New Roman"/>
              </a:rPr>
              <a:t>Fundamentals</a:t>
            </a:r>
            <a:r>
              <a:rPr dirty="0" sz="2000" spc="-10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and  Applications,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45"/>
              </a:spcBef>
            </a:pPr>
            <a:r>
              <a:rPr dirty="0" sz="2000" spc="-5" b="1">
                <a:latin typeface="Times New Roman"/>
                <a:cs typeface="Times New Roman"/>
              </a:rPr>
              <a:t>2</a:t>
            </a:r>
            <a:r>
              <a:rPr dirty="0" baseline="38461" sz="1950" spc="-7" b="1">
                <a:latin typeface="Times New Roman"/>
                <a:cs typeface="Times New Roman"/>
              </a:rPr>
              <a:t>nd </a:t>
            </a:r>
            <a:r>
              <a:rPr dirty="0" sz="2000" spc="-5" b="1">
                <a:latin typeface="Times New Roman"/>
                <a:cs typeface="Times New Roman"/>
              </a:rPr>
              <a:t>Addition, </a:t>
            </a:r>
            <a:r>
              <a:rPr dirty="0" sz="2000" b="1">
                <a:latin typeface="Times New Roman"/>
                <a:cs typeface="Times New Roman"/>
              </a:rPr>
              <a:t>by</a:t>
            </a:r>
            <a:r>
              <a:rPr dirty="0" sz="2000" spc="-13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FernardSklar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25549" y="2552700"/>
            <a:ext cx="4502139" cy="29921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800" y="424682"/>
            <a:ext cx="1612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Digital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Communications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5743" y="424682"/>
            <a:ext cx="1850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CTE Department -3</a:t>
            </a:r>
            <a:r>
              <a:rPr dirty="0" baseline="38194" sz="1200" spc="-7" b="1">
                <a:latin typeface="Times New Roman"/>
                <a:cs typeface="Times New Roman"/>
              </a:rPr>
              <a:t>rd</a:t>
            </a:r>
            <a:r>
              <a:rPr dirty="0" baseline="38194" sz="1200" spc="112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stage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9776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1248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6582156"/>
            <a:ext cx="4365625" cy="0"/>
          </a:xfrm>
          <a:custGeom>
            <a:avLst/>
            <a:gdLst/>
            <a:ahLst/>
            <a:cxnLst/>
            <a:rect l="l" t="t" r="r" b="b"/>
            <a:pathLst>
              <a:path w="4365625" h="0">
                <a:moveTo>
                  <a:pt x="0" y="0"/>
                </a:moveTo>
                <a:lnTo>
                  <a:pt x="4365376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79264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89504" y="654558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26080" y="6582156"/>
            <a:ext cx="4353560" cy="0"/>
          </a:xfrm>
          <a:custGeom>
            <a:avLst/>
            <a:gdLst/>
            <a:ahLst/>
            <a:cxnLst/>
            <a:rect l="l" t="t" r="r" b="b"/>
            <a:pathLst>
              <a:path w="4353559" h="0">
                <a:moveTo>
                  <a:pt x="0" y="0"/>
                </a:moveTo>
                <a:lnTo>
                  <a:pt x="4353184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01700" y="874516"/>
            <a:ext cx="8879840" cy="977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Times New Roman"/>
                <a:cs typeface="Times New Roman"/>
              </a:rPr>
              <a:t>H.W: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44300"/>
              </a:lnSpc>
              <a:spcBef>
                <a:spcPts val="955"/>
              </a:spcBef>
            </a:pPr>
            <a:r>
              <a:rPr dirty="0" sz="1400">
                <a:latin typeface="Times New Roman"/>
                <a:cs typeface="Times New Roman"/>
              </a:rPr>
              <a:t>If </a:t>
            </a:r>
            <a:r>
              <a:rPr dirty="0" sz="1400" spc="-5">
                <a:latin typeface="Times New Roman"/>
                <a:cs typeface="Times New Roman"/>
              </a:rPr>
              <a:t>the bandwidth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10">
                <a:latin typeface="Times New Roman"/>
                <a:cs typeface="Times New Roman"/>
              </a:rPr>
              <a:t>PAM </a:t>
            </a:r>
            <a:r>
              <a:rPr dirty="0" sz="1400" spc="-5">
                <a:latin typeface="Times New Roman"/>
                <a:cs typeface="Times New Roman"/>
              </a:rPr>
              <a:t>system </a:t>
            </a:r>
            <a:r>
              <a:rPr dirty="0" sz="1400">
                <a:latin typeface="Times New Roman"/>
                <a:cs typeface="Times New Roman"/>
              </a:rPr>
              <a:t>not </a:t>
            </a:r>
            <a:r>
              <a:rPr dirty="0" sz="1400" spc="-5">
                <a:latin typeface="Times New Roman"/>
                <a:cs typeface="Times New Roman"/>
              </a:rPr>
              <a:t>exceed 4kHz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used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transmit voice signal sampled </a:t>
            </a:r>
            <a:r>
              <a:rPr dirty="0" sz="1400">
                <a:latin typeface="Times New Roman"/>
                <a:cs typeface="Times New Roman"/>
              </a:rPr>
              <a:t>at </a:t>
            </a:r>
            <a:r>
              <a:rPr dirty="0" sz="1400" spc="-10">
                <a:latin typeface="Times New Roman"/>
                <a:cs typeface="Times New Roman"/>
              </a:rPr>
              <a:t>Nyquist </a:t>
            </a:r>
            <a:r>
              <a:rPr dirty="0" sz="1400" spc="-5">
                <a:latin typeface="Times New Roman"/>
                <a:cs typeface="Times New Roman"/>
              </a:rPr>
              <a:t>frequency. </a:t>
            </a:r>
            <a:r>
              <a:rPr dirty="0" sz="1400">
                <a:latin typeface="Times New Roman"/>
                <a:cs typeface="Times New Roman"/>
              </a:rPr>
              <a:t>Calculate  the </a:t>
            </a:r>
            <a:r>
              <a:rPr dirty="0" sz="1400" spc="-5">
                <a:latin typeface="Times New Roman"/>
                <a:cs typeface="Times New Roman"/>
              </a:rPr>
              <a:t>bandwidth required to transmit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10">
                <a:latin typeface="Times New Roman"/>
                <a:cs typeface="Times New Roman"/>
              </a:rPr>
              <a:t>same </a:t>
            </a:r>
            <a:r>
              <a:rPr dirty="0" sz="1400" spc="-5">
                <a:latin typeface="Times New Roman"/>
                <a:cs typeface="Times New Roman"/>
              </a:rPr>
              <a:t>signal using </a:t>
            </a:r>
            <a:r>
              <a:rPr dirty="0" sz="1400">
                <a:latin typeface="Times New Roman"/>
                <a:cs typeface="Times New Roman"/>
              </a:rPr>
              <a:t>PPM </a:t>
            </a:r>
            <a:r>
              <a:rPr dirty="0" sz="1400" spc="-5">
                <a:latin typeface="Times New Roman"/>
                <a:cs typeface="Times New Roman"/>
              </a:rPr>
              <a:t>system with rise time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5">
                <a:latin typeface="Times New Roman"/>
                <a:cs typeface="Times New Roman"/>
              </a:rPr>
              <a:t>2%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pulse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duration.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800" y="424682"/>
            <a:ext cx="1612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Digital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Communications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5743" y="424682"/>
            <a:ext cx="1850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CTE Department -3</a:t>
            </a:r>
            <a:r>
              <a:rPr dirty="0" baseline="38194" sz="1200" spc="-7" b="1">
                <a:latin typeface="Times New Roman"/>
                <a:cs typeface="Times New Roman"/>
              </a:rPr>
              <a:t>rd</a:t>
            </a:r>
            <a:r>
              <a:rPr dirty="0" baseline="38194" sz="1200" spc="112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stage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9776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1248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6582156"/>
            <a:ext cx="4365625" cy="0"/>
          </a:xfrm>
          <a:custGeom>
            <a:avLst/>
            <a:gdLst/>
            <a:ahLst/>
            <a:cxnLst/>
            <a:rect l="l" t="t" r="r" b="b"/>
            <a:pathLst>
              <a:path w="4365625" h="0">
                <a:moveTo>
                  <a:pt x="0" y="0"/>
                </a:moveTo>
                <a:lnTo>
                  <a:pt x="4365376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79264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89504" y="654558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26080" y="6582156"/>
            <a:ext cx="4353560" cy="0"/>
          </a:xfrm>
          <a:custGeom>
            <a:avLst/>
            <a:gdLst/>
            <a:ahLst/>
            <a:cxnLst/>
            <a:rect l="l" t="t" r="r" b="b"/>
            <a:pathLst>
              <a:path w="4353559" h="0">
                <a:moveTo>
                  <a:pt x="0" y="0"/>
                </a:moveTo>
                <a:lnTo>
                  <a:pt x="4353184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55010" y="874516"/>
            <a:ext cx="11830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Chapter</a:t>
            </a:r>
            <a:r>
              <a:rPr dirty="0" u="heavy" sz="1600" spc="-7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6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Two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3600" y="1665473"/>
            <a:ext cx="8963660" cy="12903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508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Times New Roman"/>
                <a:cs typeface="Times New Roman"/>
              </a:rPr>
              <a:t>2.1-Analog Pulse Modulation</a:t>
            </a:r>
            <a:r>
              <a:rPr dirty="0" sz="1400" spc="1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Methods:</a:t>
            </a:r>
            <a:endParaRPr sz="1400">
              <a:latin typeface="Times New Roman"/>
              <a:cs typeface="Times New Roman"/>
            </a:endParaRPr>
          </a:p>
          <a:p>
            <a:pPr algn="just" marL="50800" marR="43180">
              <a:lnSpc>
                <a:spcPct val="143900"/>
              </a:lnSpc>
              <a:spcBef>
                <a:spcPts val="1015"/>
              </a:spcBef>
            </a:pPr>
            <a:r>
              <a:rPr dirty="0" sz="1400" spc="-5">
                <a:latin typeface="Times New Roman"/>
                <a:cs typeface="Times New Roman"/>
              </a:rPr>
              <a:t>The continuous time signal </a:t>
            </a:r>
            <a:r>
              <a:rPr dirty="0" sz="1400">
                <a:latin typeface="Times New Roman"/>
                <a:cs typeface="Times New Roman"/>
              </a:rPr>
              <a:t>x(t) </a:t>
            </a:r>
            <a:r>
              <a:rPr dirty="0" sz="1400" spc="-5">
                <a:latin typeface="Times New Roman"/>
                <a:cs typeface="Times New Roman"/>
              </a:rPr>
              <a:t>to </a:t>
            </a:r>
            <a:r>
              <a:rPr dirty="0" sz="1400">
                <a:latin typeface="Times New Roman"/>
                <a:cs typeface="Times New Roman"/>
              </a:rPr>
              <a:t>be </a:t>
            </a:r>
            <a:r>
              <a:rPr dirty="0" sz="1400" spc="-5">
                <a:latin typeface="Times New Roman"/>
                <a:cs typeface="Times New Roman"/>
              </a:rPr>
              <a:t>transmitted is sampled </a:t>
            </a:r>
            <a:r>
              <a:rPr dirty="0" sz="1400">
                <a:latin typeface="Times New Roman"/>
                <a:cs typeface="Times New Roman"/>
              </a:rPr>
              <a:t>at </a:t>
            </a:r>
            <a:r>
              <a:rPr dirty="0" sz="1400" spc="-5">
                <a:latin typeface="Times New Roman"/>
                <a:cs typeface="Times New Roman"/>
              </a:rPr>
              <a:t>frequency </a:t>
            </a:r>
            <a:r>
              <a:rPr dirty="0" sz="1400" spc="-130">
                <a:latin typeface="Cambria Math"/>
                <a:cs typeface="Cambria Math"/>
              </a:rPr>
              <a:t>𝑓</a:t>
            </a:r>
            <a:r>
              <a:rPr dirty="0" baseline="-16666" sz="1500" spc="-195">
                <a:latin typeface="Cambria Math"/>
                <a:cs typeface="Cambria Math"/>
              </a:rPr>
              <a:t>𝑠 </a:t>
            </a:r>
            <a:r>
              <a:rPr dirty="0" sz="1400" spc="-5">
                <a:latin typeface="Times New Roman"/>
                <a:cs typeface="Times New Roman"/>
              </a:rPr>
              <a:t>sufficiently </a:t>
            </a:r>
            <a:r>
              <a:rPr dirty="0" sz="1400">
                <a:latin typeface="Times New Roman"/>
                <a:cs typeface="Times New Roman"/>
              </a:rPr>
              <a:t>above the </a:t>
            </a:r>
            <a:r>
              <a:rPr dirty="0" sz="1400" spc="-5">
                <a:latin typeface="Times New Roman"/>
                <a:cs typeface="Times New Roman"/>
              </a:rPr>
              <a:t>highest </a:t>
            </a:r>
            <a:r>
              <a:rPr dirty="0" sz="1400">
                <a:latin typeface="Times New Roman"/>
                <a:cs typeface="Times New Roman"/>
              </a:rPr>
              <a:t>frequency </a:t>
            </a:r>
            <a:r>
              <a:rPr dirty="0" sz="1400" spc="-5">
                <a:latin typeface="Times New Roman"/>
                <a:cs typeface="Times New Roman"/>
              </a:rPr>
              <a:t>present 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x(t). The amplitude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10">
                <a:latin typeface="Times New Roman"/>
                <a:cs typeface="Times New Roman"/>
              </a:rPr>
              <a:t>modulating </a:t>
            </a:r>
            <a:r>
              <a:rPr dirty="0" sz="1400" spc="-5">
                <a:latin typeface="Times New Roman"/>
                <a:cs typeface="Times New Roman"/>
              </a:rPr>
              <a:t>signal x(t) modulates </a:t>
            </a:r>
            <a:r>
              <a:rPr dirty="0" sz="1400" spc="-10">
                <a:latin typeface="Times New Roman"/>
                <a:cs typeface="Times New Roman"/>
              </a:rPr>
              <a:t>some </a:t>
            </a:r>
            <a:r>
              <a:rPr dirty="0" sz="1400" spc="-5">
                <a:latin typeface="Times New Roman"/>
                <a:cs typeface="Times New Roman"/>
              </a:rPr>
              <a:t>parameters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pulse train. </a:t>
            </a:r>
            <a:r>
              <a:rPr dirty="0" sz="1400">
                <a:latin typeface="Times New Roman"/>
                <a:cs typeface="Times New Roman"/>
              </a:rPr>
              <a:t>These </a:t>
            </a:r>
            <a:r>
              <a:rPr dirty="0" sz="1400" spc="-5">
                <a:latin typeface="Times New Roman"/>
                <a:cs typeface="Times New Roman"/>
              </a:rPr>
              <a:t>parameters </a:t>
            </a:r>
            <a:r>
              <a:rPr dirty="0" sz="1400">
                <a:latin typeface="Times New Roman"/>
                <a:cs typeface="Times New Roman"/>
              </a:rPr>
              <a:t>are </a:t>
            </a:r>
            <a:r>
              <a:rPr dirty="0" sz="1400" spc="-5">
                <a:latin typeface="Times New Roman"/>
                <a:cs typeface="Times New Roman"/>
              </a:rPr>
              <a:t>amplitude,  duration (width) and position </a:t>
            </a:r>
            <a:r>
              <a:rPr dirty="0" sz="1400" spc="-1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shown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below: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68033" y="3186988"/>
            <a:ext cx="4045296" cy="288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424682"/>
            <a:ext cx="6003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178935" algn="l"/>
              </a:tabLst>
            </a:pPr>
            <a:r>
              <a:rPr dirty="0" sz="1200" b="1">
                <a:latin typeface="Times New Roman"/>
                <a:cs typeface="Times New Roman"/>
              </a:rPr>
              <a:t>Digital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Communications	</a:t>
            </a:r>
            <a:r>
              <a:rPr dirty="0" sz="1200" b="1">
                <a:latin typeface="Times New Roman"/>
                <a:cs typeface="Times New Roman"/>
              </a:rPr>
              <a:t>CTE </a:t>
            </a:r>
            <a:r>
              <a:rPr dirty="0" sz="1200" spc="-5" b="1">
                <a:latin typeface="Times New Roman"/>
                <a:cs typeface="Times New Roman"/>
              </a:rPr>
              <a:t>Department -3</a:t>
            </a:r>
            <a:r>
              <a:rPr dirty="0" baseline="38194" sz="1200" spc="-7" b="1">
                <a:latin typeface="Times New Roman"/>
                <a:cs typeface="Times New Roman"/>
              </a:rPr>
              <a:t>rd</a:t>
            </a:r>
            <a:r>
              <a:rPr dirty="0" baseline="38194" sz="1200" spc="97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stage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9776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1248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4400" y="6582156"/>
            <a:ext cx="4365625" cy="0"/>
          </a:xfrm>
          <a:custGeom>
            <a:avLst/>
            <a:gdLst/>
            <a:ahLst/>
            <a:cxnLst/>
            <a:rect l="l" t="t" r="r" b="b"/>
            <a:pathLst>
              <a:path w="4365625" h="0">
                <a:moveTo>
                  <a:pt x="0" y="0"/>
                </a:moveTo>
                <a:lnTo>
                  <a:pt x="4365376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79264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89504" y="654558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26080" y="6582156"/>
            <a:ext cx="4353560" cy="0"/>
          </a:xfrm>
          <a:custGeom>
            <a:avLst/>
            <a:gdLst/>
            <a:ahLst/>
            <a:cxnLst/>
            <a:rect l="l" t="t" r="r" b="b"/>
            <a:pathLst>
              <a:path w="4353559" h="0">
                <a:moveTo>
                  <a:pt x="0" y="0"/>
                </a:moveTo>
                <a:lnTo>
                  <a:pt x="4353184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01700" y="871468"/>
            <a:ext cx="1352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" b="1">
                <a:latin typeface="Times New Roman"/>
                <a:cs typeface="Times New Roman"/>
              </a:rPr>
              <a:t>i</a:t>
            </a:r>
            <a:r>
              <a:rPr dirty="0" sz="1400" b="1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9151" y="779114"/>
            <a:ext cx="8427085" cy="638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3600"/>
              </a:lnSpc>
              <a:spcBef>
                <a:spcPts val="95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Pulse Amplitude Modulation (PAM):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):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 a </a:t>
            </a:r>
            <a:r>
              <a:rPr dirty="0" sz="1400" spc="-5">
                <a:latin typeface="Times New Roman"/>
                <a:cs typeface="Times New Roman"/>
              </a:rPr>
              <a:t>form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signal modulation </a:t>
            </a:r>
            <a:r>
              <a:rPr dirty="0" sz="1400">
                <a:latin typeface="Times New Roman"/>
                <a:cs typeface="Times New Roman"/>
              </a:rPr>
              <a:t>where </a:t>
            </a:r>
            <a:r>
              <a:rPr dirty="0" sz="1400" spc="-5">
                <a:latin typeface="Times New Roman"/>
                <a:cs typeface="Times New Roman"/>
              </a:rPr>
              <a:t>the message information is encoded 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the amplitude </a:t>
            </a:r>
            <a:r>
              <a:rPr dirty="0" sz="1400">
                <a:latin typeface="Times New Roman"/>
                <a:cs typeface="Times New Roman"/>
              </a:rPr>
              <a:t>of a </a:t>
            </a:r>
            <a:r>
              <a:rPr dirty="0" sz="1400" spc="-5">
                <a:latin typeface="Times New Roman"/>
                <a:cs typeface="Times New Roman"/>
              </a:rPr>
              <a:t>series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signal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pulses.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00" y="1519397"/>
            <a:ext cx="8891270" cy="1865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3800"/>
              </a:lnSpc>
              <a:spcBef>
                <a:spcPts val="95"/>
              </a:spcBef>
            </a:pP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PAM, the amplitudes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regularly spaced rectangular pulses </a:t>
            </a:r>
            <a:r>
              <a:rPr dirty="0" sz="1400">
                <a:latin typeface="Times New Roman"/>
                <a:cs typeface="Times New Roman"/>
              </a:rPr>
              <a:t>vary </a:t>
            </a:r>
            <a:r>
              <a:rPr dirty="0" sz="1400" spc="-5">
                <a:latin typeface="Times New Roman"/>
                <a:cs typeface="Times New Roman"/>
              </a:rPr>
              <a:t>with the instantaneous sample values </a:t>
            </a:r>
            <a:r>
              <a:rPr dirty="0" sz="1400">
                <a:latin typeface="Times New Roman"/>
                <a:cs typeface="Times New Roman"/>
              </a:rPr>
              <a:t>of a </a:t>
            </a:r>
            <a:r>
              <a:rPr dirty="0" sz="1400" spc="-10">
                <a:latin typeface="Times New Roman"/>
                <a:cs typeface="Times New Roman"/>
              </a:rPr>
              <a:t>continuous  </a:t>
            </a:r>
            <a:r>
              <a:rPr dirty="0" sz="1400" spc="-5">
                <a:latin typeface="Times New Roman"/>
                <a:cs typeface="Times New Roman"/>
              </a:rPr>
              <a:t>message. </a:t>
            </a:r>
            <a:r>
              <a:rPr dirty="0" sz="1400">
                <a:latin typeface="Times New Roman"/>
                <a:cs typeface="Times New Roman"/>
              </a:rPr>
              <a:t>It is </a:t>
            </a:r>
            <a:r>
              <a:rPr dirty="0" sz="1400" spc="-5">
                <a:latin typeface="Times New Roman"/>
                <a:cs typeface="Times New Roman"/>
              </a:rPr>
              <a:t>better to use flat top PAM, because during transmission noise interferes the top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pulses. This noise can </a:t>
            </a:r>
            <a:r>
              <a:rPr dirty="0" sz="1400">
                <a:latin typeface="Times New Roman"/>
                <a:cs typeface="Times New Roman"/>
              </a:rPr>
              <a:t>be  </a:t>
            </a:r>
            <a:r>
              <a:rPr dirty="0" sz="1400" spc="-5">
                <a:latin typeface="Times New Roman"/>
                <a:cs typeface="Times New Roman"/>
              </a:rPr>
              <a:t>removed easily </a:t>
            </a:r>
            <a:r>
              <a:rPr dirty="0" sz="1400">
                <a:latin typeface="Times New Roman"/>
                <a:cs typeface="Times New Roman"/>
              </a:rPr>
              <a:t>if </a:t>
            </a:r>
            <a:r>
              <a:rPr dirty="0" sz="1400" spc="-5">
                <a:latin typeface="Times New Roman"/>
                <a:cs typeface="Times New Roman"/>
              </a:rPr>
              <a:t>the PAM pulse has flat top.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case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natural sampling, it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difficult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determine the shape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noisy </a:t>
            </a:r>
            <a:r>
              <a:rPr dirty="0" sz="1400" spc="30">
                <a:latin typeface="Times New Roman"/>
                <a:cs typeface="Times New Roman"/>
              </a:rPr>
              <a:t>top 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pulse.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figure below shows the sampling and hold to introduce </a:t>
            </a:r>
            <a:r>
              <a:rPr dirty="0" sz="1400" spc="-10">
                <a:latin typeface="Times New Roman"/>
                <a:cs typeface="Times New Roman"/>
              </a:rPr>
              <a:t>flat </a:t>
            </a:r>
            <a:r>
              <a:rPr dirty="0" sz="1400" spc="-5">
                <a:latin typeface="Times New Roman"/>
                <a:cs typeface="Times New Roman"/>
              </a:rPr>
              <a:t>top PAM. At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sampling instance, sampling  switch is closed for </a:t>
            </a:r>
            <a:r>
              <a:rPr dirty="0" sz="1400">
                <a:latin typeface="Times New Roman"/>
                <a:cs typeface="Times New Roman"/>
              </a:rPr>
              <a:t>very </a:t>
            </a:r>
            <a:r>
              <a:rPr dirty="0" sz="1400" spc="-5">
                <a:latin typeface="Times New Roman"/>
                <a:cs typeface="Times New Roman"/>
              </a:rPr>
              <a:t>small period. During this period the capacitor </a:t>
            </a:r>
            <a:r>
              <a:rPr dirty="0" sz="1400">
                <a:latin typeface="Times New Roman"/>
                <a:cs typeface="Times New Roman"/>
              </a:rPr>
              <a:t>C </a:t>
            </a:r>
            <a:r>
              <a:rPr dirty="0" sz="1400" spc="-5">
                <a:latin typeface="Times New Roman"/>
                <a:cs typeface="Times New Roman"/>
              </a:rPr>
              <a:t>voltage becomes equal to voltage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x(t) </a:t>
            </a:r>
            <a:r>
              <a:rPr dirty="0" sz="1400">
                <a:latin typeface="Times New Roman"/>
                <a:cs typeface="Times New Roman"/>
              </a:rPr>
              <a:t>at </a:t>
            </a:r>
            <a:r>
              <a:rPr dirty="0" sz="1400" spc="-5">
                <a:latin typeface="Times New Roman"/>
                <a:cs typeface="Times New Roman"/>
              </a:rPr>
              <a:t>the  instant 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sampling.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6651" y="6033010"/>
            <a:ext cx="34143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(a) </a:t>
            </a:r>
            <a:r>
              <a:rPr dirty="0" sz="1400" spc="-5">
                <a:latin typeface="Times New Roman"/>
                <a:cs typeface="Times New Roman"/>
              </a:rPr>
              <a:t>Sampling and hold circuit. (b) Flat top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PAM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45489" y="3200958"/>
            <a:ext cx="4121160" cy="2764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9776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1248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4400" y="6582156"/>
            <a:ext cx="4365625" cy="0"/>
          </a:xfrm>
          <a:custGeom>
            <a:avLst/>
            <a:gdLst/>
            <a:ahLst/>
            <a:cxnLst/>
            <a:rect l="l" t="t" r="r" b="b"/>
            <a:pathLst>
              <a:path w="4365625" h="0">
                <a:moveTo>
                  <a:pt x="0" y="0"/>
                </a:moveTo>
                <a:lnTo>
                  <a:pt x="4365376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79264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89504" y="654558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26080" y="6582156"/>
            <a:ext cx="4353560" cy="0"/>
          </a:xfrm>
          <a:custGeom>
            <a:avLst/>
            <a:gdLst/>
            <a:ahLst/>
            <a:cxnLst/>
            <a:rect l="l" t="t" r="r" b="b"/>
            <a:pathLst>
              <a:path w="4353559" h="0">
                <a:moveTo>
                  <a:pt x="0" y="0"/>
                </a:moveTo>
                <a:lnTo>
                  <a:pt x="4353184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12804" y="424682"/>
            <a:ext cx="9065260" cy="5047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9065">
              <a:lnSpc>
                <a:spcPct val="100000"/>
              </a:lnSpc>
              <a:spcBef>
                <a:spcPts val="100"/>
              </a:spcBef>
              <a:tabLst>
                <a:tab pos="4280535" algn="l"/>
              </a:tabLst>
            </a:pPr>
            <a:r>
              <a:rPr dirty="0" sz="1200" b="1">
                <a:latin typeface="Times New Roman"/>
                <a:cs typeface="Times New Roman"/>
              </a:rPr>
              <a:t>Digital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Communications	</a:t>
            </a:r>
            <a:r>
              <a:rPr dirty="0" sz="1200" b="1">
                <a:latin typeface="Times New Roman"/>
                <a:cs typeface="Times New Roman"/>
              </a:rPr>
              <a:t>CTE </a:t>
            </a:r>
            <a:r>
              <a:rPr dirty="0" sz="1200" spc="-5" b="1">
                <a:latin typeface="Times New Roman"/>
                <a:cs typeface="Times New Roman"/>
              </a:rPr>
              <a:t>Department -3</a:t>
            </a:r>
            <a:r>
              <a:rPr dirty="0" baseline="38194" sz="1200" spc="-7" b="1">
                <a:latin typeface="Times New Roman"/>
                <a:cs typeface="Times New Roman"/>
              </a:rPr>
              <a:t>rd</a:t>
            </a:r>
            <a:r>
              <a:rPr dirty="0" baseline="38194" sz="1200" spc="142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stage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01600" marR="93980" indent="43815">
              <a:lnSpc>
                <a:spcPct val="143900"/>
              </a:lnSpc>
            </a:pPr>
            <a:r>
              <a:rPr dirty="0" sz="1400" spc="-5">
                <a:latin typeface="Times New Roman"/>
                <a:cs typeface="Times New Roman"/>
              </a:rPr>
              <a:t>The sampling switch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opened and capacitor </a:t>
            </a:r>
            <a:r>
              <a:rPr dirty="0" sz="1400">
                <a:latin typeface="Times New Roman"/>
                <a:cs typeface="Times New Roman"/>
              </a:rPr>
              <a:t>C </a:t>
            </a:r>
            <a:r>
              <a:rPr dirty="0" sz="1400" spc="-5">
                <a:latin typeface="Times New Roman"/>
                <a:cs typeface="Times New Roman"/>
              </a:rPr>
              <a:t>hold the charge </a:t>
            </a: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>
                <a:latin typeface="Cambria Math"/>
                <a:cs typeface="Cambria Math"/>
              </a:rPr>
              <a:t>𝜏 </a:t>
            </a:r>
            <a:r>
              <a:rPr dirty="0" sz="1400" spc="-5">
                <a:latin typeface="Times New Roman"/>
                <a:cs typeface="Times New Roman"/>
              </a:rPr>
              <a:t>period thus flat top is generated. The discharge switch 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then closed to discharge the capacitor to </a:t>
            </a:r>
            <a:r>
              <a:rPr dirty="0" sz="1400">
                <a:latin typeface="Times New Roman"/>
                <a:cs typeface="Times New Roman"/>
              </a:rPr>
              <a:t>zero </a:t>
            </a:r>
            <a:r>
              <a:rPr dirty="0" sz="1400" spc="-5">
                <a:latin typeface="Times New Roman"/>
                <a:cs typeface="Times New Roman"/>
              </a:rPr>
              <a:t>volts. Again after period </a:t>
            </a:r>
            <a:r>
              <a:rPr dirty="0" sz="1400" spc="10">
                <a:latin typeface="Times New Roman"/>
                <a:cs typeface="Times New Roman"/>
              </a:rPr>
              <a:t>T</a:t>
            </a:r>
            <a:r>
              <a:rPr dirty="0" baseline="-12345" sz="1350" spc="15">
                <a:latin typeface="Times New Roman"/>
                <a:cs typeface="Times New Roman"/>
              </a:rPr>
              <a:t>s</a:t>
            </a:r>
            <a:r>
              <a:rPr dirty="0" sz="1400" spc="10">
                <a:latin typeface="Times New Roman"/>
                <a:cs typeface="Times New Roman"/>
              </a:rPr>
              <a:t>, </a:t>
            </a:r>
            <a:r>
              <a:rPr dirty="0" sz="1400" spc="-5">
                <a:latin typeface="Times New Roman"/>
                <a:cs typeface="Times New Roman"/>
              </a:rPr>
              <a:t>sampling switch is closed to take </a:t>
            </a:r>
            <a:r>
              <a:rPr dirty="0" sz="1400">
                <a:latin typeface="Times New Roman"/>
                <a:cs typeface="Times New Roman"/>
              </a:rPr>
              <a:t>new </a:t>
            </a:r>
            <a:r>
              <a:rPr dirty="0" sz="1400" spc="-5">
                <a:latin typeface="Times New Roman"/>
                <a:cs typeface="Times New Roman"/>
              </a:rPr>
              <a:t>sample.  The flat top PAM is represent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by: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R="94615">
              <a:lnSpc>
                <a:spcPct val="100000"/>
              </a:lnSpc>
            </a:pPr>
            <a:r>
              <a:rPr dirty="0" sz="1000" spc="65">
                <a:latin typeface="Cambria Math"/>
                <a:cs typeface="Cambria Math"/>
              </a:rPr>
              <a:t>∞</a:t>
            </a:r>
            <a:endParaRPr sz="1000">
              <a:latin typeface="Cambria Math"/>
              <a:cs typeface="Cambria Math"/>
            </a:endParaRPr>
          </a:p>
          <a:p>
            <a:pPr algn="ctr" marL="689610">
              <a:lnSpc>
                <a:spcPct val="100000"/>
              </a:lnSpc>
              <a:spcBef>
                <a:spcPts val="484"/>
              </a:spcBef>
            </a:pPr>
            <a:r>
              <a:rPr dirty="0" sz="1400" spc="15">
                <a:latin typeface="Cambria Math"/>
                <a:cs typeface="Cambria Math"/>
              </a:rPr>
              <a:t>𝑠</a:t>
            </a:r>
            <a:r>
              <a:rPr dirty="0" baseline="1984" sz="2100" spc="22">
                <a:latin typeface="Cambria Math"/>
                <a:cs typeface="Cambria Math"/>
              </a:rPr>
              <a:t>(</a:t>
            </a:r>
            <a:r>
              <a:rPr dirty="0" sz="1400" spc="15">
                <a:latin typeface="Cambria Math"/>
                <a:cs typeface="Cambria Math"/>
              </a:rPr>
              <a:t>𝑡</a:t>
            </a:r>
            <a:r>
              <a:rPr dirty="0" baseline="1984" sz="2100" spc="22">
                <a:latin typeface="Cambria Math"/>
                <a:cs typeface="Cambria Math"/>
              </a:rPr>
              <a:t>) </a:t>
            </a:r>
            <a:r>
              <a:rPr dirty="0" sz="1400">
                <a:latin typeface="Cambria Math"/>
                <a:cs typeface="Cambria Math"/>
              </a:rPr>
              <a:t>=   </a:t>
            </a:r>
            <a:r>
              <a:rPr dirty="0" sz="1400" spc="865">
                <a:latin typeface="Cambria Math"/>
                <a:cs typeface="Cambria Math"/>
              </a:rPr>
              <a:t>∑</a:t>
            </a:r>
            <a:r>
              <a:rPr dirty="0" sz="1400" spc="62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baseline="1984" sz="2100">
                <a:latin typeface="Cambria Math"/>
                <a:cs typeface="Cambria Math"/>
              </a:rPr>
              <a:t>(</a:t>
            </a:r>
            <a:r>
              <a:rPr dirty="0" sz="1400">
                <a:latin typeface="Cambria Math"/>
                <a:cs typeface="Cambria Math"/>
              </a:rPr>
              <a:t>𝑛𝑇</a:t>
            </a:r>
            <a:r>
              <a:rPr dirty="0" baseline="-16666" sz="1500">
                <a:latin typeface="Cambria Math"/>
                <a:cs typeface="Cambria Math"/>
              </a:rPr>
              <a:t>𝑠</a:t>
            </a:r>
            <a:r>
              <a:rPr dirty="0" baseline="1984" sz="2100">
                <a:latin typeface="Cambria Math"/>
                <a:cs typeface="Cambria Math"/>
              </a:rPr>
              <a:t>)</a:t>
            </a:r>
            <a:r>
              <a:rPr dirty="0" sz="1400">
                <a:latin typeface="Cambria Math"/>
                <a:cs typeface="Cambria Math"/>
              </a:rPr>
              <a:t>ℎ(𝑡 − </a:t>
            </a:r>
            <a:r>
              <a:rPr dirty="0" sz="1400" spc="-20">
                <a:latin typeface="Cambria Math"/>
                <a:cs typeface="Cambria Math"/>
              </a:rPr>
              <a:t>𝑛𝑇</a:t>
            </a:r>
            <a:r>
              <a:rPr dirty="0" baseline="-16666" sz="1500" spc="-30">
                <a:latin typeface="Cambria Math"/>
                <a:cs typeface="Cambria Math"/>
              </a:rPr>
              <a:t>𝑠</a:t>
            </a:r>
            <a:r>
              <a:rPr dirty="0" sz="1400" spc="-2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algn="ctr" marR="93345">
              <a:lnSpc>
                <a:spcPct val="100000"/>
              </a:lnSpc>
              <a:spcBef>
                <a:spcPts val="509"/>
              </a:spcBef>
            </a:pPr>
            <a:r>
              <a:rPr dirty="0" sz="1000" spc="30">
                <a:latin typeface="Cambria Math"/>
                <a:cs typeface="Cambria Math"/>
              </a:rPr>
              <a:t>𝑛=−∞</a:t>
            </a:r>
            <a:endParaRPr sz="1000">
              <a:latin typeface="Cambria Math"/>
              <a:cs typeface="Cambria Math"/>
            </a:endParaRPr>
          </a:p>
          <a:p>
            <a:pPr algn="just" marL="101600" marR="92075" indent="-635">
              <a:lnSpc>
                <a:spcPct val="144300"/>
              </a:lnSpc>
              <a:spcBef>
                <a:spcPts val="775"/>
              </a:spcBef>
            </a:pPr>
            <a:r>
              <a:rPr dirty="0" sz="1400" spc="-5">
                <a:latin typeface="Times New Roman"/>
                <a:cs typeface="Times New Roman"/>
              </a:rPr>
              <a:t>Here </a:t>
            </a:r>
            <a:r>
              <a:rPr dirty="0" sz="1400" spc="10">
                <a:latin typeface="Cambria Math"/>
                <a:cs typeface="Cambria Math"/>
              </a:rPr>
              <a:t>ℎ(𝑡 </a:t>
            </a:r>
            <a:r>
              <a:rPr dirty="0" sz="1400">
                <a:latin typeface="Cambria Math"/>
                <a:cs typeface="Cambria Math"/>
              </a:rPr>
              <a:t>− </a:t>
            </a:r>
            <a:r>
              <a:rPr dirty="0" sz="1400" spc="-20">
                <a:latin typeface="Cambria Math"/>
                <a:cs typeface="Cambria Math"/>
              </a:rPr>
              <a:t>𝑛𝑇</a:t>
            </a:r>
            <a:r>
              <a:rPr dirty="0" baseline="-16666" sz="1500" spc="-30">
                <a:latin typeface="Cambria Math"/>
                <a:cs typeface="Cambria Math"/>
              </a:rPr>
              <a:t>𝑠</a:t>
            </a:r>
            <a:r>
              <a:rPr dirty="0" sz="1400" spc="-20">
                <a:latin typeface="Cambria Math"/>
                <a:cs typeface="Cambria Math"/>
              </a:rPr>
              <a:t>)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the train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rectangular pulses. </a:t>
            </a:r>
            <a:r>
              <a:rPr dirty="0" sz="1400" spc="-5">
                <a:latin typeface="Cambria Math"/>
                <a:cs typeface="Cambria Math"/>
              </a:rPr>
              <a:t>𝑥</a:t>
            </a:r>
            <a:r>
              <a:rPr dirty="0" baseline="1984" sz="2100" spc="-7">
                <a:latin typeface="Cambria Math"/>
                <a:cs typeface="Cambria Math"/>
              </a:rPr>
              <a:t>(</a:t>
            </a:r>
            <a:r>
              <a:rPr dirty="0" sz="1400" spc="-5">
                <a:latin typeface="Cambria Math"/>
                <a:cs typeface="Cambria Math"/>
              </a:rPr>
              <a:t>𝑛𝑇</a:t>
            </a:r>
            <a:r>
              <a:rPr dirty="0" baseline="-16666" sz="1500" spc="-7">
                <a:latin typeface="Cambria Math"/>
                <a:cs typeface="Cambria Math"/>
              </a:rPr>
              <a:t>𝑠</a:t>
            </a:r>
            <a:r>
              <a:rPr dirty="0" baseline="1984" sz="2100" spc="-7">
                <a:latin typeface="Cambria Math"/>
                <a:cs typeface="Cambria Math"/>
              </a:rPr>
              <a:t>) </a:t>
            </a:r>
            <a:r>
              <a:rPr dirty="0" sz="1400" spc="-5">
                <a:latin typeface="Times New Roman"/>
                <a:cs typeface="Times New Roman"/>
              </a:rPr>
              <a:t>is the amplitude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10">
                <a:latin typeface="Times New Roman"/>
                <a:cs typeface="Times New Roman"/>
              </a:rPr>
              <a:t>sample </a:t>
            </a:r>
            <a:r>
              <a:rPr dirty="0" sz="1400">
                <a:latin typeface="Times New Roman"/>
                <a:cs typeface="Times New Roman"/>
              </a:rPr>
              <a:t>at </a:t>
            </a:r>
            <a:r>
              <a:rPr dirty="0" sz="1400" spc="5">
                <a:latin typeface="Times New Roman"/>
                <a:cs typeface="Times New Roman"/>
              </a:rPr>
              <a:t>t=T</a:t>
            </a:r>
            <a:r>
              <a:rPr dirty="0" baseline="-12345" sz="1350" spc="7">
                <a:latin typeface="Times New Roman"/>
                <a:cs typeface="Times New Roman"/>
              </a:rPr>
              <a:t>s </a:t>
            </a:r>
            <a:r>
              <a:rPr dirty="0" sz="1400" spc="-5">
                <a:latin typeface="Times New Roman"/>
                <a:cs typeface="Times New Roman"/>
              </a:rPr>
              <a:t>and representing </a:t>
            </a:r>
            <a:r>
              <a:rPr dirty="0" sz="1400" spc="-10">
                <a:latin typeface="Times New Roman"/>
                <a:cs typeface="Times New Roman"/>
              </a:rPr>
              <a:t>modulating  </a:t>
            </a:r>
            <a:r>
              <a:rPr dirty="0" sz="1400" spc="-5">
                <a:latin typeface="Times New Roman"/>
                <a:cs typeface="Times New Roman"/>
              </a:rPr>
              <a:t>signal. The spectrum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PAM signal is given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by: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ctr" marL="195580">
              <a:lnSpc>
                <a:spcPct val="100000"/>
              </a:lnSpc>
              <a:spcBef>
                <a:spcPts val="805"/>
              </a:spcBef>
            </a:pPr>
            <a:r>
              <a:rPr dirty="0" sz="1000" spc="65">
                <a:latin typeface="Cambria Math"/>
                <a:cs typeface="Cambria Math"/>
              </a:rPr>
              <a:t>∞</a:t>
            </a:r>
            <a:endParaRPr sz="1000">
              <a:latin typeface="Cambria Math"/>
              <a:cs typeface="Cambria Math"/>
            </a:endParaRPr>
          </a:p>
          <a:p>
            <a:pPr algn="ctr" marL="689610">
              <a:lnSpc>
                <a:spcPct val="100000"/>
              </a:lnSpc>
              <a:spcBef>
                <a:spcPts val="490"/>
              </a:spcBef>
            </a:pPr>
            <a:r>
              <a:rPr dirty="0" sz="1400" spc="15">
                <a:latin typeface="Cambria Math"/>
                <a:cs typeface="Cambria Math"/>
              </a:rPr>
              <a:t>𝑆</a:t>
            </a:r>
            <a:r>
              <a:rPr dirty="0" baseline="1984" sz="2100" spc="22">
                <a:latin typeface="Cambria Math"/>
                <a:cs typeface="Cambria Math"/>
              </a:rPr>
              <a:t>(</a:t>
            </a:r>
            <a:r>
              <a:rPr dirty="0" sz="1400" spc="15">
                <a:latin typeface="Cambria Math"/>
                <a:cs typeface="Cambria Math"/>
              </a:rPr>
              <a:t>𝑓</a:t>
            </a:r>
            <a:r>
              <a:rPr dirty="0" baseline="1984" sz="2100" spc="22">
                <a:latin typeface="Cambria Math"/>
                <a:cs typeface="Cambria Math"/>
              </a:rPr>
              <a:t>) </a:t>
            </a:r>
            <a:r>
              <a:rPr dirty="0" sz="1400">
                <a:latin typeface="Cambria Math"/>
                <a:cs typeface="Cambria Math"/>
              </a:rPr>
              <a:t>= </a:t>
            </a:r>
            <a:r>
              <a:rPr dirty="0" sz="1400" spc="-130">
                <a:latin typeface="Cambria Math"/>
                <a:cs typeface="Cambria Math"/>
              </a:rPr>
              <a:t>𝑓</a:t>
            </a:r>
            <a:r>
              <a:rPr dirty="0" baseline="-16666" sz="1500" spc="-195">
                <a:latin typeface="Cambria Math"/>
                <a:cs typeface="Cambria Math"/>
              </a:rPr>
              <a:t>𝑠          </a:t>
            </a:r>
            <a:r>
              <a:rPr dirty="0" sz="1400" spc="865">
                <a:latin typeface="Cambria Math"/>
                <a:cs typeface="Cambria Math"/>
              </a:rPr>
              <a:t>∑ </a:t>
            </a:r>
            <a:r>
              <a:rPr dirty="0" sz="1400" spc="10">
                <a:latin typeface="Cambria Math"/>
                <a:cs typeface="Cambria Math"/>
              </a:rPr>
              <a:t>𝑋(𝑓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-204">
                <a:latin typeface="Cambria Math"/>
                <a:cs typeface="Cambria Math"/>
              </a:rPr>
              <a:t> </a:t>
            </a:r>
            <a:r>
              <a:rPr dirty="0" sz="1400" spc="-10">
                <a:latin typeface="Cambria Math"/>
                <a:cs typeface="Cambria Math"/>
              </a:rPr>
              <a:t>𝑛𝑓</a:t>
            </a:r>
            <a:r>
              <a:rPr dirty="0" baseline="-16666" sz="1500" spc="-15">
                <a:latin typeface="Cambria Math"/>
                <a:cs typeface="Cambria Math"/>
              </a:rPr>
              <a:t>𝑠</a:t>
            </a:r>
            <a:r>
              <a:rPr dirty="0" sz="1400" spc="-10">
                <a:latin typeface="Cambria Math"/>
                <a:cs typeface="Cambria Math"/>
              </a:rPr>
              <a:t>)𝐻(𝑓)</a:t>
            </a:r>
            <a:endParaRPr sz="1400">
              <a:latin typeface="Cambria Math"/>
              <a:cs typeface="Cambria Math"/>
            </a:endParaRPr>
          </a:p>
          <a:p>
            <a:pPr algn="ctr" marL="195580">
              <a:lnSpc>
                <a:spcPct val="100000"/>
              </a:lnSpc>
              <a:spcBef>
                <a:spcPts val="509"/>
              </a:spcBef>
            </a:pPr>
            <a:r>
              <a:rPr dirty="0" sz="1000" spc="25">
                <a:latin typeface="Cambria Math"/>
                <a:cs typeface="Cambria Math"/>
              </a:rPr>
              <a:t>𝑛=−∞</a:t>
            </a:r>
            <a:endParaRPr sz="1000">
              <a:latin typeface="Cambria Math"/>
              <a:cs typeface="Cambria Math"/>
            </a:endParaRPr>
          </a:p>
          <a:p>
            <a:pPr algn="just" marL="101600" marR="90170">
              <a:lnSpc>
                <a:spcPct val="145400"/>
              </a:lnSpc>
              <a:spcBef>
                <a:spcPts val="770"/>
              </a:spcBef>
            </a:pPr>
            <a:r>
              <a:rPr dirty="0" sz="1400" spc="15">
                <a:latin typeface="Cambria Math"/>
                <a:cs typeface="Cambria Math"/>
              </a:rPr>
              <a:t>𝐻(𝑓)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the Fourier transform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rectangular pulse. The pulse duration </a:t>
            </a:r>
            <a:r>
              <a:rPr dirty="0" sz="1400">
                <a:latin typeface="Cambria Math"/>
                <a:cs typeface="Cambria Math"/>
              </a:rPr>
              <a:t>𝜏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supposed to be </a:t>
            </a:r>
            <a:r>
              <a:rPr dirty="0" sz="1400">
                <a:latin typeface="Times New Roman"/>
                <a:cs typeface="Times New Roman"/>
              </a:rPr>
              <a:t>very </a:t>
            </a:r>
            <a:r>
              <a:rPr dirty="0" sz="1400" spc="-5">
                <a:latin typeface="Times New Roman"/>
                <a:cs typeface="Times New Roman"/>
              </a:rPr>
              <a:t>small compared to </a:t>
            </a:r>
            <a:r>
              <a:rPr dirty="0" sz="1400" spc="-10">
                <a:latin typeface="Times New Roman"/>
                <a:cs typeface="Times New Roman"/>
              </a:rPr>
              <a:t>time  </a:t>
            </a:r>
            <a:r>
              <a:rPr dirty="0" sz="1400" spc="-5">
                <a:latin typeface="Times New Roman"/>
                <a:cs typeface="Times New Roman"/>
              </a:rPr>
              <a:t>period </a:t>
            </a:r>
            <a:r>
              <a:rPr dirty="0" sz="1400">
                <a:latin typeface="Times New Roman"/>
                <a:cs typeface="Times New Roman"/>
              </a:rPr>
              <a:t>T</a:t>
            </a:r>
            <a:r>
              <a:rPr dirty="0" baseline="-12345" sz="1350">
                <a:latin typeface="Times New Roman"/>
                <a:cs typeface="Times New Roman"/>
              </a:rPr>
              <a:t>s </a:t>
            </a:r>
            <a:r>
              <a:rPr dirty="0" sz="1400" spc="-5">
                <a:latin typeface="Times New Roman"/>
                <a:cs typeface="Times New Roman"/>
              </a:rPr>
              <a:t>between the two samples. </a:t>
            </a:r>
            <a:r>
              <a:rPr dirty="0" sz="1400">
                <a:latin typeface="Times New Roman"/>
                <a:cs typeface="Times New Roman"/>
              </a:rPr>
              <a:t>If the </a:t>
            </a:r>
            <a:r>
              <a:rPr dirty="0" sz="1400" spc="-5">
                <a:latin typeface="Times New Roman"/>
                <a:cs typeface="Times New Roman"/>
              </a:rPr>
              <a:t>maximum </a:t>
            </a:r>
            <a:r>
              <a:rPr dirty="0" sz="1400">
                <a:latin typeface="Times New Roman"/>
                <a:cs typeface="Times New Roman"/>
              </a:rPr>
              <a:t>frequency in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signal </a:t>
            </a:r>
            <a:r>
              <a:rPr dirty="0" sz="1400" spc="-5">
                <a:latin typeface="Times New Roman"/>
                <a:cs typeface="Times New Roman"/>
              </a:rPr>
              <a:t>x(t) is </a:t>
            </a:r>
            <a:r>
              <a:rPr dirty="0" sz="1400">
                <a:latin typeface="Times New Roman"/>
                <a:cs typeface="Times New Roman"/>
              </a:rPr>
              <a:t>W </a:t>
            </a:r>
            <a:r>
              <a:rPr dirty="0" sz="1400" spc="-5">
                <a:latin typeface="Times New Roman"/>
                <a:cs typeface="Times New Roman"/>
              </a:rPr>
              <a:t>then </a:t>
            </a:r>
            <a:r>
              <a:rPr dirty="0" sz="1400">
                <a:latin typeface="Times New Roman"/>
                <a:cs typeface="Times New Roman"/>
              </a:rPr>
              <a:t>by </a:t>
            </a:r>
            <a:r>
              <a:rPr dirty="0" sz="1400" spc="-5">
                <a:latin typeface="Times New Roman"/>
                <a:cs typeface="Times New Roman"/>
              </a:rPr>
              <a:t>sampling theorem, </a:t>
            </a:r>
            <a:r>
              <a:rPr dirty="0" sz="1400" spc="-130">
                <a:latin typeface="Cambria Math"/>
                <a:cs typeface="Cambria Math"/>
              </a:rPr>
              <a:t>𝑓</a:t>
            </a:r>
            <a:r>
              <a:rPr dirty="0" baseline="-16666" sz="1500" spc="-195">
                <a:latin typeface="Cambria Math"/>
                <a:cs typeface="Cambria Math"/>
              </a:rPr>
              <a:t>𝑠</a:t>
            </a:r>
            <a:r>
              <a:rPr dirty="0" baseline="-16666" sz="1500" spc="-60">
                <a:latin typeface="Cambria Math"/>
                <a:cs typeface="Cambria Math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should  </a:t>
            </a:r>
            <a:r>
              <a:rPr dirty="0" sz="1400">
                <a:latin typeface="Times New Roman"/>
                <a:cs typeface="Times New Roman"/>
              </a:rPr>
              <a:t>be </a:t>
            </a:r>
            <a:r>
              <a:rPr dirty="0" sz="1400" spc="-5">
                <a:latin typeface="Times New Roman"/>
                <a:cs typeface="Times New Roman"/>
              </a:rPr>
              <a:t>higher than Nyquist rate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or,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0739" y="5785872"/>
            <a:ext cx="13150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spc="-130">
                <a:latin typeface="Cambria Math"/>
                <a:cs typeface="Cambria Math"/>
              </a:rPr>
              <a:t>𝑓</a:t>
            </a:r>
            <a:r>
              <a:rPr dirty="0" baseline="-16666" sz="1500" spc="-195">
                <a:latin typeface="Cambria Math"/>
                <a:cs typeface="Cambria Math"/>
              </a:rPr>
              <a:t>𝑠 </a:t>
            </a:r>
            <a:r>
              <a:rPr dirty="0" sz="1400">
                <a:latin typeface="Cambria Math"/>
                <a:cs typeface="Cambria Math"/>
              </a:rPr>
              <a:t>≥ 2𝑊 </a:t>
            </a:r>
            <a:r>
              <a:rPr dirty="0" sz="1400" spc="-5">
                <a:latin typeface="Cambria Math"/>
                <a:cs typeface="Cambria Math"/>
              </a:rPr>
              <a:t>𝑜𝑟</a:t>
            </a:r>
            <a:r>
              <a:rPr dirty="0" sz="1400" spc="165">
                <a:latin typeface="Cambria Math"/>
                <a:cs typeface="Cambria Math"/>
              </a:rPr>
              <a:t> </a:t>
            </a:r>
            <a:r>
              <a:rPr dirty="0" sz="1400" spc="-85">
                <a:latin typeface="Cambria Math"/>
                <a:cs typeface="Cambria Math"/>
              </a:rPr>
              <a:t>𝑇</a:t>
            </a:r>
            <a:r>
              <a:rPr dirty="0" baseline="-16666" sz="1500" spc="-127">
                <a:latin typeface="Cambria Math"/>
                <a:cs typeface="Cambria Math"/>
              </a:rPr>
              <a:t>𝑠</a:t>
            </a:r>
            <a:r>
              <a:rPr dirty="0" baseline="-16666" sz="1500" spc="7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≤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3920" y="5609697"/>
            <a:ext cx="294640" cy="53467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420"/>
              </a:spcBef>
            </a:pPr>
            <a:r>
              <a:rPr dirty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latin typeface="Cambria Math"/>
                <a:cs typeface="Cambria Math"/>
              </a:rPr>
              <a:t>2𝑊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16580" y="5926585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 h="0">
                <a:moveTo>
                  <a:pt x="0" y="0"/>
                </a:moveTo>
                <a:lnTo>
                  <a:pt x="27462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581018" y="5874256"/>
            <a:ext cx="869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0">
                <a:latin typeface="Cambria Math"/>
                <a:cs typeface="Cambria Math"/>
              </a:rPr>
              <a:t>𝑠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40506" y="5785864"/>
            <a:ext cx="10198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𝑠𝑖𝑛𝑐𝑒 𝑓 =</a:t>
            </a:r>
            <a:r>
              <a:rPr dirty="0" sz="1400" spc="270">
                <a:latin typeface="Cambria Math"/>
                <a:cs typeface="Cambria Math"/>
              </a:rPr>
              <a:t> </a:t>
            </a:r>
            <a:r>
              <a:rPr dirty="0" baseline="41666" sz="2100">
                <a:latin typeface="Cambria Math"/>
                <a:cs typeface="Cambria Math"/>
              </a:rPr>
              <a:t>1</a:t>
            </a:r>
            <a:endParaRPr baseline="41666" sz="21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58894" y="5904736"/>
            <a:ext cx="2197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spc="-85">
                <a:latin typeface="Cambria Math"/>
                <a:cs typeface="Cambria Math"/>
              </a:rPr>
              <a:t>𝑇</a:t>
            </a:r>
            <a:r>
              <a:rPr dirty="0" baseline="-16666" sz="1500" spc="-127">
                <a:latin typeface="Cambria Math"/>
                <a:cs typeface="Cambria Math"/>
              </a:rPr>
              <a:t>𝑠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96984" y="592658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800" y="424682"/>
            <a:ext cx="1612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Digital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Communications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5743" y="424682"/>
            <a:ext cx="1850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CTE Department -3</a:t>
            </a:r>
            <a:r>
              <a:rPr dirty="0" baseline="38194" sz="1200" spc="-7" b="1">
                <a:latin typeface="Times New Roman"/>
                <a:cs typeface="Times New Roman"/>
              </a:rPr>
              <a:t>rd</a:t>
            </a:r>
            <a:r>
              <a:rPr dirty="0" baseline="38194" sz="1200" spc="112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stage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9776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1248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6582156"/>
            <a:ext cx="4365625" cy="0"/>
          </a:xfrm>
          <a:custGeom>
            <a:avLst/>
            <a:gdLst/>
            <a:ahLst/>
            <a:cxnLst/>
            <a:rect l="l" t="t" r="r" b="b"/>
            <a:pathLst>
              <a:path w="4365625" h="0">
                <a:moveTo>
                  <a:pt x="0" y="0"/>
                </a:moveTo>
                <a:lnTo>
                  <a:pt x="4365376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79264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89504" y="654558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26080" y="6582156"/>
            <a:ext cx="4353560" cy="0"/>
          </a:xfrm>
          <a:custGeom>
            <a:avLst/>
            <a:gdLst/>
            <a:ahLst/>
            <a:cxnLst/>
            <a:rect l="l" t="t" r="r" b="b"/>
            <a:pathLst>
              <a:path w="4353559" h="0">
                <a:moveTo>
                  <a:pt x="0" y="0"/>
                </a:moveTo>
                <a:lnTo>
                  <a:pt x="4353184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594735" y="1078732"/>
            <a:ext cx="869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0">
                <a:latin typeface="Cambria Math"/>
                <a:cs typeface="Cambria Math"/>
              </a:rPr>
              <a:t>𝑠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1730" y="990340"/>
            <a:ext cx="6927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𝑡 ≪ 𝑇</a:t>
            </a:r>
            <a:r>
              <a:rPr dirty="0" sz="1400" spc="23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≤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5141" y="854704"/>
            <a:ext cx="1244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98273" y="1109212"/>
            <a:ext cx="2940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2𝑊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10956" y="1131051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 h="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01700" y="1502405"/>
            <a:ext cx="60921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If </a:t>
            </a:r>
            <a:r>
              <a:rPr dirty="0" sz="1400" spc="-5">
                <a:latin typeface="Times New Roman"/>
                <a:cs typeface="Times New Roman"/>
              </a:rPr>
              <a:t>ON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OFF </a:t>
            </a:r>
            <a:r>
              <a:rPr dirty="0" sz="1400" spc="-10">
                <a:latin typeface="Times New Roman"/>
                <a:cs typeface="Times New Roman"/>
              </a:rPr>
              <a:t>time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pulse is same, then frequency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PAM </a:t>
            </a:r>
            <a:r>
              <a:rPr dirty="0" sz="1400">
                <a:latin typeface="Times New Roman"/>
                <a:cs typeface="Times New Roman"/>
              </a:rPr>
              <a:t>pulse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becomes: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0103" y="2054474"/>
            <a:ext cx="3111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𝑓</a:t>
            </a:r>
            <a:r>
              <a:rPr dirty="0" sz="1400" spc="3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58084" y="2195199"/>
            <a:ext cx="382905" cy="0"/>
          </a:xfrm>
          <a:custGeom>
            <a:avLst/>
            <a:gdLst/>
            <a:ahLst/>
            <a:cxnLst/>
            <a:rect l="l" t="t" r="r" b="b"/>
            <a:pathLst>
              <a:path w="382904" h="0">
                <a:moveTo>
                  <a:pt x="0" y="0"/>
                </a:moveTo>
                <a:lnTo>
                  <a:pt x="38283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419983" y="1878300"/>
            <a:ext cx="871855" cy="53467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420"/>
              </a:spcBef>
              <a:tabLst>
                <a:tab pos="469265" algn="l"/>
              </a:tabLst>
            </a:pPr>
            <a:r>
              <a:rPr dirty="0" sz="1400">
                <a:latin typeface="Cambria Math"/>
                <a:cs typeface="Cambria Math"/>
              </a:rPr>
              <a:t>1	</a:t>
            </a:r>
            <a:r>
              <a:rPr dirty="0" baseline="-41666" sz="2100">
                <a:latin typeface="Cambria Math"/>
                <a:cs typeface="Cambria Math"/>
              </a:rPr>
              <a:t>=</a:t>
            </a:r>
            <a:r>
              <a:rPr dirty="0" baseline="-41666" sz="2100" spc="8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325"/>
              </a:spcBef>
              <a:tabLst>
                <a:tab pos="652145" algn="l"/>
              </a:tabLst>
            </a:pPr>
            <a:r>
              <a:rPr dirty="0" sz="1400">
                <a:latin typeface="Cambria Math"/>
                <a:cs typeface="Cambria Math"/>
              </a:rPr>
              <a:t>𝜏</a:t>
            </a:r>
            <a:r>
              <a:rPr dirty="0" sz="1400" spc="3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 𝜏	2𝜏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72500" y="2195199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 h="0">
                <a:moveTo>
                  <a:pt x="0" y="0"/>
                </a:moveTo>
                <a:lnTo>
                  <a:pt x="18440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587742" y="2446142"/>
            <a:ext cx="3917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Times New Roman"/>
                <a:cs typeface="Times New Roman"/>
              </a:rPr>
              <a:t>T</a:t>
            </a:r>
            <a:r>
              <a:rPr dirty="0" sz="1400">
                <a:latin typeface="Times New Roman"/>
                <a:cs typeface="Times New Roman"/>
              </a:rPr>
              <a:t>h</a:t>
            </a:r>
            <a:r>
              <a:rPr dirty="0" sz="1400">
                <a:latin typeface="Times New Roman"/>
                <a:cs typeface="Times New Roman"/>
              </a:rPr>
              <a:t>en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96018" y="2871339"/>
            <a:ext cx="1238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𝑓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8502" y="2959731"/>
            <a:ext cx="2984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10">
                <a:latin typeface="Cambria Math"/>
                <a:cs typeface="Cambria Math"/>
              </a:rPr>
              <a:t>𝑚</a:t>
            </a:r>
            <a:r>
              <a:rPr dirty="0" sz="1000" spc="110">
                <a:latin typeface="Cambria Math"/>
                <a:cs typeface="Cambria Math"/>
              </a:rPr>
              <a:t>𝑎𝑥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67120" y="2735703"/>
            <a:ext cx="3994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41666" sz="2100">
                <a:latin typeface="Cambria Math"/>
                <a:cs typeface="Cambria Math"/>
              </a:rPr>
              <a:t>=</a:t>
            </a:r>
            <a:r>
              <a:rPr dirty="0" baseline="-41666" sz="2100" spc="37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73876" y="2990211"/>
            <a:ext cx="2063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2𝜏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86572" y="3012064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 h="0">
                <a:moveTo>
                  <a:pt x="0" y="0"/>
                </a:moveTo>
                <a:lnTo>
                  <a:pt x="18440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76300" y="3432433"/>
            <a:ext cx="63607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Times New Roman"/>
                <a:cs typeface="Times New Roman"/>
              </a:rPr>
              <a:t>The bandwidth required of PAM signal will </a:t>
            </a:r>
            <a:r>
              <a:rPr dirty="0" sz="1400">
                <a:latin typeface="Times New Roman"/>
                <a:cs typeface="Times New Roman"/>
              </a:rPr>
              <a:t>be </a:t>
            </a:r>
            <a:r>
              <a:rPr dirty="0" sz="1400" spc="-5">
                <a:latin typeface="Times New Roman"/>
                <a:cs typeface="Times New Roman"/>
              </a:rPr>
              <a:t>equal to maximum </a:t>
            </a:r>
            <a:r>
              <a:rPr dirty="0" sz="1400">
                <a:latin typeface="Times New Roman"/>
                <a:cs typeface="Times New Roman"/>
              </a:rPr>
              <a:t>frequency </a:t>
            </a:r>
            <a:r>
              <a:rPr dirty="0" sz="1400">
                <a:latin typeface="Cambria Math"/>
                <a:cs typeface="Cambria Math"/>
              </a:rPr>
              <a:t>𝐵</a:t>
            </a:r>
            <a:r>
              <a:rPr dirty="0" baseline="-16666" sz="1500">
                <a:latin typeface="Cambria Math"/>
                <a:cs typeface="Cambria Math"/>
              </a:rPr>
              <a:t>𝑇 </a:t>
            </a:r>
            <a:r>
              <a:rPr dirty="0" sz="1400">
                <a:latin typeface="Cambria Math"/>
                <a:cs typeface="Cambria Math"/>
              </a:rPr>
              <a:t>≥</a:t>
            </a:r>
            <a:r>
              <a:rPr dirty="0" sz="1400" spc="195">
                <a:latin typeface="Cambria Math"/>
                <a:cs typeface="Cambria Math"/>
              </a:rPr>
              <a:t> </a:t>
            </a:r>
            <a:r>
              <a:rPr dirty="0" sz="1400" spc="-20">
                <a:latin typeface="Cambria Math"/>
                <a:cs typeface="Cambria Math"/>
              </a:rPr>
              <a:t>𝑓</a:t>
            </a:r>
            <a:r>
              <a:rPr dirty="0" baseline="-16666" sz="1500" spc="-30">
                <a:latin typeface="Cambria Math"/>
                <a:cs typeface="Cambria Math"/>
              </a:rPr>
              <a:t>𝑚𝑎𝑥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87040" y="3573140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 h="0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279010" y="3432433"/>
            <a:ext cx="2311400" cy="319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ts val="1395"/>
              </a:lnSpc>
              <a:spcBef>
                <a:spcPts val="105"/>
              </a:spcBef>
            </a:pPr>
            <a:r>
              <a:rPr dirty="0" sz="1400" spc="-5">
                <a:latin typeface="Cambria Math"/>
                <a:cs typeface="Cambria Math"/>
              </a:rPr>
              <a:t>𝑜𝑟 </a:t>
            </a:r>
            <a:r>
              <a:rPr dirty="0" sz="1400">
                <a:latin typeface="Cambria Math"/>
                <a:cs typeface="Cambria Math"/>
              </a:rPr>
              <a:t>𝐵</a:t>
            </a:r>
            <a:r>
              <a:rPr dirty="0" baseline="-16666" sz="1500">
                <a:latin typeface="Cambria Math"/>
                <a:cs typeface="Cambria Math"/>
              </a:rPr>
              <a:t>𝑇  </a:t>
            </a:r>
            <a:r>
              <a:rPr dirty="0" sz="1400">
                <a:latin typeface="Cambria Math"/>
                <a:cs typeface="Cambria Math"/>
              </a:rPr>
              <a:t>≥  </a:t>
            </a:r>
            <a:r>
              <a:rPr dirty="0" baseline="47222" sz="1500" spc="30">
                <a:latin typeface="Cambria Math"/>
                <a:cs typeface="Cambria Math"/>
              </a:rPr>
              <a:t>1    </a:t>
            </a:r>
            <a:r>
              <a:rPr dirty="0" sz="1400" spc="-5">
                <a:latin typeface="Cambria Math"/>
                <a:cs typeface="Cambria Math"/>
              </a:rPr>
              <a:t>𝑎𝑛𝑑 </a:t>
            </a:r>
            <a:r>
              <a:rPr dirty="0" sz="1400">
                <a:latin typeface="Cambria Math"/>
                <a:cs typeface="Cambria Math"/>
              </a:rPr>
              <a:t>𝑠𝑖𝑛𝑐𝑒 𝜏</a:t>
            </a:r>
            <a:r>
              <a:rPr dirty="0" sz="1400" spc="30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≪ </a:t>
            </a:r>
            <a:r>
              <a:rPr dirty="0" sz="1400" spc="15">
                <a:latin typeface="Cambria Math"/>
                <a:cs typeface="Cambria Math"/>
              </a:rPr>
              <a:t> </a:t>
            </a:r>
            <a:r>
              <a:rPr dirty="0" baseline="47222" sz="1500" spc="30">
                <a:latin typeface="Cambria Math"/>
                <a:cs typeface="Cambria Math"/>
              </a:rPr>
              <a:t>1</a:t>
            </a:r>
            <a:endParaRPr baseline="47222" sz="1500">
              <a:latin typeface="Cambria Math"/>
              <a:cs typeface="Cambria Math"/>
            </a:endParaRPr>
          </a:p>
          <a:p>
            <a:pPr marL="708025">
              <a:lnSpc>
                <a:spcPts val="915"/>
              </a:lnSpc>
              <a:tabLst>
                <a:tab pos="2062480" algn="l"/>
              </a:tabLst>
            </a:pPr>
            <a:r>
              <a:rPr dirty="0" sz="1000" spc="30">
                <a:latin typeface="Cambria Math"/>
                <a:cs typeface="Cambria Math"/>
              </a:rPr>
              <a:t>2𝜏	</a:t>
            </a:r>
            <a:r>
              <a:rPr dirty="0" sz="1000" spc="20">
                <a:latin typeface="Cambria Math"/>
                <a:cs typeface="Cambria Math"/>
              </a:rPr>
              <a:t>2𝑊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341876" y="3573140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 h="0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619628" y="4105015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 h="0">
                <a:moveTo>
                  <a:pt x="0" y="0"/>
                </a:moveTo>
                <a:lnTo>
                  <a:pt x="14051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145650" y="3964302"/>
            <a:ext cx="10795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𝐵</a:t>
            </a:r>
            <a:r>
              <a:rPr dirty="0" baseline="-16666" sz="1500">
                <a:latin typeface="Cambria Math"/>
                <a:cs typeface="Cambria Math"/>
              </a:rPr>
              <a:t>𝑇 </a:t>
            </a:r>
            <a:r>
              <a:rPr dirty="0" sz="1400">
                <a:latin typeface="Cambria Math"/>
                <a:cs typeface="Cambria Math"/>
              </a:rPr>
              <a:t>≥ </a:t>
            </a:r>
            <a:r>
              <a:rPr dirty="0" baseline="47222" sz="1500" spc="30">
                <a:latin typeface="Cambria Math"/>
                <a:cs typeface="Cambria Math"/>
              </a:rPr>
              <a:t>1 </a:t>
            </a:r>
            <a:r>
              <a:rPr dirty="0" sz="1400">
                <a:latin typeface="Cambria Math"/>
                <a:cs typeface="Cambria Math"/>
              </a:rPr>
              <a:t>≫ 𝑊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2" name="object 32"/>
          <p:cNvSpPr txBox="1"/>
          <p:nvPr/>
        </p:nvSpPr>
        <p:spPr>
          <a:xfrm>
            <a:off x="3658225" y="4055870"/>
            <a:ext cx="4056379" cy="51244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490"/>
              </a:spcBef>
            </a:pPr>
            <a:r>
              <a:rPr dirty="0" sz="1000" spc="30">
                <a:latin typeface="Cambria Math"/>
                <a:cs typeface="Cambria Math"/>
              </a:rPr>
              <a:t>2𝜏</a:t>
            </a:r>
            <a:endParaRPr sz="10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dirty="0" sz="1400" b="1">
                <a:latin typeface="Times New Roman"/>
                <a:cs typeface="Times New Roman"/>
              </a:rPr>
              <a:t>The </a:t>
            </a:r>
            <a:r>
              <a:rPr dirty="0" sz="1400" spc="-5" b="1">
                <a:latin typeface="Times New Roman"/>
                <a:cs typeface="Times New Roman"/>
              </a:rPr>
              <a:t>transmission bandwidth of PAM </a:t>
            </a:r>
            <a:r>
              <a:rPr dirty="0" sz="1400" b="1">
                <a:latin typeface="Times New Roman"/>
                <a:cs typeface="Times New Roman"/>
              </a:rPr>
              <a:t>signal </a:t>
            </a:r>
            <a:r>
              <a:rPr dirty="0" sz="1400">
                <a:latin typeface="Cambria Math"/>
                <a:cs typeface="Cambria Math"/>
              </a:rPr>
              <a:t>𝐵</a:t>
            </a:r>
            <a:r>
              <a:rPr dirty="0" baseline="-16666" sz="1500">
                <a:latin typeface="Cambria Math"/>
                <a:cs typeface="Cambria Math"/>
              </a:rPr>
              <a:t>𝑇 </a:t>
            </a:r>
            <a:r>
              <a:rPr dirty="0" sz="1400">
                <a:latin typeface="Cambria Math"/>
                <a:cs typeface="Cambria Math"/>
              </a:rPr>
              <a:t>≫</a:t>
            </a:r>
            <a:r>
              <a:rPr dirty="0" sz="1400" spc="9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𝑊</a:t>
            </a:r>
            <a:endParaRPr sz="1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9776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1248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4400" y="6582156"/>
            <a:ext cx="4365625" cy="0"/>
          </a:xfrm>
          <a:custGeom>
            <a:avLst/>
            <a:gdLst/>
            <a:ahLst/>
            <a:cxnLst/>
            <a:rect l="l" t="t" r="r" b="b"/>
            <a:pathLst>
              <a:path w="4365625" h="0">
                <a:moveTo>
                  <a:pt x="0" y="0"/>
                </a:moveTo>
                <a:lnTo>
                  <a:pt x="4365376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79264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89504" y="654558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26080" y="6582156"/>
            <a:ext cx="4353560" cy="0"/>
          </a:xfrm>
          <a:custGeom>
            <a:avLst/>
            <a:gdLst/>
            <a:ahLst/>
            <a:cxnLst/>
            <a:rect l="l" t="t" r="r" b="b"/>
            <a:pathLst>
              <a:path w="4353559" h="0">
                <a:moveTo>
                  <a:pt x="0" y="0"/>
                </a:moveTo>
                <a:lnTo>
                  <a:pt x="4353184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3600" y="424682"/>
            <a:ext cx="8949690" cy="2872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88900">
              <a:lnSpc>
                <a:spcPct val="100000"/>
              </a:lnSpc>
              <a:spcBef>
                <a:spcPts val="100"/>
              </a:spcBef>
              <a:tabLst>
                <a:tab pos="4229735" algn="l"/>
              </a:tabLst>
            </a:pPr>
            <a:r>
              <a:rPr dirty="0" sz="1200" b="1">
                <a:latin typeface="Times New Roman"/>
                <a:cs typeface="Times New Roman"/>
              </a:rPr>
              <a:t>Digital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Communications	</a:t>
            </a:r>
            <a:r>
              <a:rPr dirty="0" sz="1200" b="1">
                <a:latin typeface="Times New Roman"/>
                <a:cs typeface="Times New Roman"/>
              </a:rPr>
              <a:t>CTE </a:t>
            </a:r>
            <a:r>
              <a:rPr dirty="0" sz="1200" spc="-5" b="1">
                <a:latin typeface="Times New Roman"/>
                <a:cs typeface="Times New Roman"/>
              </a:rPr>
              <a:t>Department -3</a:t>
            </a:r>
            <a:r>
              <a:rPr dirty="0" baseline="38194" sz="1200" spc="-7" b="1">
                <a:latin typeface="Times New Roman"/>
                <a:cs typeface="Times New Roman"/>
              </a:rPr>
              <a:t>rd</a:t>
            </a:r>
            <a:r>
              <a:rPr dirty="0" baseline="38194" sz="1200" spc="142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stage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algn="just" marL="508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ii-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Pulse Duration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Pulse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position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Modulation (PDM</a:t>
            </a:r>
            <a:r>
              <a:rPr dirty="0" u="heavy" sz="1400" spc="-9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&amp;PPM):</a:t>
            </a:r>
            <a:endParaRPr sz="1400">
              <a:latin typeface="Times New Roman"/>
              <a:cs typeface="Times New Roman"/>
            </a:endParaRPr>
          </a:p>
          <a:p>
            <a:pPr algn="just" marL="50165" marR="32384">
              <a:lnSpc>
                <a:spcPct val="143800"/>
              </a:lnSpc>
              <a:spcBef>
                <a:spcPts val="1025"/>
              </a:spcBef>
            </a:pPr>
            <a:r>
              <a:rPr dirty="0" sz="1300" b="1">
                <a:latin typeface="Times New Roman"/>
                <a:cs typeface="Times New Roman"/>
              </a:rPr>
              <a:t>Pulse-width </a:t>
            </a:r>
            <a:r>
              <a:rPr dirty="0" sz="1300" spc="-5" b="1">
                <a:latin typeface="Times New Roman"/>
                <a:cs typeface="Times New Roman"/>
              </a:rPr>
              <a:t>modulation (PWM) </a:t>
            </a:r>
            <a:r>
              <a:rPr dirty="0" sz="1300">
                <a:latin typeface="Times New Roman"/>
                <a:cs typeface="Times New Roman"/>
              </a:rPr>
              <a:t>is </a:t>
            </a:r>
            <a:r>
              <a:rPr dirty="0" sz="1300" spc="-5">
                <a:latin typeface="Times New Roman"/>
                <a:cs typeface="Times New Roman"/>
              </a:rPr>
              <a:t>a modulation process used </a:t>
            </a:r>
            <a:r>
              <a:rPr dirty="0" sz="1300">
                <a:latin typeface="Times New Roman"/>
                <a:cs typeface="Times New Roman"/>
              </a:rPr>
              <a:t>for </a:t>
            </a:r>
            <a:r>
              <a:rPr dirty="0" sz="1300" spc="-5">
                <a:latin typeface="Times New Roman"/>
                <a:cs typeface="Times New Roman"/>
              </a:rPr>
              <a:t>encoding the </a:t>
            </a:r>
            <a:r>
              <a:rPr dirty="0" sz="1300">
                <a:latin typeface="Times New Roman"/>
                <a:cs typeface="Times New Roman"/>
              </a:rPr>
              <a:t>amplitude </a:t>
            </a:r>
            <a:r>
              <a:rPr dirty="0" sz="1300" spc="-5">
                <a:latin typeface="Times New Roman"/>
                <a:cs typeface="Times New Roman"/>
              </a:rPr>
              <a:t>of a signal right into a pulse width or  duration of another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signal.</a:t>
            </a:r>
            <a:endParaRPr sz="1300">
              <a:latin typeface="Times New Roman"/>
              <a:cs typeface="Times New Roman"/>
            </a:endParaRPr>
          </a:p>
          <a:p>
            <a:pPr algn="just" marL="50800" marR="30480" indent="-635">
              <a:lnSpc>
                <a:spcPct val="143800"/>
              </a:lnSpc>
              <a:spcBef>
                <a:spcPts val="5"/>
              </a:spcBef>
            </a:pPr>
            <a:r>
              <a:rPr dirty="0" sz="1300" spc="-5" b="1">
                <a:latin typeface="Times New Roman"/>
                <a:cs typeface="Times New Roman"/>
              </a:rPr>
              <a:t>Pulse-position modulation (PPM) </a:t>
            </a:r>
            <a:r>
              <a:rPr dirty="0" sz="1300" spc="-5">
                <a:latin typeface="Times New Roman"/>
                <a:cs typeface="Times New Roman"/>
              </a:rPr>
              <a:t>is a </a:t>
            </a:r>
            <a:r>
              <a:rPr dirty="0" sz="1300">
                <a:latin typeface="Times New Roman"/>
                <a:cs typeface="Times New Roman"/>
              </a:rPr>
              <a:t>form </a:t>
            </a:r>
            <a:r>
              <a:rPr dirty="0" sz="1300" spc="-5">
                <a:latin typeface="Times New Roman"/>
                <a:cs typeface="Times New Roman"/>
              </a:rPr>
              <a:t>of signal modulation in which </a:t>
            </a:r>
            <a:r>
              <a:rPr dirty="0" sz="1300" spc="-5" i="1">
                <a:latin typeface="Times New Roman"/>
                <a:cs typeface="Times New Roman"/>
              </a:rPr>
              <a:t>M </a:t>
            </a:r>
            <a:r>
              <a:rPr dirty="0" sz="1300" spc="-5">
                <a:latin typeface="Times New Roman"/>
                <a:cs typeface="Times New Roman"/>
              </a:rPr>
              <a:t>message bits are encoded </a:t>
            </a:r>
            <a:r>
              <a:rPr dirty="0" sz="1300" spc="5">
                <a:latin typeface="Times New Roman"/>
                <a:cs typeface="Times New Roman"/>
              </a:rPr>
              <a:t>by </a:t>
            </a:r>
            <a:r>
              <a:rPr dirty="0" sz="1300" spc="-5">
                <a:latin typeface="Times New Roman"/>
                <a:cs typeface="Times New Roman"/>
              </a:rPr>
              <a:t>transmitting a </a:t>
            </a:r>
            <a:r>
              <a:rPr dirty="0" sz="1300">
                <a:latin typeface="Times New Roman"/>
                <a:cs typeface="Times New Roman"/>
              </a:rPr>
              <a:t>single  </a:t>
            </a:r>
            <a:r>
              <a:rPr dirty="0" sz="1300" spc="-5">
                <a:latin typeface="Times New Roman"/>
                <a:cs typeface="Times New Roman"/>
              </a:rPr>
              <a:t>pulse in </a:t>
            </a:r>
            <a:r>
              <a:rPr dirty="0" sz="1300">
                <a:latin typeface="Times New Roman"/>
                <a:cs typeface="Times New Roman"/>
              </a:rPr>
              <a:t>one </a:t>
            </a:r>
            <a:r>
              <a:rPr dirty="0" sz="1300" spc="-5">
                <a:latin typeface="Times New Roman"/>
                <a:cs typeface="Times New Roman"/>
              </a:rPr>
              <a:t>of possible required </a:t>
            </a:r>
            <a:r>
              <a:rPr dirty="0" sz="1300">
                <a:latin typeface="Times New Roman"/>
                <a:cs typeface="Times New Roman"/>
              </a:rPr>
              <a:t>time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shifts.</a:t>
            </a:r>
            <a:endParaRPr sz="1300">
              <a:latin typeface="Times New Roman"/>
              <a:cs typeface="Times New Roman"/>
            </a:endParaRPr>
          </a:p>
          <a:p>
            <a:pPr algn="just" marL="50800" marR="31115" indent="43815">
              <a:lnSpc>
                <a:spcPts val="2410"/>
              </a:lnSpc>
              <a:spcBef>
                <a:spcPts val="150"/>
              </a:spcBef>
            </a:pPr>
            <a:r>
              <a:rPr dirty="0" sz="1400" spc="-5">
                <a:latin typeface="Times New Roman"/>
                <a:cs typeface="Times New Roman"/>
              </a:rPr>
              <a:t>Pulse Duration Modulation </a:t>
            </a:r>
            <a:r>
              <a:rPr dirty="0" sz="1400">
                <a:latin typeface="Times New Roman"/>
                <a:cs typeface="Times New Roman"/>
              </a:rPr>
              <a:t>(PDM) or </a:t>
            </a:r>
            <a:r>
              <a:rPr dirty="0" sz="1400" spc="-5">
                <a:latin typeface="Times New Roman"/>
                <a:cs typeface="Times New Roman"/>
              </a:rPr>
              <a:t>Pulse Width Modulation (PWM) </a:t>
            </a:r>
            <a:r>
              <a:rPr dirty="0" sz="1400">
                <a:latin typeface="Times New Roman"/>
                <a:cs typeface="Times New Roman"/>
              </a:rPr>
              <a:t>and PPM are </a:t>
            </a:r>
            <a:r>
              <a:rPr dirty="0" sz="1400" spc="-5">
                <a:latin typeface="Times New Roman"/>
                <a:cs typeface="Times New Roman"/>
              </a:rPr>
              <a:t>both modulate the </a:t>
            </a:r>
            <a:r>
              <a:rPr dirty="0" sz="1400" spc="-10">
                <a:latin typeface="Times New Roman"/>
                <a:cs typeface="Times New Roman"/>
              </a:rPr>
              <a:t>time </a:t>
            </a:r>
            <a:r>
              <a:rPr dirty="0" sz="1400">
                <a:latin typeface="Times New Roman"/>
                <a:cs typeface="Times New Roman"/>
              </a:rPr>
              <a:t>parameter of  the </a:t>
            </a:r>
            <a:r>
              <a:rPr dirty="0" sz="1400" spc="-5">
                <a:latin typeface="Times New Roman"/>
                <a:cs typeface="Times New Roman"/>
              </a:rPr>
              <a:t>pulses. </a:t>
            </a:r>
            <a:r>
              <a:rPr dirty="0" sz="1400">
                <a:latin typeface="Times New Roman"/>
                <a:cs typeface="Times New Roman"/>
              </a:rPr>
              <a:t>PPM </a:t>
            </a:r>
            <a:r>
              <a:rPr dirty="0" sz="1400" spc="-5">
                <a:latin typeface="Times New Roman"/>
                <a:cs typeface="Times New Roman"/>
              </a:rPr>
              <a:t>has fixed width whereas </a:t>
            </a:r>
            <a:r>
              <a:rPr dirty="0" sz="1400">
                <a:latin typeface="Times New Roman"/>
                <a:cs typeface="Times New Roman"/>
              </a:rPr>
              <a:t>the width of </a:t>
            </a:r>
            <a:r>
              <a:rPr dirty="0" sz="1400" spc="-5">
                <a:latin typeface="Times New Roman"/>
                <a:cs typeface="Times New Roman"/>
              </a:rPr>
              <a:t>PWM is varied. The generation of PWM and PPM shown in figure  below.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10834" y="6211315"/>
            <a:ext cx="45529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(a) Block </a:t>
            </a:r>
            <a:r>
              <a:rPr dirty="0" sz="1400" spc="-5">
                <a:latin typeface="Times New Roman"/>
                <a:cs typeface="Times New Roman"/>
              </a:rPr>
              <a:t>diagram </a:t>
            </a:r>
            <a:r>
              <a:rPr dirty="0" sz="1400">
                <a:latin typeface="Times New Roman"/>
                <a:cs typeface="Times New Roman"/>
              </a:rPr>
              <a:t>of PWM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>
                <a:latin typeface="Times New Roman"/>
                <a:cs typeface="Times New Roman"/>
              </a:rPr>
              <a:t>PPM </a:t>
            </a:r>
            <a:r>
              <a:rPr dirty="0" sz="1400" spc="-5">
                <a:latin typeface="Times New Roman"/>
                <a:cs typeface="Times New Roman"/>
              </a:rPr>
              <a:t>generator. </a:t>
            </a:r>
            <a:r>
              <a:rPr dirty="0" sz="1400">
                <a:latin typeface="Times New Roman"/>
                <a:cs typeface="Times New Roman"/>
              </a:rPr>
              <a:t>(b)</a:t>
            </a:r>
            <a:r>
              <a:rPr dirty="0" sz="1400" spc="-1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Waveforms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97683" y="3399231"/>
            <a:ext cx="3995864" cy="2736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800" y="424682"/>
            <a:ext cx="1612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Digital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Communications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5743" y="424682"/>
            <a:ext cx="1850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CTE Department -3</a:t>
            </a:r>
            <a:r>
              <a:rPr dirty="0" baseline="38194" sz="1200" spc="-7" b="1">
                <a:latin typeface="Times New Roman"/>
                <a:cs typeface="Times New Roman"/>
              </a:rPr>
              <a:t>rd</a:t>
            </a:r>
            <a:r>
              <a:rPr dirty="0" baseline="38194" sz="1200" spc="112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stage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9776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1248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6582156"/>
            <a:ext cx="4365625" cy="0"/>
          </a:xfrm>
          <a:custGeom>
            <a:avLst/>
            <a:gdLst/>
            <a:ahLst/>
            <a:cxnLst/>
            <a:rect l="l" t="t" r="r" b="b"/>
            <a:pathLst>
              <a:path w="4365625" h="0">
                <a:moveTo>
                  <a:pt x="0" y="0"/>
                </a:moveTo>
                <a:lnTo>
                  <a:pt x="4365376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79264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89504" y="654558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26080" y="6582156"/>
            <a:ext cx="4353560" cy="0"/>
          </a:xfrm>
          <a:custGeom>
            <a:avLst/>
            <a:gdLst/>
            <a:ahLst/>
            <a:cxnLst/>
            <a:rect l="l" t="t" r="r" b="b"/>
            <a:pathLst>
              <a:path w="4353559" h="0">
                <a:moveTo>
                  <a:pt x="0" y="0"/>
                </a:moveTo>
                <a:lnTo>
                  <a:pt x="4353184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3600" y="1210406"/>
            <a:ext cx="8959215" cy="1995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50800" marR="43180">
              <a:lnSpc>
                <a:spcPct val="143900"/>
              </a:lnSpc>
              <a:spcBef>
                <a:spcPts val="105"/>
              </a:spcBef>
            </a:pP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10">
                <a:latin typeface="Times New Roman"/>
                <a:cs typeface="Times New Roman"/>
              </a:rPr>
              <a:t>modulating </a:t>
            </a:r>
            <a:r>
              <a:rPr dirty="0" sz="1400" spc="-5">
                <a:latin typeface="Times New Roman"/>
                <a:cs typeface="Times New Roman"/>
              </a:rPr>
              <a:t>signal x(t)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10">
                <a:latin typeface="Times New Roman"/>
                <a:cs typeface="Times New Roman"/>
              </a:rPr>
              <a:t>applied </a:t>
            </a:r>
            <a:r>
              <a:rPr dirty="0" sz="1400" spc="-5">
                <a:latin typeface="Times New Roman"/>
                <a:cs typeface="Times New Roman"/>
              </a:rPr>
              <a:t>to the noninverting input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comparator. The output is high only when  instantaneous value of </a:t>
            </a:r>
            <a:r>
              <a:rPr dirty="0" sz="1400">
                <a:latin typeface="Times New Roman"/>
                <a:cs typeface="Times New Roman"/>
              </a:rPr>
              <a:t>x(t) is </a:t>
            </a:r>
            <a:r>
              <a:rPr dirty="0" sz="1400" spc="-5">
                <a:latin typeface="Times New Roman"/>
                <a:cs typeface="Times New Roman"/>
              </a:rPr>
              <a:t>higher than that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sawtooth waveform. Thus the leading edge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10">
                <a:latin typeface="Times New Roman"/>
                <a:cs typeface="Times New Roman"/>
              </a:rPr>
              <a:t>PWM </a:t>
            </a:r>
            <a:r>
              <a:rPr dirty="0" sz="1400">
                <a:latin typeface="Times New Roman"/>
                <a:cs typeface="Times New Roman"/>
              </a:rPr>
              <a:t>signal </a:t>
            </a:r>
            <a:r>
              <a:rPr dirty="0" sz="1400" spc="-5">
                <a:latin typeface="Times New Roman"/>
                <a:cs typeface="Times New Roman"/>
              </a:rPr>
              <a:t>occurs  </a:t>
            </a:r>
            <a:r>
              <a:rPr dirty="0" sz="1400">
                <a:latin typeface="Times New Roman"/>
                <a:cs typeface="Times New Roman"/>
              </a:rPr>
              <a:t>on </a:t>
            </a:r>
            <a:r>
              <a:rPr dirty="0" sz="1400" spc="-5">
                <a:latin typeface="Times New Roman"/>
                <a:cs typeface="Times New Roman"/>
              </a:rPr>
              <a:t>the fixed time period </a:t>
            </a:r>
            <a:r>
              <a:rPr dirty="0" sz="1400">
                <a:latin typeface="Times New Roman"/>
                <a:cs typeface="Times New Roman"/>
              </a:rPr>
              <a:t>(KT</a:t>
            </a:r>
            <a:r>
              <a:rPr dirty="0" baseline="-12345" sz="1350">
                <a:latin typeface="Times New Roman"/>
                <a:cs typeface="Times New Roman"/>
              </a:rPr>
              <a:t>s</a:t>
            </a:r>
            <a:r>
              <a:rPr dirty="0" sz="1400">
                <a:latin typeface="Times New Roman"/>
                <a:cs typeface="Times New Roman"/>
              </a:rPr>
              <a:t>), the </a:t>
            </a:r>
            <a:r>
              <a:rPr dirty="0" sz="1400" spc="-5">
                <a:latin typeface="Times New Roman"/>
                <a:cs typeface="Times New Roman"/>
              </a:rPr>
              <a:t>trailing edge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output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comparator depends on the amplitude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signal x(t). The  trailing edge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output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comparator </a:t>
            </a:r>
            <a:r>
              <a:rPr dirty="0" sz="1400" spc="-10">
                <a:latin typeface="Times New Roman"/>
                <a:cs typeface="Times New Roman"/>
              </a:rPr>
              <a:t>PWM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10">
                <a:latin typeface="Times New Roman"/>
                <a:cs typeface="Times New Roman"/>
              </a:rPr>
              <a:t>modulated </a:t>
            </a:r>
            <a:r>
              <a:rPr dirty="0" sz="1400">
                <a:latin typeface="Times New Roman"/>
                <a:cs typeface="Times New Roman"/>
              </a:rPr>
              <a:t>by the </a:t>
            </a:r>
            <a:r>
              <a:rPr dirty="0" sz="1400" spc="-5">
                <a:latin typeface="Times New Roman"/>
                <a:cs typeface="Times New Roman"/>
              </a:rPr>
              <a:t>signal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x(t).</a:t>
            </a:r>
            <a:endParaRPr sz="1400">
              <a:latin typeface="Times New Roman"/>
              <a:cs typeface="Times New Roman"/>
            </a:endParaRPr>
          </a:p>
          <a:p>
            <a:pPr algn="just" marL="50800" marR="46355">
              <a:lnSpc>
                <a:spcPct val="143600"/>
              </a:lnSpc>
              <a:spcBef>
                <a:spcPts val="1005"/>
              </a:spcBef>
            </a:pPr>
            <a:r>
              <a:rPr dirty="0" sz="1400" spc="-5">
                <a:latin typeface="Times New Roman"/>
                <a:cs typeface="Times New Roman"/>
              </a:rPr>
              <a:t>To generate </a:t>
            </a:r>
            <a:r>
              <a:rPr dirty="0" sz="1400">
                <a:latin typeface="Times New Roman"/>
                <a:cs typeface="Times New Roman"/>
              </a:rPr>
              <a:t>PPM, </a:t>
            </a:r>
            <a:r>
              <a:rPr dirty="0" sz="1400" spc="-5">
                <a:latin typeface="Times New Roman"/>
                <a:cs typeface="Times New Roman"/>
              </a:rPr>
              <a:t>the trailing edge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PWM is used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switch on the monostable </a:t>
            </a:r>
            <a:r>
              <a:rPr dirty="0" sz="1400" spc="-10">
                <a:latin typeface="Times New Roman"/>
                <a:cs typeface="Times New Roman"/>
              </a:rPr>
              <a:t>with </a:t>
            </a:r>
            <a:r>
              <a:rPr dirty="0" sz="1400" spc="-5">
                <a:latin typeface="Times New Roman"/>
                <a:cs typeface="Times New Roman"/>
              </a:rPr>
              <a:t>fixed period then goes low. The pulse 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delayed </a:t>
            </a:r>
            <a:r>
              <a:rPr dirty="0" sz="1400">
                <a:latin typeface="Times New Roman"/>
                <a:cs typeface="Times New Roman"/>
              </a:rPr>
              <a:t>from </a:t>
            </a:r>
            <a:r>
              <a:rPr dirty="0" sz="1400" spc="-5">
                <a:latin typeface="Times New Roman"/>
                <a:cs typeface="Times New Roman"/>
              </a:rPr>
              <a:t>sampling time </a:t>
            </a:r>
            <a:r>
              <a:rPr dirty="0" sz="1400">
                <a:latin typeface="Times New Roman"/>
                <a:cs typeface="Times New Roman"/>
              </a:rPr>
              <a:t>KT</a:t>
            </a:r>
            <a:r>
              <a:rPr dirty="0" baseline="-12345" sz="1350">
                <a:latin typeface="Times New Roman"/>
                <a:cs typeface="Times New Roman"/>
              </a:rPr>
              <a:t>s </a:t>
            </a:r>
            <a:r>
              <a:rPr dirty="0" sz="1400" spc="-5">
                <a:latin typeface="Times New Roman"/>
                <a:cs typeface="Times New Roman"/>
              </a:rPr>
              <a:t>depending on the amplitude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signal x(t) </a:t>
            </a:r>
            <a:r>
              <a:rPr dirty="0" sz="1400" spc="-10">
                <a:latin typeface="Times New Roman"/>
                <a:cs typeface="Times New Roman"/>
              </a:rPr>
              <a:t>at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KT</a:t>
            </a:r>
            <a:r>
              <a:rPr dirty="0" baseline="-12345" sz="1350">
                <a:latin typeface="Times New Roman"/>
                <a:cs typeface="Times New Roman"/>
              </a:rPr>
              <a:t>s</a:t>
            </a:r>
            <a:r>
              <a:rPr dirty="0" sz="140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61786" y="3394333"/>
            <a:ext cx="990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0">
                <a:latin typeface="Cambria Math"/>
                <a:cs typeface="Cambria Math"/>
              </a:rPr>
              <a:t>1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15028" y="3588379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 h="0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76300" y="3447673"/>
            <a:ext cx="8856345" cy="7486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Times New Roman"/>
                <a:cs typeface="Times New Roman"/>
              </a:rPr>
              <a:t>The rise </a:t>
            </a:r>
            <a:r>
              <a:rPr dirty="0" sz="1400" spc="-10">
                <a:latin typeface="Times New Roman"/>
                <a:cs typeface="Times New Roman"/>
              </a:rPr>
              <a:t>time </a:t>
            </a:r>
            <a:r>
              <a:rPr dirty="0" sz="1400" spc="-5">
                <a:latin typeface="Times New Roman"/>
                <a:cs typeface="Times New Roman"/>
              </a:rPr>
              <a:t>should </a:t>
            </a:r>
            <a:r>
              <a:rPr dirty="0" sz="1400">
                <a:latin typeface="Times New Roman"/>
                <a:cs typeface="Times New Roman"/>
              </a:rPr>
              <a:t>be </a:t>
            </a:r>
            <a:r>
              <a:rPr dirty="0" sz="1400" spc="-5">
                <a:latin typeface="Times New Roman"/>
                <a:cs typeface="Times New Roman"/>
              </a:rPr>
              <a:t>very </a:t>
            </a:r>
            <a:r>
              <a:rPr dirty="0" sz="1400">
                <a:latin typeface="Times New Roman"/>
                <a:cs typeface="Times New Roman"/>
              </a:rPr>
              <a:t>less </a:t>
            </a:r>
            <a:r>
              <a:rPr dirty="0" sz="1400" spc="-5">
                <a:latin typeface="Times New Roman"/>
                <a:cs typeface="Times New Roman"/>
              </a:rPr>
              <a:t>than </a:t>
            </a:r>
            <a:r>
              <a:rPr dirty="0" sz="1400" spc="5">
                <a:latin typeface="Times New Roman"/>
                <a:cs typeface="Times New Roman"/>
              </a:rPr>
              <a:t>T</a:t>
            </a:r>
            <a:r>
              <a:rPr dirty="0" baseline="-12345" sz="1350" spc="7">
                <a:latin typeface="Times New Roman"/>
                <a:cs typeface="Times New Roman"/>
              </a:rPr>
              <a:t>s </a:t>
            </a:r>
            <a:r>
              <a:rPr dirty="0" sz="1400" spc="-5">
                <a:latin typeface="Times New Roman"/>
                <a:cs typeface="Times New Roman"/>
              </a:rPr>
              <a:t>i.e., </a:t>
            </a:r>
            <a:r>
              <a:rPr dirty="0" sz="1400" spc="10">
                <a:latin typeface="Cambria Math"/>
                <a:cs typeface="Cambria Math"/>
              </a:rPr>
              <a:t>𝑡</a:t>
            </a:r>
            <a:r>
              <a:rPr dirty="0" baseline="-16666" sz="1500" spc="15">
                <a:latin typeface="Cambria Math"/>
                <a:cs typeface="Cambria Math"/>
              </a:rPr>
              <a:t>𝑟 </a:t>
            </a:r>
            <a:r>
              <a:rPr dirty="0" sz="1400">
                <a:latin typeface="Cambria Math"/>
                <a:cs typeface="Cambria Math"/>
              </a:rPr>
              <a:t>≪ </a:t>
            </a:r>
            <a:r>
              <a:rPr dirty="0" sz="1400" spc="-35">
                <a:latin typeface="Cambria Math"/>
                <a:cs typeface="Cambria Math"/>
              </a:rPr>
              <a:t>𝑇</a:t>
            </a:r>
            <a:r>
              <a:rPr dirty="0" baseline="-16666" sz="1500" spc="-52">
                <a:latin typeface="Cambria Math"/>
                <a:cs typeface="Cambria Math"/>
              </a:rPr>
              <a:t>𝑠</a:t>
            </a:r>
            <a:r>
              <a:rPr dirty="0" sz="1400" spc="-35">
                <a:latin typeface="Times New Roman"/>
                <a:cs typeface="Times New Roman"/>
              </a:rPr>
              <a:t>,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transmission bandwidth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10">
                <a:latin typeface="Times New Roman"/>
                <a:cs typeface="Times New Roman"/>
              </a:rPr>
              <a:t>PWM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PPM should </a:t>
            </a:r>
            <a:r>
              <a:rPr dirty="0" sz="1400">
                <a:latin typeface="Times New Roman"/>
                <a:cs typeface="Times New Roman"/>
              </a:rPr>
              <a:t>be, </a:t>
            </a:r>
            <a:r>
              <a:rPr dirty="0" sz="1400">
                <a:latin typeface="Cambria Math"/>
                <a:cs typeface="Cambria Math"/>
              </a:rPr>
              <a:t>𝐵</a:t>
            </a:r>
            <a:r>
              <a:rPr dirty="0" baseline="-16666" sz="1500">
                <a:latin typeface="Cambria Math"/>
                <a:cs typeface="Cambria Math"/>
              </a:rPr>
              <a:t>𝑇 </a:t>
            </a:r>
            <a:r>
              <a:rPr dirty="0" sz="1400">
                <a:latin typeface="Cambria Math"/>
                <a:cs typeface="Cambria Math"/>
              </a:rPr>
              <a:t>≥ </a:t>
            </a:r>
            <a:r>
              <a:rPr dirty="0" baseline="-38888" sz="1500" spc="67">
                <a:latin typeface="Cambria Math"/>
                <a:cs typeface="Cambria Math"/>
              </a:rPr>
              <a:t>2𝑡</a:t>
            </a:r>
            <a:r>
              <a:rPr dirty="0" baseline="-62500" sz="1200" spc="67">
                <a:latin typeface="Cambria Math"/>
                <a:cs typeface="Cambria Math"/>
              </a:rPr>
              <a:t>𝑟</a:t>
            </a:r>
            <a:r>
              <a:rPr dirty="0" baseline="-62500" sz="1200" spc="345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The comparison between PAM, PWM </a:t>
            </a:r>
            <a:r>
              <a:rPr dirty="0" sz="1400">
                <a:latin typeface="Times New Roman"/>
                <a:cs typeface="Times New Roman"/>
              </a:rPr>
              <a:t>and PPM is </a:t>
            </a:r>
            <a:r>
              <a:rPr dirty="0" sz="1400" spc="-5">
                <a:latin typeface="Times New Roman"/>
                <a:cs typeface="Times New Roman"/>
              </a:rPr>
              <a:t>listed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the following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table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800" y="424682"/>
            <a:ext cx="1612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Digital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Communications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5743" y="424682"/>
            <a:ext cx="1850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CTE Department -3</a:t>
            </a:r>
            <a:r>
              <a:rPr dirty="0" baseline="38194" sz="1200" spc="-7" b="1">
                <a:latin typeface="Times New Roman"/>
                <a:cs typeface="Times New Roman"/>
              </a:rPr>
              <a:t>rd</a:t>
            </a:r>
            <a:r>
              <a:rPr dirty="0" baseline="38194" sz="1200" spc="112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stage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9776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1248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6582156"/>
            <a:ext cx="4365625" cy="0"/>
          </a:xfrm>
          <a:custGeom>
            <a:avLst/>
            <a:gdLst/>
            <a:ahLst/>
            <a:cxnLst/>
            <a:rect l="l" t="t" r="r" b="b"/>
            <a:pathLst>
              <a:path w="4365625" h="0">
                <a:moveTo>
                  <a:pt x="0" y="0"/>
                </a:moveTo>
                <a:lnTo>
                  <a:pt x="4365376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79264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89504" y="654558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26080" y="6582156"/>
            <a:ext cx="4353560" cy="0"/>
          </a:xfrm>
          <a:custGeom>
            <a:avLst/>
            <a:gdLst/>
            <a:ahLst/>
            <a:cxnLst/>
            <a:rect l="l" t="t" r="r" b="b"/>
            <a:pathLst>
              <a:path w="4353559" h="0">
                <a:moveTo>
                  <a:pt x="0" y="0"/>
                </a:moveTo>
                <a:lnTo>
                  <a:pt x="4353184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55164" y="937260"/>
            <a:ext cx="6466332" cy="4593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800" y="424682"/>
            <a:ext cx="1612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Digital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Communications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5743" y="424682"/>
            <a:ext cx="1850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CTE Department -3</a:t>
            </a:r>
            <a:r>
              <a:rPr dirty="0" baseline="38194" sz="1200" spc="-7" b="1">
                <a:latin typeface="Times New Roman"/>
                <a:cs typeface="Times New Roman"/>
              </a:rPr>
              <a:t>rd</a:t>
            </a:r>
            <a:r>
              <a:rPr dirty="0" baseline="38194" sz="1200" spc="112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stage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9776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1248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6582156"/>
            <a:ext cx="4365625" cy="0"/>
          </a:xfrm>
          <a:custGeom>
            <a:avLst/>
            <a:gdLst/>
            <a:ahLst/>
            <a:cxnLst/>
            <a:rect l="l" t="t" r="r" b="b"/>
            <a:pathLst>
              <a:path w="4365625" h="0">
                <a:moveTo>
                  <a:pt x="0" y="0"/>
                </a:moveTo>
                <a:lnTo>
                  <a:pt x="4365376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79264" y="658215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 h="0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89504" y="654558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26080" y="6582156"/>
            <a:ext cx="4353560" cy="0"/>
          </a:xfrm>
          <a:custGeom>
            <a:avLst/>
            <a:gdLst/>
            <a:ahLst/>
            <a:cxnLst/>
            <a:rect l="l" t="t" r="r" b="b"/>
            <a:pathLst>
              <a:path w="4353559" h="0">
                <a:moveTo>
                  <a:pt x="0" y="0"/>
                </a:moveTo>
                <a:lnTo>
                  <a:pt x="4353184" y="0"/>
                </a:lnTo>
              </a:path>
            </a:pathLst>
          </a:custGeom>
          <a:ln w="73152">
            <a:solidFill>
              <a:srgbClr val="5B9A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40886" y="2245492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 h="0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80738" y="2245492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5" h="0">
                <a:moveTo>
                  <a:pt x="0" y="0"/>
                </a:moveTo>
                <a:lnTo>
                  <a:pt x="376428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50913" y="874516"/>
            <a:ext cx="8992870" cy="1988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2865">
              <a:lnSpc>
                <a:spcPct val="100000"/>
              </a:lnSpc>
              <a:spcBef>
                <a:spcPts val="105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Example:</a:t>
            </a:r>
            <a:endParaRPr sz="1400">
              <a:latin typeface="Times New Roman"/>
              <a:cs typeface="Times New Roman"/>
            </a:endParaRPr>
          </a:p>
          <a:p>
            <a:pPr marL="63500" marR="55880" indent="43815">
              <a:lnSpc>
                <a:spcPct val="147100"/>
              </a:lnSpc>
              <a:spcBef>
                <a:spcPts val="944"/>
              </a:spcBef>
            </a:pPr>
            <a:r>
              <a:rPr dirty="0" sz="1400" spc="-5">
                <a:latin typeface="Times New Roman"/>
                <a:cs typeface="Times New Roman"/>
              </a:rPr>
              <a:t>The voice signal with maximum frequency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>
                <a:latin typeface="Cambria Math"/>
                <a:cs typeface="Cambria Math"/>
              </a:rPr>
              <a:t>3𝑘𝐻𝑧</a:t>
            </a:r>
            <a:r>
              <a:rPr dirty="0" sz="1400">
                <a:latin typeface="Times New Roman"/>
                <a:cs typeface="Times New Roman"/>
              </a:rPr>
              <a:t>, is to be </a:t>
            </a:r>
            <a:r>
              <a:rPr dirty="0" sz="1400" spc="-5">
                <a:latin typeface="Times New Roman"/>
                <a:cs typeface="Times New Roman"/>
              </a:rPr>
              <a:t>transmitted using sampling frequency </a:t>
            </a:r>
            <a:r>
              <a:rPr dirty="0" sz="1400" spc="-130">
                <a:latin typeface="Cambria Math"/>
                <a:cs typeface="Cambria Math"/>
              </a:rPr>
              <a:t>𝑓</a:t>
            </a:r>
            <a:r>
              <a:rPr dirty="0" baseline="-16666" sz="1500" spc="-195">
                <a:latin typeface="Cambria Math"/>
                <a:cs typeface="Cambria Math"/>
              </a:rPr>
              <a:t>𝑠</a:t>
            </a:r>
            <a:r>
              <a:rPr dirty="0" baseline="-16666" sz="1500" spc="-6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 8𝑘𝐻𝑧</a:t>
            </a:r>
            <a:r>
              <a:rPr dirty="0" sz="1400">
                <a:latin typeface="Times New Roman"/>
                <a:cs typeface="Times New Roman"/>
              </a:rPr>
              <a:t>, and </a:t>
            </a:r>
            <a:r>
              <a:rPr dirty="0" sz="1400" spc="-5">
                <a:latin typeface="Times New Roman"/>
                <a:cs typeface="Times New Roman"/>
              </a:rPr>
              <a:t>pulse  duration </a:t>
            </a:r>
            <a:r>
              <a:rPr dirty="0" sz="1400">
                <a:latin typeface="Cambria Math"/>
                <a:cs typeface="Cambria Math"/>
              </a:rPr>
              <a:t>𝜏 = 0.1 </a:t>
            </a:r>
            <a:r>
              <a:rPr dirty="0" sz="1400" spc="-40">
                <a:latin typeface="Cambria Math"/>
                <a:cs typeface="Cambria Math"/>
              </a:rPr>
              <a:t>𝑇</a:t>
            </a:r>
            <a:r>
              <a:rPr dirty="0" baseline="-16666" sz="1500" spc="-60">
                <a:latin typeface="Cambria Math"/>
                <a:cs typeface="Cambria Math"/>
              </a:rPr>
              <a:t>𝑠</a:t>
            </a:r>
            <a:r>
              <a:rPr dirty="0" sz="1400" spc="-40">
                <a:latin typeface="Times New Roman"/>
                <a:cs typeface="Times New Roman"/>
              </a:rPr>
              <a:t>, </a:t>
            </a:r>
            <a:r>
              <a:rPr dirty="0" sz="1400" spc="-5">
                <a:latin typeface="Times New Roman"/>
                <a:cs typeface="Times New Roman"/>
              </a:rPr>
              <a:t>determine the required bandwidth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PAM, PWM and </a:t>
            </a:r>
            <a:r>
              <a:rPr dirty="0" sz="1400">
                <a:latin typeface="Times New Roman"/>
                <a:cs typeface="Times New Roman"/>
              </a:rPr>
              <a:t>PPM </a:t>
            </a:r>
            <a:r>
              <a:rPr dirty="0" sz="1400" spc="-5">
                <a:latin typeface="Times New Roman"/>
                <a:cs typeface="Times New Roman"/>
              </a:rPr>
              <a:t>if the rise time </a:t>
            </a:r>
            <a:r>
              <a:rPr dirty="0" sz="1400" spc="10">
                <a:latin typeface="Cambria Math"/>
                <a:cs typeface="Cambria Math"/>
              </a:rPr>
              <a:t>𝑡</a:t>
            </a:r>
            <a:r>
              <a:rPr dirty="0" baseline="-16666" sz="1500" spc="15">
                <a:latin typeface="Cambria Math"/>
                <a:cs typeface="Cambria Math"/>
              </a:rPr>
              <a:t>𝑟 </a:t>
            </a:r>
            <a:r>
              <a:rPr dirty="0" sz="1400">
                <a:latin typeface="Cambria Math"/>
                <a:cs typeface="Cambria Math"/>
              </a:rPr>
              <a:t>= 1%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pulse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duration.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207770">
              <a:lnSpc>
                <a:spcPts val="815"/>
              </a:lnSpc>
              <a:tabLst>
                <a:tab pos="1680210" algn="l"/>
              </a:tabLst>
            </a:pPr>
            <a:r>
              <a:rPr dirty="0" sz="1000" spc="20">
                <a:latin typeface="Cambria Math"/>
                <a:cs typeface="Cambria Math"/>
              </a:rPr>
              <a:t>1	1</a:t>
            </a:r>
            <a:endParaRPr sz="1000">
              <a:latin typeface="Cambria Math"/>
              <a:cs typeface="Cambria Math"/>
            </a:endParaRPr>
          </a:p>
          <a:p>
            <a:pPr marL="63500">
              <a:lnSpc>
                <a:spcPts val="1295"/>
              </a:lnSpc>
            </a:pPr>
            <a:r>
              <a:rPr dirty="0" sz="1400" spc="-5">
                <a:latin typeface="Times New Roman"/>
                <a:cs typeface="Times New Roman"/>
              </a:rPr>
              <a:t>Solution: </a:t>
            </a:r>
            <a:r>
              <a:rPr dirty="0" sz="1400" spc="-85">
                <a:latin typeface="Cambria Math"/>
                <a:cs typeface="Cambria Math"/>
              </a:rPr>
              <a:t>𝑇</a:t>
            </a:r>
            <a:r>
              <a:rPr dirty="0" baseline="-16666" sz="1500" spc="-127">
                <a:latin typeface="Cambria Math"/>
                <a:cs typeface="Cambria Math"/>
              </a:rPr>
              <a:t>𝑠 </a:t>
            </a:r>
            <a:r>
              <a:rPr dirty="0" sz="1400">
                <a:latin typeface="Cambria Math"/>
                <a:cs typeface="Cambria Math"/>
              </a:rPr>
              <a:t>= </a:t>
            </a:r>
            <a:r>
              <a:rPr dirty="0" baseline="-38888" sz="1500" spc="-82">
                <a:latin typeface="Cambria Math"/>
                <a:cs typeface="Cambria Math"/>
              </a:rPr>
              <a:t>𝑓</a:t>
            </a:r>
            <a:r>
              <a:rPr dirty="0" baseline="-62500" sz="1200" spc="-82">
                <a:latin typeface="Cambria Math"/>
                <a:cs typeface="Cambria Math"/>
              </a:rPr>
              <a:t>𝑠 </a:t>
            </a:r>
            <a:r>
              <a:rPr dirty="0" sz="1400">
                <a:latin typeface="Cambria Math"/>
                <a:cs typeface="Cambria Math"/>
              </a:rPr>
              <a:t>= </a:t>
            </a:r>
            <a:r>
              <a:rPr dirty="0" baseline="-38888" sz="1500" spc="22">
                <a:latin typeface="Cambria Math"/>
                <a:cs typeface="Cambria Math"/>
              </a:rPr>
              <a:t>8×10</a:t>
            </a:r>
            <a:r>
              <a:rPr dirty="0" baseline="-27777" sz="1200" spc="22">
                <a:latin typeface="Cambria Math"/>
                <a:cs typeface="Cambria Math"/>
              </a:rPr>
              <a:t>3 </a:t>
            </a:r>
            <a:r>
              <a:rPr dirty="0" sz="1400">
                <a:latin typeface="Cambria Math"/>
                <a:cs typeface="Cambria Math"/>
              </a:rPr>
              <a:t>= 0.125</a:t>
            </a:r>
            <a:r>
              <a:rPr dirty="0" sz="1400" spc="130">
                <a:latin typeface="Cambria Math"/>
                <a:cs typeface="Cambria Math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𝑚𝑠𝑒𝑐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Cambria Math"/>
                <a:cs typeface="Cambria Math"/>
              </a:rPr>
              <a:t>𝜏  = 0.1 </a:t>
            </a:r>
            <a:r>
              <a:rPr dirty="0" sz="1400" spc="-90">
                <a:latin typeface="Cambria Math"/>
                <a:cs typeface="Cambria Math"/>
              </a:rPr>
              <a:t>𝑇</a:t>
            </a:r>
            <a:r>
              <a:rPr dirty="0" baseline="-16666" sz="1500" spc="-135">
                <a:latin typeface="Cambria Math"/>
                <a:cs typeface="Cambria Math"/>
              </a:rPr>
              <a:t>𝑠  </a:t>
            </a:r>
            <a:r>
              <a:rPr dirty="0" sz="1400">
                <a:latin typeface="Cambria Math"/>
                <a:cs typeface="Cambria Math"/>
              </a:rPr>
              <a:t>= 0.1 × </a:t>
            </a:r>
            <a:r>
              <a:rPr dirty="0" sz="1400" spc="-5">
                <a:latin typeface="Cambria Math"/>
                <a:cs typeface="Cambria Math"/>
              </a:rPr>
              <a:t>0.125 </a:t>
            </a:r>
            <a:r>
              <a:rPr dirty="0" sz="1400">
                <a:latin typeface="Cambria Math"/>
                <a:cs typeface="Cambria Math"/>
              </a:rPr>
              <a:t>= 0.0125</a:t>
            </a:r>
            <a:r>
              <a:rPr dirty="0" sz="1400" spc="40">
                <a:latin typeface="Cambria Math"/>
                <a:cs typeface="Cambria Math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𝑚𝑠𝑒𝑐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22334" y="3049647"/>
            <a:ext cx="990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0">
                <a:latin typeface="Cambria Math"/>
                <a:cs typeface="Cambria Math"/>
              </a:rPr>
              <a:t>1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6313" y="3102987"/>
            <a:ext cx="31134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2487295" algn="l"/>
              </a:tabLst>
            </a:pP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PAM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bandwidth:	</a:t>
            </a:r>
            <a:r>
              <a:rPr dirty="0" sz="1400">
                <a:latin typeface="Cambria Math"/>
                <a:cs typeface="Cambria Math"/>
              </a:rPr>
              <a:t>𝐵</a:t>
            </a:r>
            <a:r>
              <a:rPr dirty="0" baseline="-16666" sz="1500">
                <a:latin typeface="Cambria Math"/>
                <a:cs typeface="Cambria Math"/>
              </a:rPr>
              <a:t>𝑇 </a:t>
            </a:r>
            <a:r>
              <a:rPr dirty="0" sz="1400">
                <a:latin typeface="Cambria Math"/>
                <a:cs typeface="Cambria Math"/>
              </a:rPr>
              <a:t>≥</a:t>
            </a:r>
            <a:r>
              <a:rPr dirty="0" sz="1400" spc="60">
                <a:latin typeface="Cambria Math"/>
                <a:cs typeface="Cambria Math"/>
              </a:rPr>
              <a:t> </a:t>
            </a:r>
            <a:r>
              <a:rPr dirty="0" baseline="-38888" sz="1500" spc="44">
                <a:latin typeface="Cambria Math"/>
                <a:cs typeface="Cambria Math"/>
              </a:rPr>
              <a:t>2𝜏</a:t>
            </a:r>
            <a:endParaRPr baseline="-38888" sz="15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01496" y="3243712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 h="0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154554" y="3793621"/>
            <a:ext cx="1035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5">
                <a:latin typeface="Cambria Math"/>
                <a:cs typeface="Cambria Math"/>
              </a:rPr>
              <a:t>𝑇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38730" y="3705229"/>
            <a:ext cx="4121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5430" algn="l"/>
              </a:tabLst>
            </a:pPr>
            <a:r>
              <a:rPr dirty="0" sz="1400">
                <a:latin typeface="Cambria Math"/>
                <a:cs typeface="Cambria Math"/>
              </a:rPr>
              <a:t>𝐵</a:t>
            </a:r>
            <a:r>
              <a:rPr dirty="0" sz="1400">
                <a:latin typeface="Cambria Math"/>
                <a:cs typeface="Cambria Math"/>
              </a:rPr>
              <a:t>	</a:t>
            </a:r>
            <a:r>
              <a:rPr dirty="0" sz="1400">
                <a:latin typeface="Cambria Math"/>
                <a:cs typeface="Cambria Math"/>
              </a:rPr>
              <a:t>≥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9194" y="3529055"/>
            <a:ext cx="1478915" cy="53467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420"/>
              </a:spcBef>
            </a:pPr>
            <a:r>
              <a:rPr dirty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latin typeface="Cambria Math"/>
                <a:cs typeface="Cambria Math"/>
              </a:rPr>
              <a:t>2 × 0.0125 ×</a:t>
            </a:r>
            <a:r>
              <a:rPr dirty="0" sz="1400" spc="-70">
                <a:latin typeface="Cambria Math"/>
                <a:cs typeface="Cambria Math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10</a:t>
            </a:r>
            <a:r>
              <a:rPr dirty="0" baseline="22222" sz="1500" spc="-7">
                <a:latin typeface="Cambria Math"/>
                <a:cs typeface="Cambria Math"/>
              </a:rPr>
              <a:t>−3</a:t>
            </a:r>
            <a:endParaRPr baseline="22222" sz="15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87296" y="3845935"/>
            <a:ext cx="1410335" cy="0"/>
          </a:xfrm>
          <a:custGeom>
            <a:avLst/>
            <a:gdLst/>
            <a:ahLst/>
            <a:cxnLst/>
            <a:rect l="l" t="t" r="r" b="b"/>
            <a:pathLst>
              <a:path w="1410335" h="0">
                <a:moveTo>
                  <a:pt x="0" y="0"/>
                </a:moveTo>
                <a:lnTo>
                  <a:pt x="140996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933317" y="3705221"/>
            <a:ext cx="7200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20">
                <a:latin typeface="Cambria Math"/>
                <a:cs typeface="Cambria Math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40𝑘𝐻𝑧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77186" y="4214238"/>
            <a:ext cx="990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0">
                <a:latin typeface="Cambria Math"/>
                <a:cs typeface="Cambria Math"/>
              </a:rPr>
              <a:t>1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30452" y="4408291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 h="0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76300" y="4267578"/>
            <a:ext cx="6263005" cy="7550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PDM and PPM the bandwidth </a:t>
            </a:r>
            <a:r>
              <a:rPr dirty="0" sz="1400">
                <a:latin typeface="Cambria Math"/>
                <a:cs typeface="Cambria Math"/>
              </a:rPr>
              <a:t>𝐵</a:t>
            </a:r>
            <a:r>
              <a:rPr dirty="0" baseline="-16666" sz="1500">
                <a:latin typeface="Cambria Math"/>
                <a:cs typeface="Cambria Math"/>
              </a:rPr>
              <a:t>𝑇 </a:t>
            </a:r>
            <a:r>
              <a:rPr dirty="0" sz="1400">
                <a:latin typeface="Cambria Math"/>
                <a:cs typeface="Cambria Math"/>
              </a:rPr>
              <a:t>≥</a:t>
            </a:r>
            <a:r>
              <a:rPr dirty="0" sz="1400" spc="130">
                <a:latin typeface="Cambria Math"/>
                <a:cs typeface="Cambria Math"/>
              </a:rPr>
              <a:t> </a:t>
            </a:r>
            <a:r>
              <a:rPr dirty="0" baseline="-38888" sz="1500" spc="67">
                <a:latin typeface="Cambria Math"/>
                <a:cs typeface="Cambria Math"/>
              </a:rPr>
              <a:t>2𝑡</a:t>
            </a:r>
            <a:r>
              <a:rPr dirty="0" baseline="-62500" sz="1200" spc="67">
                <a:latin typeface="Cambria Math"/>
                <a:cs typeface="Cambria Math"/>
              </a:rPr>
              <a:t>𝑟</a:t>
            </a:r>
            <a:endParaRPr baseline="-62500" sz="12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L="2711450">
              <a:lnSpc>
                <a:spcPct val="100000"/>
              </a:lnSpc>
            </a:pPr>
            <a:r>
              <a:rPr dirty="0" sz="1400" spc="10">
                <a:latin typeface="Cambria Math"/>
                <a:cs typeface="Cambria Math"/>
              </a:rPr>
              <a:t>𝑡</a:t>
            </a:r>
            <a:r>
              <a:rPr dirty="0" baseline="-16666" sz="1500" spc="15">
                <a:latin typeface="Cambria Math"/>
                <a:cs typeface="Cambria Math"/>
              </a:rPr>
              <a:t>𝑟 </a:t>
            </a:r>
            <a:r>
              <a:rPr dirty="0" sz="1400">
                <a:latin typeface="Cambria Math"/>
                <a:cs typeface="Cambria Math"/>
              </a:rPr>
              <a:t>= 0.01𝜏 = 0.01 × </a:t>
            </a:r>
            <a:r>
              <a:rPr dirty="0" sz="1400" spc="-5">
                <a:latin typeface="Cambria Math"/>
                <a:cs typeface="Cambria Math"/>
              </a:rPr>
              <a:t>0.0125𝑚𝑠𝑒𝑐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145">
                <a:latin typeface="Cambria Math"/>
                <a:cs typeface="Cambria Math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0.125𝜇𝑠𝑒𝑐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26177" y="5423152"/>
            <a:ext cx="1035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5">
                <a:latin typeface="Cambria Math"/>
                <a:cs typeface="Cambria Math"/>
              </a:rPr>
              <a:t>𝑇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10353" y="5334760"/>
            <a:ext cx="4140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6700" algn="l"/>
              </a:tabLst>
            </a:pPr>
            <a:r>
              <a:rPr dirty="0" sz="1400">
                <a:latin typeface="Cambria Math"/>
                <a:cs typeface="Cambria Math"/>
              </a:rPr>
              <a:t>𝐵</a:t>
            </a:r>
            <a:r>
              <a:rPr dirty="0" sz="1400">
                <a:latin typeface="Cambria Math"/>
                <a:cs typeface="Cambria Math"/>
              </a:rPr>
              <a:t>	</a:t>
            </a:r>
            <a:r>
              <a:rPr dirty="0" sz="1400">
                <a:latin typeface="Cambria Math"/>
                <a:cs typeface="Cambria Math"/>
              </a:rPr>
              <a:t>≥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20817" y="5158585"/>
            <a:ext cx="1381125" cy="53467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420"/>
              </a:spcBef>
            </a:pPr>
            <a:r>
              <a:rPr dirty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latin typeface="Cambria Math"/>
                <a:cs typeface="Cambria Math"/>
              </a:rPr>
              <a:t>2 × 0.125 ×</a:t>
            </a:r>
            <a:r>
              <a:rPr dirty="0" sz="1400" spc="-65">
                <a:latin typeface="Cambria Math"/>
                <a:cs typeface="Cambria Math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10</a:t>
            </a:r>
            <a:r>
              <a:rPr dirty="0" baseline="22222" sz="1500" spc="-7">
                <a:latin typeface="Cambria Math"/>
                <a:cs typeface="Cambria Math"/>
              </a:rPr>
              <a:t>−6</a:t>
            </a:r>
            <a:endParaRPr baseline="22222" sz="15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58924" y="5475482"/>
            <a:ext cx="1311275" cy="0"/>
          </a:xfrm>
          <a:custGeom>
            <a:avLst/>
            <a:gdLst/>
            <a:ahLst/>
            <a:cxnLst/>
            <a:rect l="l" t="t" r="r" b="b"/>
            <a:pathLst>
              <a:path w="1311275" h="0">
                <a:moveTo>
                  <a:pt x="0" y="0"/>
                </a:moveTo>
                <a:lnTo>
                  <a:pt x="131090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907409" y="5334760"/>
            <a:ext cx="6743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15">
                <a:latin typeface="Cambria Math"/>
                <a:cs typeface="Cambria Math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4𝑀𝐻𝑧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2019-04-09T07:53:19Z</dcterms:created>
  <dcterms:modified xsi:type="dcterms:W3CDTF">2019-04-09T07:53:19Z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2019-04-09T00:00:00Z</vt:filetime>
  </property>
  <property fmtid="{D5CDD505-2E9C-101B-9397-08002B2CF9AE}" pid="3" name="Creator">
    <vt:lpwstr>Online2PDF.com</vt:lpwstr>
  </property>
  <property fmtid="{D5CDD505-2E9C-101B-9397-08002B2CF9AE}" pid="4" name="LastSaved">
    <vt:filetime>2019-04-09T00:00:00Z</vt:filetime>
  </property>
</Properties>
</file>