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25338" y="6719950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26905" y="2686935"/>
            <a:ext cx="2086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Sampled spectrum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&gt;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2𝑓</a:t>
            </a:r>
            <a:r>
              <a:rPr dirty="0" baseline="-16666" sz="1500" spc="-97">
                <a:latin typeface="Cambria Math"/>
                <a:cs typeface="Cambria Math"/>
              </a:rPr>
              <a:t>𝑚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1042" y="4567819"/>
            <a:ext cx="8505190" cy="860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Sampled spectrum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    </a:t>
            </a:r>
            <a:r>
              <a:rPr dirty="0" sz="1400">
                <a:latin typeface="Cambria Math"/>
                <a:cs typeface="Cambria Math"/>
              </a:rPr>
              <a:t>&lt;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2𝑓</a:t>
            </a:r>
            <a:r>
              <a:rPr dirty="0" baseline="-16666" sz="1500" spc="-97">
                <a:latin typeface="Cambria Math"/>
                <a:cs typeface="Cambria Math"/>
              </a:rPr>
              <a:t>𝑚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limited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having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spectral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components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𝑓</a:t>
            </a:r>
            <a:r>
              <a:rPr dirty="0" baseline="-16666" sz="1500" spc="-142">
                <a:latin typeface="Cambria Math"/>
                <a:cs typeface="Cambria Math"/>
              </a:rPr>
              <a:t>𝑚</a:t>
            </a:r>
            <a:r>
              <a:rPr dirty="0" baseline="-16666" sz="1500" spc="-13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hertz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uniquely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sampled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96112" y="568427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81263" y="5631953"/>
            <a:ext cx="2554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80310" algn="l"/>
              </a:tabLst>
            </a:pPr>
            <a:r>
              <a:rPr dirty="0" sz="1000" spc="40">
                <a:latin typeface="Cambria Math"/>
                <a:cs typeface="Cambria Math"/>
              </a:rPr>
              <a:t>𝑠</a:t>
            </a:r>
            <a:r>
              <a:rPr dirty="0" sz="1000" spc="40">
                <a:latin typeface="Cambria Math"/>
                <a:cs typeface="Cambria Math"/>
              </a:rPr>
              <a:t>	</a:t>
            </a:r>
            <a:r>
              <a:rPr dirty="0" sz="1000" spc="40">
                <a:latin typeface="Cambria Math"/>
                <a:cs typeface="Cambria Math"/>
              </a:rPr>
              <a:t>𝑠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142" y="5543561"/>
            <a:ext cx="4471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99970" algn="l"/>
              </a:tabLst>
            </a:pP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uniform intervals 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𝑇 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≤	</a:t>
            </a:r>
            <a:r>
              <a:rPr dirty="0" sz="1400" spc="10">
                <a:latin typeface="Cambria Math"/>
                <a:cs typeface="Cambria Math"/>
              </a:rPr>
              <a:t>𝑠𝑒𝑐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sampling rate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4169" y="5490221"/>
            <a:ext cx="2510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2379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3396" y="5685293"/>
            <a:ext cx="25742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82850" algn="l"/>
              </a:tabLst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85">
                <a:latin typeface="Cambria Math"/>
                <a:cs typeface="Cambria Math"/>
              </a:rPr>
              <a:t>𝑓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09889" y="5735585"/>
            <a:ext cx="24796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16175" algn="l"/>
              </a:tabLst>
            </a:pPr>
            <a:r>
              <a:rPr dirty="0" sz="800" spc="165">
                <a:latin typeface="Cambria Math"/>
                <a:cs typeface="Cambria Math"/>
              </a:rPr>
              <a:t>𝑚</a:t>
            </a:r>
            <a:r>
              <a:rPr dirty="0" sz="800" spc="165">
                <a:latin typeface="Cambria Math"/>
                <a:cs typeface="Cambria Math"/>
              </a:rPr>
              <a:t>	</a:t>
            </a:r>
            <a:r>
              <a:rPr dirty="0" sz="800" spc="60">
                <a:latin typeface="Cambria Math"/>
                <a:cs typeface="Cambria Math"/>
              </a:rPr>
              <a:t>𝑠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66760" y="5684270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33742" y="5932418"/>
            <a:ext cx="4944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sz="1400" spc="-30">
                <a:latin typeface="Cambria Math"/>
                <a:cs typeface="Cambria Math"/>
              </a:rPr>
              <a:t>2𝑓</a:t>
            </a:r>
            <a:r>
              <a:rPr dirty="0" baseline="-16666" sz="1500" spc="-44">
                <a:latin typeface="Cambria Math"/>
                <a:cs typeface="Cambria Math"/>
              </a:rPr>
              <a:t>𝑚</a:t>
            </a:r>
            <a:r>
              <a:rPr dirty="0" sz="1400" spc="-3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sampling rate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65">
                <a:latin typeface="Cambria Math"/>
                <a:cs typeface="Cambria Math"/>
              </a:rPr>
              <a:t>2𝑓</a:t>
            </a:r>
            <a:r>
              <a:rPr dirty="0" baseline="-16666" sz="1500" spc="-97">
                <a:latin typeface="Cambria Math"/>
                <a:cs typeface="Cambria Math"/>
              </a:rPr>
              <a:t>𝑚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Nyquist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31413" y="900684"/>
            <a:ext cx="5825489" cy="1572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46678" y="3023616"/>
            <a:ext cx="5855970" cy="1459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6054725" cy="68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Find the Nyquist rate and Nyquist interval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1" y="1362197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2342" y="1257041"/>
            <a:ext cx="1334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3730" sz="2100" spc="22">
                <a:latin typeface="Cambria Math"/>
                <a:cs typeface="Cambria Math"/>
              </a:rPr>
              <a:t>𝑚</a:t>
            </a:r>
            <a:r>
              <a:rPr dirty="0" baseline="-31746" sz="2100" spc="22">
                <a:latin typeface="Cambria Math"/>
                <a:cs typeface="Cambria Math"/>
              </a:rPr>
              <a:t>(</a:t>
            </a:r>
            <a:r>
              <a:rPr dirty="0" baseline="-33730" sz="2100" spc="22">
                <a:latin typeface="Cambria Math"/>
                <a:cs typeface="Cambria Math"/>
              </a:rPr>
              <a:t>𝑡</a:t>
            </a:r>
            <a:r>
              <a:rPr dirty="0" baseline="-31746" sz="2100" spc="22">
                <a:latin typeface="Cambria Math"/>
                <a:cs typeface="Cambria Math"/>
              </a:rPr>
              <a:t>) </a:t>
            </a: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97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sin(500𝜋𝑡)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7279" y="1503929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𝜋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05477" y="1502907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 h="0">
                <a:moveTo>
                  <a:pt x="0" y="0"/>
                </a:moveTo>
                <a:lnTo>
                  <a:pt x="6522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192787" y="1908170"/>
            <a:ext cx="182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105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05477" y="1906767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05218" y="1766057"/>
            <a:ext cx="33007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94665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 spc="15">
                <a:latin typeface="Cambria Math"/>
                <a:cs typeface="Cambria Math"/>
              </a:rPr>
              <a:t>𝑚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4000𝜋𝑡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1000𝜋𝑡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18" y="2251070"/>
            <a:ext cx="1392555" cy="6813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 spc="-5">
                <a:latin typeface="Cambria Math"/>
                <a:cs typeface="Cambria Math"/>
              </a:rPr>
              <a:t>𝑤𝑡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500𝜋𝑡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3348" y="2693031"/>
            <a:ext cx="1117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∴ 2𝜋𝑓 =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500𝜋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41426" y="2693031"/>
            <a:ext cx="1071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→ 𝑓 =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250𝐻𝑧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40056" y="3212715"/>
            <a:ext cx="438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1111" sz="1500" spc="52">
                <a:latin typeface="Cambria Math"/>
                <a:cs typeface="Cambria Math"/>
              </a:rPr>
              <a:t>2𝑓</a:t>
            </a:r>
            <a:r>
              <a:rPr dirty="0" sz="800" spc="35">
                <a:latin typeface="Cambria Math"/>
                <a:cs typeface="Cambria Math"/>
              </a:rPr>
              <a:t>𝑚𝑎𝑥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78146" y="3185800"/>
            <a:ext cx="367665" cy="0"/>
          </a:xfrm>
          <a:custGeom>
            <a:avLst/>
            <a:gdLst/>
            <a:ahLst/>
            <a:cxnLst/>
            <a:rect l="l" t="t" r="r" b="b"/>
            <a:pathLst>
              <a:path w="367664" h="0">
                <a:moveTo>
                  <a:pt x="0" y="0"/>
                </a:moveTo>
                <a:lnTo>
                  <a:pt x="3672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11760" y="2991735"/>
            <a:ext cx="707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030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4765" y="3186807"/>
            <a:ext cx="4095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">
                <a:latin typeface="Cambria Math"/>
                <a:cs typeface="Cambria Math"/>
              </a:rPr>
              <a:t>2×250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77468" y="318580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87759" y="3045075"/>
            <a:ext cx="3199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05939" algn="l"/>
                <a:tab pos="2423795" algn="l"/>
              </a:tabLst>
            </a:pPr>
            <a:r>
              <a:rPr dirty="0" sz="1400" spc="-5">
                <a:latin typeface="Times New Roman"/>
                <a:cs typeface="Times New Roman"/>
              </a:rPr>
              <a:t>Nyquist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=	=	= 2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𝑚𝑠𝑒𝑐.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2355" y="3433957"/>
            <a:ext cx="3116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Nyquist rate </a:t>
            </a:r>
            <a:r>
              <a:rPr dirty="0" sz="1400" spc="-15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Cambria Math"/>
                <a:cs typeface="Cambria Math"/>
              </a:rPr>
              <a:t>2𝑓</a:t>
            </a:r>
            <a:r>
              <a:rPr dirty="0" baseline="-16666" sz="1500" spc="-22">
                <a:latin typeface="Cambria Math"/>
                <a:cs typeface="Cambria Math"/>
              </a:rPr>
              <a:t>𝑚𝑎𝑥 </a:t>
            </a:r>
            <a:r>
              <a:rPr dirty="0" sz="1400">
                <a:latin typeface="Cambria Math"/>
                <a:cs typeface="Cambria Math"/>
              </a:rPr>
              <a:t>= 2 × 250 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500𝐻𝑧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05477" y="4248272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192783" y="4249297"/>
            <a:ext cx="3549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>
                <a:latin typeface="Cambria Math"/>
                <a:cs typeface="Cambria Math"/>
              </a:rPr>
              <a:t>2𝜋</a:t>
            </a:r>
            <a:r>
              <a:rPr dirty="0" sz="1000" spc="21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61510" y="424217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210055" y="4002409"/>
            <a:ext cx="4610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50825" algn="l"/>
              </a:tabLst>
            </a:pPr>
            <a:r>
              <a:rPr dirty="0" sz="1000" spc="20">
                <a:latin typeface="Cambria Math"/>
                <a:cs typeface="Cambria Math"/>
              </a:rPr>
              <a:t>1	1</a:t>
            </a:r>
            <a:r>
              <a:rPr dirty="0" sz="1000" spc="-40">
                <a:latin typeface="Cambria Math"/>
                <a:cs typeface="Cambria Math"/>
              </a:rPr>
              <a:t> </a:t>
            </a:r>
            <a:r>
              <a:rPr dirty="0" baseline="-31746" sz="2100">
                <a:latin typeface="Cambria Math"/>
                <a:cs typeface="Cambria Math"/>
              </a:rPr>
              <a:t>{</a:t>
            </a:r>
            <a:endParaRPr baseline="-31746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69440" y="4101462"/>
            <a:ext cx="99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14" y="4107565"/>
            <a:ext cx="3194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  <a:tab pos="1264920" algn="l"/>
                <a:tab pos="1501140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 spc="15">
                <a:latin typeface="Cambria Math"/>
                <a:cs typeface="Cambria Math"/>
              </a:rPr>
              <a:t>𝑚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sz="1400" spc="20">
                <a:latin typeface="Cambria Math"/>
                <a:cs typeface="Cambria Math"/>
              </a:rPr>
              <a:t>[	</a:t>
            </a:r>
            <a:r>
              <a:rPr dirty="0" sz="1400">
                <a:latin typeface="Cambria Math"/>
                <a:cs typeface="Cambria Math"/>
              </a:rPr>
              <a:t>cos </a:t>
            </a:r>
            <a:r>
              <a:rPr dirty="0" sz="1400" spc="-5">
                <a:latin typeface="Cambria Math"/>
                <a:cs typeface="Cambria Math"/>
              </a:rPr>
              <a:t>4000𝜋𝑡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1000𝜋𝑡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03906" y="4107558"/>
            <a:ext cx="22015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5">
                <a:latin typeface="Cambria Math"/>
                <a:cs typeface="Cambria Math"/>
              </a:rPr>
              <a:t>cos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4000𝜋𝑡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1000𝜋𝑡</a:t>
            </a:r>
            <a:r>
              <a:rPr dirty="0" baseline="1984" sz="2100" spc="7">
                <a:latin typeface="Cambria Math"/>
                <a:cs typeface="Cambria Math"/>
              </a:rPr>
              <a:t>)}</a:t>
            </a:r>
            <a:r>
              <a:rPr dirty="0" sz="1400" spc="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56885" y="445350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3545" y="4708395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4𝜋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16252" y="4729865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322189" y="4589523"/>
            <a:ext cx="2737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1165" algn="l"/>
              </a:tabLst>
            </a:pPr>
            <a:r>
              <a:rPr dirty="0" sz="1400">
                <a:latin typeface="Cambria Math"/>
                <a:cs typeface="Cambria Math"/>
              </a:rPr>
              <a:t>=	{cos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3000𝜋𝑡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5000𝜋𝑡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}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87750" y="4975095"/>
            <a:ext cx="27381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Then the highest frequency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2500Hz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40047" y="5497828"/>
            <a:ext cx="438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1111" sz="1500" spc="52">
                <a:latin typeface="Cambria Math"/>
                <a:cs typeface="Cambria Math"/>
              </a:rPr>
              <a:t>2𝑓</a:t>
            </a:r>
            <a:r>
              <a:rPr dirty="0" sz="800" spc="35">
                <a:latin typeface="Cambria Math"/>
                <a:cs typeface="Cambria Math"/>
              </a:rPr>
              <a:t>𝑚𝑎𝑥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78146" y="5470910"/>
            <a:ext cx="367665" cy="0"/>
          </a:xfrm>
          <a:custGeom>
            <a:avLst/>
            <a:gdLst/>
            <a:ahLst/>
            <a:cxnLst/>
            <a:rect l="l" t="t" r="r" b="b"/>
            <a:pathLst>
              <a:path w="367664" h="0">
                <a:moveTo>
                  <a:pt x="0" y="0"/>
                </a:moveTo>
                <a:lnTo>
                  <a:pt x="3672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111751" y="5276848"/>
            <a:ext cx="744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7225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64765" y="5471920"/>
            <a:ext cx="482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>
                <a:latin typeface="Cambria Math"/>
                <a:cs typeface="Cambria Math"/>
              </a:rPr>
              <a:t>×</a:t>
            </a:r>
            <a:r>
              <a:rPr dirty="0" sz="1000" spc="15">
                <a:latin typeface="Cambria Math"/>
                <a:cs typeface="Cambria Math"/>
              </a:rPr>
              <a:t>2500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77468" y="5470910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 h="0">
                <a:moveTo>
                  <a:pt x="0" y="0"/>
                </a:moveTo>
                <a:lnTo>
                  <a:pt x="4587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587750" y="5330188"/>
            <a:ext cx="3408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05939" algn="l"/>
                <a:tab pos="2496820" algn="l"/>
              </a:tabLst>
            </a:pPr>
            <a:r>
              <a:rPr dirty="0" sz="1400" spc="-5">
                <a:latin typeface="Times New Roman"/>
                <a:cs typeface="Times New Roman"/>
              </a:rPr>
              <a:t>Nyquist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=	=	= 0.2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𝑚𝑠𝑒𝑐.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4" name="object 44"/>
          <p:cNvSpPr txBox="1"/>
          <p:nvPr/>
        </p:nvSpPr>
        <p:spPr>
          <a:xfrm>
            <a:off x="1562355" y="5717284"/>
            <a:ext cx="33127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Nyquist rate </a:t>
            </a:r>
            <a:r>
              <a:rPr dirty="0" sz="1400" spc="-15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Cambria Math"/>
                <a:cs typeface="Cambria Math"/>
              </a:rPr>
              <a:t>2𝑓</a:t>
            </a:r>
            <a:r>
              <a:rPr dirty="0" baseline="-16666" sz="1500" spc="-22">
                <a:latin typeface="Cambria Math"/>
                <a:cs typeface="Cambria Math"/>
              </a:rPr>
              <a:t>𝑚𝑎𝑥 </a:t>
            </a:r>
            <a:r>
              <a:rPr dirty="0" sz="1400">
                <a:latin typeface="Cambria Math"/>
                <a:cs typeface="Cambria Math"/>
              </a:rPr>
              <a:t>= 2 × 2500 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5000𝐻𝑧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4323715" cy="669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H.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Find the </a:t>
            </a:r>
            <a:r>
              <a:rPr dirty="0" sz="1400" spc="-10">
                <a:latin typeface="Times New Roman"/>
                <a:cs typeface="Times New Roman"/>
              </a:rPr>
              <a:t>Nyquist </a:t>
            </a:r>
            <a:r>
              <a:rPr dirty="0" sz="1400" spc="-5">
                <a:latin typeface="Times New Roman"/>
                <a:cs typeface="Times New Roman"/>
              </a:rPr>
              <a:t>interval and Nyquist rate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751" y="1927982"/>
            <a:ext cx="182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2</a:t>
            </a:r>
            <a:r>
              <a:rPr dirty="0" sz="1000" spc="105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449" y="1926579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610" y="1732529"/>
            <a:ext cx="2526665" cy="292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2445">
              <a:lnSpc>
                <a:spcPts val="815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295"/>
              </a:lnSpc>
              <a:tabLst>
                <a:tab pos="658495" algn="l"/>
              </a:tabLst>
            </a:pPr>
            <a:r>
              <a:rPr dirty="0" sz="1400">
                <a:latin typeface="Times New Roman"/>
                <a:cs typeface="Times New Roman"/>
              </a:rPr>
              <a:t>i-	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400𝜋𝑡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cos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200𝜋𝑡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18" y="2191634"/>
            <a:ext cx="1854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ii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759" y="2095013"/>
            <a:ext cx="10922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434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000" spc="105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00449" y="23323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703579" y="2191634"/>
            <a:ext cx="4419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𝑠𝑖𝑛</a:t>
            </a:r>
            <a:r>
              <a:rPr dirty="0" sz="1400" spc="-10">
                <a:latin typeface="Cambria Math"/>
                <a:cs typeface="Cambria Math"/>
              </a:rPr>
              <a:t>𝜋</a:t>
            </a:r>
            <a:r>
              <a:rPr dirty="0" sz="140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5214" y="2590008"/>
            <a:ext cx="8707120" cy="28003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[20+20sin(500t+30</a:t>
            </a:r>
            <a:r>
              <a:rPr dirty="0" baseline="40123" sz="1350" spc="-7">
                <a:latin typeface="Times New Roman"/>
                <a:cs typeface="Times New Roman"/>
              </a:rPr>
              <a:t>o</a:t>
            </a:r>
            <a:r>
              <a:rPr dirty="0" sz="1400" spc="-5">
                <a:latin typeface="Times New Roman"/>
                <a:cs typeface="Times New Roman"/>
              </a:rPr>
              <a:t>]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periodically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reproduced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values.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endParaRPr sz="1400">
              <a:latin typeface="Times New Roman"/>
              <a:cs typeface="Times New Roman"/>
            </a:endParaRPr>
          </a:p>
          <a:p>
            <a:pPr marL="266065" marR="3429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maximum allowable time interval between sample values, how many sample values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needed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stored in order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reproduce </a:t>
            </a:r>
            <a:r>
              <a:rPr dirty="0" sz="1400">
                <a:latin typeface="Times New Roman"/>
                <a:cs typeface="Times New Roman"/>
              </a:rPr>
              <a:t>1 sec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waveform?.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 algn="ctr" marL="236220">
              <a:lnSpc>
                <a:spcPct val="100000"/>
              </a:lnSpc>
              <a:spcBef>
                <a:spcPts val="805"/>
              </a:spcBef>
            </a:pP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20 + 20 sin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500𝑡 +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30</a:t>
            </a:r>
            <a:r>
              <a:rPr dirty="0" baseline="27777" sz="1500" spc="30">
                <a:latin typeface="Cambria Math"/>
                <a:cs typeface="Cambria Math"/>
              </a:rPr>
              <a:t>0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 marL="23241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Cambria Math"/>
                <a:cs typeface="Cambria Math"/>
              </a:rPr>
              <a:t>𝑤 = 500 → 2𝜋𝑓 = 500 → 𝑓 = 79.58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𝐻𝑧</a:t>
            </a:r>
            <a:endParaRPr sz="1400">
              <a:latin typeface="Cambria Math"/>
              <a:cs typeface="Cambria Math"/>
            </a:endParaRPr>
          </a:p>
          <a:p>
            <a:pPr marL="266065">
              <a:lnSpc>
                <a:spcPct val="100000"/>
              </a:lnSpc>
              <a:spcBef>
                <a:spcPts val="725"/>
              </a:spcBef>
            </a:pPr>
            <a:r>
              <a:rPr dirty="0" sz="1400" spc="-5">
                <a:latin typeface="Times New Roman"/>
                <a:cs typeface="Times New Roman"/>
              </a:rPr>
              <a:t>Minimum sampling rate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twice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signal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frequency:</a:t>
            </a:r>
            <a:endParaRPr sz="1400">
              <a:latin typeface="Times New Roman"/>
              <a:cs typeface="Times New Roman"/>
            </a:endParaRPr>
          </a:p>
          <a:p>
            <a:pPr algn="ctr" marL="23241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-13888" sz="1500">
                <a:latin typeface="Cambria Math"/>
                <a:cs typeface="Cambria Math"/>
              </a:rPr>
              <a:t>(</a:t>
            </a:r>
            <a:r>
              <a:rPr dirty="0" baseline="-16666" sz="1500">
                <a:latin typeface="Cambria Math"/>
                <a:cs typeface="Cambria Math"/>
              </a:rPr>
              <a:t>min</a:t>
            </a:r>
            <a:r>
              <a:rPr dirty="0" baseline="-13888" sz="1500">
                <a:latin typeface="Cambria Math"/>
                <a:cs typeface="Cambria Math"/>
              </a:rPr>
              <a:t>)  </a:t>
            </a:r>
            <a:r>
              <a:rPr dirty="0" sz="1400">
                <a:latin typeface="Cambria Math"/>
                <a:cs typeface="Cambria Math"/>
              </a:rPr>
              <a:t>= 2 × 79.58 = 159.15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𝐻𝑧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56927" y="5631948"/>
            <a:ext cx="7981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1904" sz="2100" spc="22">
                <a:latin typeface="Cambria Math"/>
                <a:cs typeface="Cambria Math"/>
              </a:rPr>
              <a:t>𝑇</a:t>
            </a:r>
            <a:r>
              <a:rPr dirty="0" sz="1000" spc="15">
                <a:latin typeface="Cambria Math"/>
                <a:cs typeface="Cambria Math"/>
              </a:rPr>
              <a:t>𝑠(𝑚𝑎𝑥)</a:t>
            </a:r>
            <a:r>
              <a:rPr dirty="0" sz="1000" spc="17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47019" y="545973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53471" y="5714244"/>
            <a:ext cx="123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23575" y="5802636"/>
            <a:ext cx="431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0">
                <a:latin typeface="Cambria Math"/>
                <a:cs typeface="Cambria Math"/>
              </a:rPr>
              <a:t>𝑠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65">
                <a:latin typeface="Cambria Math"/>
                <a:cs typeface="Cambria Math"/>
              </a:rPr>
              <a:t>mi</a:t>
            </a:r>
            <a:r>
              <a:rPr dirty="0" sz="1000" spc="60">
                <a:latin typeface="Cambria Math"/>
                <a:cs typeface="Cambria Math"/>
              </a:rPr>
              <a:t>n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66188" y="5736085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 h="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482468" y="5736085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 h="0">
                <a:moveTo>
                  <a:pt x="0" y="0"/>
                </a:moveTo>
                <a:lnTo>
                  <a:pt x="52913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263011" y="5459728"/>
            <a:ext cx="1931670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34340">
              <a:lnSpc>
                <a:spcPts val="1375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159.15 </a:t>
            </a:r>
            <a:r>
              <a:rPr dirty="0" sz="1400">
                <a:latin typeface="Cambria Math"/>
                <a:cs typeface="Cambria Math"/>
              </a:rPr>
              <a:t>= 6.283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𝑚𝑠𝑒𝑐.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59142" y="6087867"/>
            <a:ext cx="21139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sample in </a:t>
            </a:r>
            <a:r>
              <a:rPr dirty="0" sz="1400" spc="-5">
                <a:latin typeface="Cambria Math"/>
                <a:cs typeface="Cambria Math"/>
              </a:rPr>
              <a:t>1𝑠𝑒𝑐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9637" y="603452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7696" y="6229599"/>
            <a:ext cx="656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6.283𝑚𝑠𝑒𝑐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10412" y="6228588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 h="0">
                <a:moveTo>
                  <a:pt x="0" y="0"/>
                </a:moveTo>
                <a:lnTo>
                  <a:pt x="6370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185034" y="6087871"/>
            <a:ext cx="18757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159.16 ≈ 160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𝑠𝑎𝑚𝑝𝑙𝑒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89000" y="424682"/>
            <a:ext cx="8958580" cy="3366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42043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82600" marR="68580">
              <a:lnSpc>
                <a:spcPct val="143600"/>
              </a:lnSpc>
            </a:pPr>
            <a:r>
              <a:rPr dirty="0" sz="1400" b="1">
                <a:latin typeface="Times New Roman"/>
                <a:cs typeface="Times New Roman"/>
              </a:rPr>
              <a:t>1.7 </a:t>
            </a:r>
            <a:r>
              <a:rPr dirty="0" sz="1400" spc="-5" b="1">
                <a:latin typeface="Times New Roman"/>
                <a:cs typeface="Times New Roman"/>
              </a:rPr>
              <a:t>Fourier Transform: </a:t>
            </a:r>
            <a:r>
              <a:rPr dirty="0" sz="1400">
                <a:latin typeface="Times New Roman"/>
                <a:cs typeface="Times New Roman"/>
              </a:rPr>
              <a:t>It is a </a:t>
            </a:r>
            <a:r>
              <a:rPr dirty="0" sz="1400" spc="-5">
                <a:latin typeface="Times New Roman"/>
                <a:cs typeface="Times New Roman"/>
              </a:rPr>
              <a:t>technique 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transform nonperiodic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periodic signal from time domain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frequency domain and vise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versa.</a:t>
            </a:r>
            <a:endParaRPr sz="1400">
              <a:latin typeface="Times New Roman"/>
              <a:cs typeface="Times New Roman"/>
            </a:endParaRPr>
          </a:p>
          <a:p>
            <a:pPr marL="4826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Foureir Transform:</a:t>
            </a:r>
            <a:endParaRPr sz="1400">
              <a:latin typeface="Times New Roman"/>
              <a:cs typeface="Times New Roman"/>
            </a:endParaRPr>
          </a:p>
          <a:p>
            <a:pPr algn="r" marR="4307205">
              <a:lnSpc>
                <a:spcPct val="100000"/>
              </a:lnSpc>
              <a:spcBef>
                <a:spcPts val="55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410845">
              <a:lnSpc>
                <a:spcPct val="100000"/>
              </a:lnSpc>
              <a:spcBef>
                <a:spcPts val="660"/>
              </a:spcBef>
            </a:pP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𝑤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 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𝑡</a:t>
            </a:r>
            <a:r>
              <a:rPr dirty="0" baseline="1984" sz="2100" spc="52">
                <a:latin typeface="Cambria Math"/>
                <a:cs typeface="Cambria Math"/>
              </a:rPr>
              <a:t>)</a:t>
            </a:r>
            <a:r>
              <a:rPr dirty="0" sz="1400" spc="35">
                <a:latin typeface="Cambria Math"/>
                <a:cs typeface="Cambria Math"/>
              </a:rPr>
              <a:t>𝑒</a:t>
            </a:r>
            <a:r>
              <a:rPr dirty="0" baseline="27777" sz="1500" spc="52">
                <a:latin typeface="Cambria Math"/>
                <a:cs typeface="Cambria Math"/>
              </a:rPr>
              <a:t>−𝑗𝜔𝑡</a:t>
            </a:r>
            <a:r>
              <a:rPr dirty="0" sz="1400" spc="35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  <a:p>
            <a:pPr algn="r" marR="4326890">
              <a:lnSpc>
                <a:spcPct val="100000"/>
              </a:lnSpc>
              <a:spcBef>
                <a:spcPts val="685"/>
              </a:spcBef>
            </a:pP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482600">
              <a:lnSpc>
                <a:spcPct val="100000"/>
              </a:lnSpc>
              <a:spcBef>
                <a:spcPts val="475"/>
              </a:spcBef>
            </a:pPr>
            <a:r>
              <a:rPr dirty="0" sz="1400" spc="-1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r" marR="5062855">
              <a:lnSpc>
                <a:spcPct val="100000"/>
              </a:lnSpc>
              <a:spcBef>
                <a:spcPts val="54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410209">
              <a:lnSpc>
                <a:spcPct val="100000"/>
              </a:lnSpc>
              <a:spcBef>
                <a:spcPts val="655"/>
              </a:spcBef>
              <a:tabLst>
                <a:tab pos="2624455" algn="l"/>
              </a:tabLst>
            </a:pP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𝑡</a:t>
            </a:r>
            <a:r>
              <a:rPr dirty="0" baseline="1984" sz="2100" spc="52">
                <a:latin typeface="Cambria Math"/>
                <a:cs typeface="Cambria Math"/>
              </a:rPr>
              <a:t>)</a:t>
            </a:r>
            <a:r>
              <a:rPr dirty="0" sz="1400" spc="35">
                <a:latin typeface="Cambria Math"/>
                <a:cs typeface="Cambria Math"/>
              </a:rPr>
              <a:t>𝑒</a:t>
            </a:r>
            <a:r>
              <a:rPr dirty="0" baseline="27777" sz="1500" spc="52">
                <a:latin typeface="Cambria Math"/>
                <a:cs typeface="Cambria Math"/>
              </a:rPr>
              <a:t>−𝑗2𝜋𝑓𝑡</a:t>
            </a:r>
            <a:r>
              <a:rPr dirty="0" sz="1400" spc="35">
                <a:latin typeface="Cambria Math"/>
                <a:cs typeface="Cambria Math"/>
              </a:rPr>
              <a:t>𝑑𝑡	</a:t>
            </a:r>
            <a:r>
              <a:rPr dirty="0" sz="1400">
                <a:latin typeface="Cambria Math"/>
                <a:cs typeface="Cambria Math"/>
              </a:rPr>
              <a:t>𝑠𝑖𝑛𝑐 𝑤  =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2𝜋𝑓</a:t>
            </a:r>
            <a:endParaRPr sz="1400">
              <a:latin typeface="Cambria Math"/>
              <a:cs typeface="Cambria Math"/>
            </a:endParaRPr>
          </a:p>
          <a:p>
            <a:pPr algn="r" marR="5081270">
              <a:lnSpc>
                <a:spcPct val="100000"/>
              </a:lnSpc>
              <a:spcBef>
                <a:spcPts val="690"/>
              </a:spcBef>
            </a:pP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482600">
              <a:lnSpc>
                <a:spcPct val="100000"/>
              </a:lnSpc>
              <a:spcBef>
                <a:spcPts val="490"/>
              </a:spcBef>
            </a:pPr>
            <a:r>
              <a:rPr dirty="0" sz="1400">
                <a:latin typeface="Times New Roman"/>
                <a:cs typeface="Times New Roman"/>
              </a:rPr>
              <a:t>Invers </a:t>
            </a:r>
            <a:r>
              <a:rPr dirty="0" sz="1400" spc="-5">
                <a:latin typeface="Times New Roman"/>
                <a:cs typeface="Times New Roman"/>
              </a:rPr>
              <a:t>Fourier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Transform: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53833" y="4069465"/>
            <a:ext cx="530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𝑥(𝑡)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7046" y="3893291"/>
            <a:ext cx="230504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mbria Math"/>
                <a:cs typeface="Cambria Math"/>
              </a:rPr>
              <a:t>2𝜋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9756" y="4210172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17875" y="3775948"/>
            <a:ext cx="1301750" cy="963294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56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104775">
              <a:lnSpc>
                <a:spcPct val="100000"/>
              </a:lnSpc>
              <a:spcBef>
                <a:spcPts val="655"/>
              </a:spcBef>
            </a:pP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𝑋(𝑤)𝑒</a:t>
            </a:r>
            <a:r>
              <a:rPr dirty="0" baseline="27777" sz="1500" spc="67">
                <a:latin typeface="Cambria Math"/>
                <a:cs typeface="Cambria Math"/>
              </a:rPr>
              <a:t>𝑗𝜔𝑡</a:t>
            </a:r>
            <a:r>
              <a:rPr dirty="0" sz="1400" spc="45">
                <a:latin typeface="Cambria Math"/>
                <a:cs typeface="Cambria Math"/>
              </a:rPr>
              <a:t>𝑑𝑤</a:t>
            </a:r>
            <a:endParaRPr sz="1400">
              <a:latin typeface="Cambria Math"/>
              <a:cs typeface="Cambria Math"/>
            </a:endParaRPr>
          </a:p>
          <a:p>
            <a:pPr marL="39370">
              <a:lnSpc>
                <a:spcPct val="100000"/>
              </a:lnSpc>
              <a:spcBef>
                <a:spcPts val="685"/>
              </a:spcBef>
            </a:pPr>
            <a:r>
              <a:rPr dirty="0" sz="1000" spc="25">
                <a:latin typeface="Cambria Math"/>
                <a:cs typeface="Cambria Math"/>
              </a:rPr>
              <a:t>−∞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4653405" y="4673046"/>
            <a:ext cx="1839595" cy="60325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75"/>
              </a:spcBef>
            </a:pP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𝑋(𝑓)𝑒</a:t>
            </a:r>
            <a:r>
              <a:rPr dirty="0" baseline="27777" sz="1500" spc="60">
                <a:latin typeface="Cambria Math"/>
                <a:cs typeface="Cambria Math"/>
              </a:rPr>
              <a:t>𝑗2𝜋𝑡</a:t>
            </a:r>
            <a:r>
              <a:rPr dirty="0" sz="1400" spc="40">
                <a:latin typeface="Cambria Math"/>
                <a:cs typeface="Cambria Math"/>
              </a:rPr>
              <a:t>𝑑𝑓</a:t>
            </a:r>
            <a:endParaRPr sz="1400">
              <a:latin typeface="Cambria Math"/>
              <a:cs typeface="Cambria Math"/>
            </a:endParaRPr>
          </a:p>
          <a:p>
            <a:pPr marL="591185">
              <a:lnSpc>
                <a:spcPct val="100000"/>
              </a:lnSpc>
              <a:spcBef>
                <a:spcPts val="690"/>
              </a:spcBef>
            </a:pPr>
            <a:r>
              <a:rPr dirty="0" sz="1000" spc="25">
                <a:latin typeface="Cambria Math"/>
                <a:cs typeface="Cambria Math"/>
              </a:rPr>
              <a:t>−∞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600" y="424682"/>
            <a:ext cx="7736205" cy="1119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202900"/>
              </a:lnSpc>
              <a:spcBef>
                <a:spcPts val="35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Example1 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Obtain the Fourier transform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rectangular pulse of duration </a:t>
            </a:r>
            <a:r>
              <a:rPr dirty="0" sz="1400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and amplitude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shown below:  The rectangular pulse represented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5712" y="1795013"/>
            <a:ext cx="95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61638" y="207175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65408" y="1932554"/>
            <a:ext cx="846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𝑟𝑒𝑐𝑡 </a:t>
            </a:r>
            <a:r>
              <a:rPr dirty="0" baseline="-35714" sz="2100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{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15883" y="199668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63980" y="199668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374139" y="215658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35023" y="1720337"/>
            <a:ext cx="1685925" cy="675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80744">
              <a:lnSpc>
                <a:spcPts val="1375"/>
              </a:lnSpc>
              <a:spcBef>
                <a:spcPts val="105"/>
              </a:spcBef>
              <a:tabLst>
                <a:tab pos="1528445" algn="l"/>
              </a:tabLst>
            </a:pPr>
            <a:r>
              <a:rPr dirty="0" sz="1400">
                <a:latin typeface="Cambria Math"/>
                <a:cs typeface="Cambria Math"/>
              </a:rPr>
              <a:t>𝑇	𝑇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ts val="1375"/>
              </a:lnSpc>
              <a:tabLst>
                <a:tab pos="310515" algn="l"/>
              </a:tabLst>
            </a:pPr>
            <a:r>
              <a:rPr dirty="0" sz="1400">
                <a:latin typeface="Cambria Math"/>
                <a:cs typeface="Cambria Math"/>
              </a:rPr>
              <a:t>𝐴	</a:t>
            </a:r>
            <a:r>
              <a:rPr dirty="0" sz="1400" spc="-5">
                <a:latin typeface="Cambria Math"/>
                <a:cs typeface="Cambria Math"/>
              </a:rPr>
              <a:t>𝑓𝑜𝑟  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-37698" sz="2100">
                <a:latin typeface="Cambria Math"/>
                <a:cs typeface="Cambria Math"/>
              </a:rPr>
              <a:t>2</a:t>
            </a:r>
            <a:r>
              <a:rPr dirty="0" baseline="-37698" sz="2100" spc="45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&lt; 𝑡 &lt;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  <a:p>
            <a:pPr marL="504190">
              <a:lnSpc>
                <a:spcPct val="100000"/>
              </a:lnSpc>
              <a:spcBef>
                <a:spcPts val="680"/>
              </a:spcBef>
            </a:pPr>
            <a:r>
              <a:rPr dirty="0" sz="1400" spc="-5">
                <a:latin typeface="Cambria Math"/>
                <a:cs typeface="Cambria Math"/>
              </a:rPr>
              <a:t>𝑒𝑙𝑠𝑒𝑤ℎ𝑒𝑟𝑒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1776" y="2519295"/>
            <a:ext cx="95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5012" y="2773803"/>
            <a:ext cx="132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67699" y="279565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099819" y="2656455"/>
            <a:ext cx="13785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𝐴 </a:t>
            </a:r>
            <a:r>
              <a:rPr dirty="0" sz="1400" spc="-5">
                <a:latin typeface="Cambria Math"/>
                <a:cs typeface="Cambria Math"/>
              </a:rPr>
              <a:t>𝑟𝑒𝑐𝑡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700" y="3176139"/>
            <a:ext cx="851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FT for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𝑥(𝑡)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53178" y="3530591"/>
            <a:ext cx="1983739" cy="77279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r" marR="1107440">
              <a:lnSpc>
                <a:spcPct val="100000"/>
              </a:lnSpc>
              <a:spcBef>
                <a:spcPts val="56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655"/>
              </a:spcBef>
            </a:pPr>
            <a:r>
              <a:rPr dirty="0" sz="1400" spc="20">
                <a:latin typeface="Cambria Math"/>
                <a:cs typeface="Cambria Math"/>
              </a:rPr>
              <a:t>𝑋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𝑓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𝑡</a:t>
            </a:r>
            <a:r>
              <a:rPr dirty="0" baseline="1984" sz="2100" spc="52">
                <a:latin typeface="Cambria Math"/>
                <a:cs typeface="Cambria Math"/>
              </a:rPr>
              <a:t>)</a:t>
            </a:r>
            <a:r>
              <a:rPr dirty="0" sz="1400" spc="35">
                <a:latin typeface="Cambria Math"/>
                <a:cs typeface="Cambria Math"/>
              </a:rPr>
              <a:t>𝑒</a:t>
            </a:r>
            <a:r>
              <a:rPr dirty="0" baseline="27777" sz="1500" spc="52">
                <a:latin typeface="Cambria Math"/>
                <a:cs typeface="Cambria Math"/>
              </a:rPr>
              <a:t>−𝑗2𝜋𝑓𝑡</a:t>
            </a:r>
            <a:r>
              <a:rPr dirty="0" sz="1400" spc="35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  <a:p>
            <a:pPr algn="r" marR="1125855">
              <a:lnSpc>
                <a:spcPct val="100000"/>
              </a:lnSpc>
              <a:spcBef>
                <a:spcPts val="685"/>
              </a:spcBef>
            </a:pPr>
            <a:r>
              <a:rPr dirty="0" sz="1000" spc="-20">
                <a:latin typeface="Cambria Math"/>
                <a:cs typeface="Cambria Math"/>
              </a:rPr>
              <a:t>−</a:t>
            </a: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03319" y="4457171"/>
            <a:ext cx="95250" cy="302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" marR="5080" indent="-3175">
              <a:lnSpc>
                <a:spcPct val="113799"/>
              </a:lnSpc>
              <a:spcBef>
                <a:spcPts val="95"/>
              </a:spcBef>
            </a:pPr>
            <a:r>
              <a:rPr dirty="0" sz="800" spc="70">
                <a:latin typeface="Cambria Math"/>
                <a:cs typeface="Cambria Math"/>
              </a:rPr>
              <a:t>𝑇 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16024" y="4623185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20">
                <a:moveTo>
                  <a:pt x="0" y="7620"/>
                </a:moveTo>
                <a:lnTo>
                  <a:pt x="68580" y="7620"/>
                </a:lnTo>
                <a:lnTo>
                  <a:pt x="6858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066670" y="5170168"/>
            <a:ext cx="231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0">
                <a:latin typeface="Cambria Math"/>
                <a:cs typeface="Cambria Math"/>
              </a:rPr>
              <a:t>−</a:t>
            </a:r>
            <a:r>
              <a:rPr dirty="0" baseline="-34722" sz="1200" spc="15">
                <a:latin typeface="Cambria Math"/>
                <a:cs typeface="Cambria Math"/>
              </a:rPr>
              <a:t>2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96212" y="5269741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20">
                <a:moveTo>
                  <a:pt x="0" y="7620"/>
                </a:moveTo>
                <a:lnTo>
                  <a:pt x="68580" y="7620"/>
                </a:lnTo>
                <a:lnTo>
                  <a:pt x="6858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83786" y="4822703"/>
            <a:ext cx="1497330" cy="4451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𝐴𝑒</a:t>
            </a:r>
            <a:r>
              <a:rPr dirty="0" baseline="27777" sz="1500" spc="60">
                <a:latin typeface="Cambria Math"/>
                <a:cs typeface="Cambria Math"/>
              </a:rPr>
              <a:t>−𝑗2𝜋𝑓𝑡</a:t>
            </a:r>
            <a:r>
              <a:rPr dirty="0" sz="1400" spc="40">
                <a:latin typeface="Cambria Math"/>
                <a:cs typeface="Cambria Math"/>
              </a:rPr>
              <a:t>𝑑𝑡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312420">
              <a:lnSpc>
                <a:spcPct val="100000"/>
              </a:lnSpc>
              <a:spcBef>
                <a:spcPts val="655"/>
              </a:spcBef>
            </a:pPr>
            <a:r>
              <a:rPr dirty="0" sz="800" spc="70">
                <a:latin typeface="Cambria Math"/>
                <a:cs typeface="Cambria Math"/>
              </a:rPr>
              <a:t>𝑇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73399" y="4687059"/>
            <a:ext cx="138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79851" y="4941567"/>
            <a:ext cx="52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−𝑗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-5">
                <a:latin typeface="Cambria Math"/>
                <a:cs typeface="Cambria Math"/>
              </a:rPr>
              <a:t>𝜋𝑓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92552" y="4963417"/>
            <a:ext cx="503555" cy="0"/>
          </a:xfrm>
          <a:custGeom>
            <a:avLst/>
            <a:gdLst/>
            <a:ahLst/>
            <a:cxnLst/>
            <a:rect l="l" t="t" r="r" b="b"/>
            <a:pathLst>
              <a:path w="503554" h="0">
                <a:moveTo>
                  <a:pt x="0" y="0"/>
                </a:moveTo>
                <a:lnTo>
                  <a:pt x="50323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888105" y="4693155"/>
            <a:ext cx="914400" cy="4597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120650">
              <a:lnSpc>
                <a:spcPts val="730"/>
              </a:lnSpc>
              <a:spcBef>
                <a:spcPts val="105"/>
              </a:spcBef>
            </a:pPr>
            <a:r>
              <a:rPr dirty="0" sz="800" spc="120">
                <a:latin typeface="Cambria Math"/>
                <a:cs typeface="Cambria Math"/>
              </a:rPr>
              <a:t>𝑇</a:t>
            </a:r>
            <a:endParaRPr sz="800">
              <a:latin typeface="Cambria Math"/>
              <a:cs typeface="Cambria Math"/>
            </a:endParaRPr>
          </a:p>
          <a:p>
            <a:pPr algn="r" marR="30480">
              <a:lnSpc>
                <a:spcPts val="1450"/>
              </a:lnSpc>
            </a:pPr>
            <a:r>
              <a:rPr dirty="0" baseline="-21825" sz="2100" spc="75">
                <a:latin typeface="Cambria Math"/>
                <a:cs typeface="Cambria Math"/>
              </a:rPr>
              <a:t>[</a:t>
            </a:r>
            <a:r>
              <a:rPr dirty="0" baseline="-19841" sz="2100" spc="75">
                <a:latin typeface="Cambria Math"/>
                <a:cs typeface="Cambria Math"/>
              </a:rPr>
              <a:t>𝑒</a:t>
            </a:r>
            <a:r>
              <a:rPr dirty="0" sz="1000" spc="50">
                <a:latin typeface="Cambria Math"/>
                <a:cs typeface="Cambria Math"/>
              </a:rPr>
              <a:t>−𝑗2𝜋𝑓𝑡</a:t>
            </a:r>
            <a:r>
              <a:rPr dirty="0" baseline="-21825" sz="2100" spc="75">
                <a:latin typeface="Cambria Math"/>
                <a:cs typeface="Cambria Math"/>
              </a:rPr>
              <a:t>]</a:t>
            </a:r>
            <a:r>
              <a:rPr dirty="0" sz="800" spc="50">
                <a:latin typeface="Cambria Math"/>
                <a:cs typeface="Cambria Math"/>
              </a:rPr>
              <a:t>2</a:t>
            </a:r>
            <a:r>
              <a:rPr dirty="0" u="sng" baseline="-48611" sz="1200" spc="-8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-48611" sz="1200" spc="8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𝑇</a:t>
            </a:r>
            <a:endParaRPr baseline="-48611" sz="1200">
              <a:latin typeface="Cambria Math"/>
              <a:cs typeface="Cambria Math"/>
            </a:endParaRPr>
          </a:p>
          <a:p>
            <a:pPr algn="r" marR="34925">
              <a:lnSpc>
                <a:spcPct val="100000"/>
              </a:lnSpc>
              <a:spcBef>
                <a:spcPts val="25"/>
              </a:spcBef>
            </a:pPr>
            <a:r>
              <a:rPr dirty="0" sz="1000" spc="-10">
                <a:latin typeface="Cambria Math"/>
                <a:cs typeface="Cambria Math"/>
              </a:rPr>
              <a:t>−</a:t>
            </a:r>
            <a:r>
              <a:rPr dirty="0" baseline="-34722" sz="1200" spc="52">
                <a:latin typeface="Cambria Math"/>
                <a:cs typeface="Cambria Math"/>
              </a:rPr>
              <a:t>2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04375" y="4843022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20">
                <a:moveTo>
                  <a:pt x="0" y="7620"/>
                </a:moveTo>
                <a:lnTo>
                  <a:pt x="68580" y="7620"/>
                </a:lnTo>
                <a:lnTo>
                  <a:pt x="6858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496173" y="5724904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71077" y="5589268"/>
            <a:ext cx="138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79053" y="5843776"/>
            <a:ext cx="52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−𝑗</a:t>
            </a: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-5">
                <a:latin typeface="Cambria Math"/>
                <a:cs typeface="Cambria Math"/>
              </a:rPr>
              <a:t>𝜋</a:t>
            </a:r>
            <a:r>
              <a:rPr dirty="0" sz="1400">
                <a:latin typeface="Cambria Math"/>
                <a:cs typeface="Cambria Math"/>
              </a:rPr>
              <a:t>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91768" y="5865626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180970" y="5659372"/>
            <a:ext cx="1501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1825" sz="2100" spc="60">
                <a:latin typeface="Cambria Math"/>
                <a:cs typeface="Cambria Math"/>
              </a:rPr>
              <a:t>[</a:t>
            </a:r>
            <a:r>
              <a:rPr dirty="0" baseline="-19841" sz="2100" spc="60">
                <a:latin typeface="Cambria Math"/>
                <a:cs typeface="Cambria Math"/>
              </a:rPr>
              <a:t>𝑒</a:t>
            </a:r>
            <a:r>
              <a:rPr dirty="0" sz="1000" spc="40">
                <a:latin typeface="Cambria Math"/>
                <a:cs typeface="Cambria Math"/>
              </a:rPr>
              <a:t>−𝑗𝜋𝑓𝑇 </a:t>
            </a:r>
            <a:r>
              <a:rPr dirty="0" baseline="-19841" sz="2100">
                <a:latin typeface="Cambria Math"/>
                <a:cs typeface="Cambria Math"/>
              </a:rPr>
              <a:t>− </a:t>
            </a:r>
            <a:r>
              <a:rPr dirty="0" baseline="-19841" sz="2100" spc="82">
                <a:latin typeface="Cambria Math"/>
                <a:cs typeface="Cambria Math"/>
              </a:rPr>
              <a:t>𝑒</a:t>
            </a:r>
            <a:r>
              <a:rPr dirty="0" sz="1000" spc="55">
                <a:latin typeface="Cambria Math"/>
                <a:cs typeface="Cambria Math"/>
              </a:rPr>
              <a:t>𝑗𝜋𝑓𝑇 </a:t>
            </a:r>
            <a:r>
              <a:rPr dirty="0" baseline="-21825" sz="2100" spc="7">
                <a:latin typeface="Cambria Math"/>
                <a:cs typeface="Cambria Math"/>
              </a:rPr>
              <a:t>]</a:t>
            </a:r>
            <a:r>
              <a:rPr dirty="0" baseline="-21825" sz="2100" spc="-44">
                <a:latin typeface="Cambria Math"/>
                <a:cs typeface="Cambria Math"/>
              </a:rPr>
              <a:t> </a:t>
            </a:r>
            <a:r>
              <a:rPr dirty="0" baseline="-19841" sz="2100">
                <a:latin typeface="Cambria Math"/>
                <a:cs typeface="Cambria Math"/>
              </a:rPr>
              <a:t>=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81865" y="5548729"/>
            <a:ext cx="22860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5">
                <a:latin typeface="Cambria Math"/>
                <a:cs typeface="Cambria Math"/>
              </a:rPr>
              <a:t>𝜋𝑓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694548" y="5865626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919601" y="5726428"/>
            <a:ext cx="939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5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62781" y="5523736"/>
            <a:ext cx="1181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 spc="67">
                <a:latin typeface="Cambria Math"/>
                <a:cs typeface="Cambria Math"/>
              </a:rPr>
              <a:t>𝑒</a:t>
            </a:r>
            <a:r>
              <a:rPr dirty="0" sz="1000" spc="45">
                <a:latin typeface="Cambria Math"/>
                <a:cs typeface="Cambria Math"/>
              </a:rPr>
              <a:t>−𝑗𝜋𝑓𝑇 </a:t>
            </a:r>
            <a:r>
              <a:rPr dirty="0" baseline="-19841" sz="2100">
                <a:latin typeface="Cambria Math"/>
                <a:cs typeface="Cambria Math"/>
              </a:rPr>
              <a:t>−</a:t>
            </a:r>
            <a:r>
              <a:rPr dirty="0" baseline="-19841" sz="2100" spc="-277">
                <a:latin typeface="Cambria Math"/>
                <a:cs typeface="Cambria Math"/>
              </a:rPr>
              <a:t> </a:t>
            </a:r>
            <a:r>
              <a:rPr dirty="0" baseline="-19841" sz="2100" spc="82">
                <a:latin typeface="Cambria Math"/>
                <a:cs typeface="Cambria Math"/>
              </a:rPr>
              <a:t>𝑒</a:t>
            </a:r>
            <a:r>
              <a:rPr dirty="0" sz="1000" spc="55">
                <a:latin typeface="Cambria Math"/>
                <a:cs typeface="Cambria Math"/>
              </a:rPr>
              <a:t>𝑗𝜋𝑓𝑇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62146" y="5843776"/>
            <a:ext cx="1885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2𝑗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00872" y="5865626"/>
            <a:ext cx="1115695" cy="0"/>
          </a:xfrm>
          <a:custGeom>
            <a:avLst/>
            <a:gdLst/>
            <a:ahLst/>
            <a:cxnLst/>
            <a:rect l="l" t="t" r="r" b="b"/>
            <a:pathLst>
              <a:path w="1115695" h="0">
                <a:moveTo>
                  <a:pt x="0" y="0"/>
                </a:moveTo>
                <a:lnTo>
                  <a:pt x="11155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7105274" y="5726428"/>
            <a:ext cx="939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776460" y="1381125"/>
            <a:ext cx="2371725" cy="1666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25826" y="866897"/>
            <a:ext cx="138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1284" y="1143243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97226" y="1002532"/>
            <a:ext cx="1581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1165" algn="l"/>
              </a:tabLst>
            </a:pP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sz="1400" spc="5">
                <a:latin typeface="Cambria Math"/>
                <a:cs typeface="Cambria Math"/>
              </a:rPr>
              <a:t>sin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𝜋𝑓𝑇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𝐴𝑇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5497" y="866897"/>
            <a:ext cx="713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si</a:t>
            </a:r>
            <a:r>
              <a:rPr dirty="0" sz="1400" spc="-5">
                <a:latin typeface="Cambria Math"/>
                <a:cs typeface="Cambria Math"/>
              </a:rPr>
              <a:t>n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𝜋𝑓</a:t>
            </a:r>
            <a:r>
              <a:rPr dirty="0" sz="1400" spc="40">
                <a:latin typeface="Cambria Math"/>
                <a:cs typeface="Cambria Math"/>
              </a:rPr>
              <a:t>𝑇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78582" y="1121404"/>
            <a:ext cx="19265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05280" algn="l"/>
              </a:tabLst>
            </a:pPr>
            <a:r>
              <a:rPr dirty="0" sz="1400" spc="-5">
                <a:latin typeface="Cambria Math"/>
                <a:cs typeface="Cambria Math"/>
              </a:rPr>
              <a:t>𝜋</a:t>
            </a:r>
            <a:r>
              <a:rPr dirty="0" sz="1400">
                <a:latin typeface="Cambria Math"/>
                <a:cs typeface="Cambria Math"/>
              </a:rPr>
              <a:t>𝑓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5">
                <a:latin typeface="Cambria Math"/>
                <a:cs typeface="Cambria Math"/>
              </a:rPr>
              <a:t>𝜋𝑓𝑇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98180" y="114324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54769" y="1561841"/>
            <a:ext cx="1785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∴ </a:t>
            </a:r>
            <a:r>
              <a:rPr dirty="0" sz="1400" spc="15">
                <a:latin typeface="Cambria Math"/>
                <a:cs typeface="Cambria Math"/>
              </a:rPr>
              <a:t>𝑋(𝑓)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𝐴𝑇𝑠𝑖𝑛𝑐(𝜋𝑓𝑇)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52710" y="4193538"/>
            <a:ext cx="3781440" cy="1990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36395" y="4615815"/>
            <a:ext cx="2362200" cy="142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30239" y="2174891"/>
            <a:ext cx="4242419" cy="17170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31313" y="3523591"/>
            <a:ext cx="7427579" cy="2781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94310" y="1059798"/>
            <a:ext cx="3551560" cy="2256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74213" y="1750689"/>
            <a:ext cx="2830196" cy="17729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76287" y="874516"/>
            <a:ext cx="8957945" cy="4996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953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1.8 </a:t>
            </a:r>
            <a:r>
              <a:rPr dirty="0" sz="1400" spc="-5" b="1">
                <a:latin typeface="Times New Roman"/>
                <a:cs typeface="Times New Roman"/>
              </a:rPr>
              <a:t>Sampling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theorem:</a:t>
            </a:r>
            <a:endParaRPr sz="1400">
              <a:latin typeface="Times New Roman"/>
              <a:cs typeface="Times New Roman"/>
            </a:endParaRPr>
          </a:p>
          <a:p>
            <a:pPr algn="just" marL="38100" marR="50165">
              <a:lnSpc>
                <a:spcPct val="144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Sampling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signals is the fundamental operation in digital communication.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continuous time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first converted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discrete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sampling process. Also it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possible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recover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reconstruct the signal completely </a:t>
            </a:r>
            <a:r>
              <a:rPr dirty="0" sz="1400">
                <a:latin typeface="Times New Roman"/>
                <a:cs typeface="Times New Roman"/>
              </a:rPr>
              <a:t>from 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 sampling theorem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marL="495300" marR="52069" indent="-228600">
              <a:lnSpc>
                <a:spcPct val="143600"/>
              </a:lnSpc>
              <a:spcBef>
                <a:spcPts val="1010"/>
              </a:spcBef>
              <a:buAutoNum type="arabicPlain"/>
              <a:tabLst>
                <a:tab pos="495934" algn="l"/>
              </a:tabLst>
            </a:pP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band limited signal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finite energy, which has </a:t>
            </a:r>
            <a:r>
              <a:rPr dirty="0" sz="1400" i="1">
                <a:latin typeface="Times New Roman"/>
                <a:cs typeface="Times New Roman"/>
              </a:rPr>
              <a:t>no frequency </a:t>
            </a:r>
            <a:r>
              <a:rPr dirty="0" sz="1400" spc="-5" i="1">
                <a:latin typeface="Times New Roman"/>
                <a:cs typeface="Times New Roman"/>
              </a:rPr>
              <a:t>components higher than </a:t>
            </a:r>
            <a:r>
              <a:rPr dirty="0" sz="1400" i="1">
                <a:latin typeface="Times New Roman"/>
                <a:cs typeface="Times New Roman"/>
              </a:rPr>
              <a:t>W </a:t>
            </a:r>
            <a:r>
              <a:rPr dirty="0" sz="1400" spc="-5" i="1">
                <a:latin typeface="Times New Roman"/>
                <a:cs typeface="Times New Roman"/>
              </a:rPr>
              <a:t>Hz, </a:t>
            </a:r>
            <a:r>
              <a:rPr dirty="0" sz="1400" i="1">
                <a:latin typeface="Times New Roman"/>
                <a:cs typeface="Times New Roman"/>
              </a:rPr>
              <a:t>is </a:t>
            </a:r>
            <a:r>
              <a:rPr dirty="0" sz="1400" spc="-5" i="1">
                <a:latin typeface="Times New Roman"/>
                <a:cs typeface="Times New Roman"/>
              </a:rPr>
              <a:t>completely described  </a:t>
            </a:r>
            <a:r>
              <a:rPr dirty="0" sz="1400" i="1">
                <a:latin typeface="Times New Roman"/>
                <a:cs typeface="Times New Roman"/>
              </a:rPr>
              <a:t>by </a:t>
            </a:r>
            <a:r>
              <a:rPr dirty="0" sz="1400" spc="-5" i="1">
                <a:latin typeface="Times New Roman"/>
                <a:cs typeface="Times New Roman"/>
              </a:rPr>
              <a:t>specifying the values of the signal at instant of time separated </a:t>
            </a:r>
            <a:r>
              <a:rPr dirty="0" sz="1400" i="1">
                <a:latin typeface="Times New Roman"/>
                <a:cs typeface="Times New Roman"/>
              </a:rPr>
              <a:t>by </a:t>
            </a:r>
            <a:r>
              <a:rPr dirty="0" sz="1400" spc="-5" i="1">
                <a:latin typeface="Times New Roman"/>
                <a:cs typeface="Times New Roman"/>
              </a:rPr>
              <a:t>1/2W </a:t>
            </a:r>
            <a:r>
              <a:rPr dirty="0" sz="1400" i="1">
                <a:latin typeface="Times New Roman"/>
                <a:cs typeface="Times New Roman"/>
              </a:rPr>
              <a:t>second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95300" marR="45720" indent="-228600">
              <a:lnSpc>
                <a:spcPts val="2420"/>
              </a:lnSpc>
              <a:spcBef>
                <a:spcPts val="195"/>
              </a:spcBef>
              <a:buAutoNum type="arabicPlain"/>
              <a:tabLst>
                <a:tab pos="495934" algn="l"/>
              </a:tabLst>
            </a:pP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band limited signal of finite energy, which has no frequency components higher than </a:t>
            </a:r>
            <a:r>
              <a:rPr dirty="0" sz="1400" i="1">
                <a:latin typeface="Times New Roman"/>
                <a:cs typeface="Times New Roman"/>
              </a:rPr>
              <a:t>W </a:t>
            </a:r>
            <a:r>
              <a:rPr dirty="0" sz="1400" spc="-5" i="1">
                <a:latin typeface="Times New Roman"/>
                <a:cs typeface="Times New Roman"/>
              </a:rPr>
              <a:t>Hz, may </a:t>
            </a:r>
            <a:r>
              <a:rPr dirty="0" sz="1400" i="1">
                <a:latin typeface="Times New Roman"/>
                <a:cs typeface="Times New Roman"/>
              </a:rPr>
              <a:t>be completely  </a:t>
            </a:r>
            <a:r>
              <a:rPr dirty="0" sz="1400" spc="-5" i="1">
                <a:latin typeface="Times New Roman"/>
                <a:cs typeface="Times New Roman"/>
              </a:rPr>
              <a:t>recovered from the knowledge of </a:t>
            </a:r>
            <a:r>
              <a:rPr dirty="0" sz="1400" spc="-10" i="1">
                <a:latin typeface="Times New Roman"/>
                <a:cs typeface="Times New Roman"/>
              </a:rPr>
              <a:t>its </a:t>
            </a:r>
            <a:r>
              <a:rPr dirty="0" sz="1400" spc="-5" i="1">
                <a:latin typeface="Times New Roman"/>
                <a:cs typeface="Times New Roman"/>
              </a:rPr>
              <a:t>samples taken at the rate </a:t>
            </a:r>
            <a:r>
              <a:rPr dirty="0" sz="1400" i="1">
                <a:latin typeface="Times New Roman"/>
                <a:cs typeface="Times New Roman"/>
              </a:rPr>
              <a:t>of 2W </a:t>
            </a:r>
            <a:r>
              <a:rPr dirty="0" sz="1400" spc="-5" i="1">
                <a:latin typeface="Times New Roman"/>
                <a:cs typeface="Times New Roman"/>
              </a:rPr>
              <a:t>samples </a:t>
            </a:r>
            <a:r>
              <a:rPr dirty="0" sz="1400" i="1">
                <a:latin typeface="Times New Roman"/>
                <a:cs typeface="Times New Roman"/>
              </a:rPr>
              <a:t>per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second.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Proof of </a:t>
            </a:r>
            <a:r>
              <a:rPr dirty="0" sz="1400" spc="-5" b="1">
                <a:latin typeface="Times New Roman"/>
                <a:cs typeface="Times New Roman"/>
              </a:rPr>
              <a:t>sampling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theorem:</a:t>
            </a:r>
            <a:endParaRPr sz="1400">
              <a:latin typeface="Times New Roman"/>
              <a:cs typeface="Times New Roman"/>
            </a:endParaRPr>
          </a:p>
          <a:p>
            <a:pPr marL="266700" marR="55880">
              <a:lnSpc>
                <a:spcPct val="1436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-5" i="1">
                <a:latin typeface="Times New Roman"/>
                <a:cs typeface="Times New Roman"/>
              </a:rPr>
              <a:t>x(t) </a:t>
            </a:r>
            <a:r>
              <a:rPr dirty="0" sz="1400" spc="-5">
                <a:latin typeface="Times New Roman"/>
                <a:cs typeface="Times New Roman"/>
              </a:rPr>
              <a:t>the continuous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signal shown in figure below, its band width does not contain any frequency components  higher than </a:t>
            </a:r>
            <a:r>
              <a:rPr dirty="0" sz="1400" i="1">
                <a:latin typeface="Times New Roman"/>
                <a:cs typeface="Times New Roman"/>
              </a:rPr>
              <a:t>W </a:t>
            </a:r>
            <a:r>
              <a:rPr dirty="0" sz="1400" spc="-5">
                <a:latin typeface="Times New Roman"/>
                <a:cs typeface="Times New Roman"/>
              </a:rPr>
              <a:t>Hz.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sampling function samples this signal regularly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rate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baseline="-12345" sz="1350" spc="-7" i="1">
                <a:latin typeface="Times New Roman"/>
                <a:cs typeface="Times New Roman"/>
              </a:rPr>
              <a:t>S </a:t>
            </a:r>
            <a:r>
              <a:rPr dirty="0" sz="1400" spc="-5">
                <a:latin typeface="Times New Roman"/>
                <a:cs typeface="Times New Roman"/>
              </a:rPr>
              <a:t>sample per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second.</a:t>
            </a:r>
            <a:endParaRPr sz="1400">
              <a:latin typeface="Times New Roman"/>
              <a:cs typeface="Times New Roman"/>
            </a:endParaRPr>
          </a:p>
          <a:p>
            <a:pPr marL="266700" marR="47625">
              <a:lnSpc>
                <a:spcPct val="146400"/>
              </a:lnSpc>
              <a:spcBef>
                <a:spcPts val="1000"/>
              </a:spcBef>
            </a:pPr>
            <a:r>
              <a:rPr dirty="0" sz="1400" spc="-10">
                <a:latin typeface="Times New Roman"/>
                <a:cs typeface="Times New Roman"/>
              </a:rPr>
              <a:t>Assume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analog waveform, </a:t>
            </a: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Fourier transform, </a:t>
            </a: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zero outside the interval </a:t>
            </a:r>
            <a:r>
              <a:rPr dirty="0" sz="1400" spc="-45">
                <a:latin typeface="Times New Roman"/>
                <a:cs typeface="Times New Roman"/>
              </a:rPr>
              <a:t>(</a:t>
            </a:r>
            <a:r>
              <a:rPr dirty="0" sz="1400" spc="-45">
                <a:latin typeface="Cambria Math"/>
                <a:cs typeface="Cambria Math"/>
              </a:rPr>
              <a:t>−𝑓</a:t>
            </a:r>
            <a:r>
              <a:rPr dirty="0" baseline="-16666" sz="1500" spc="-67">
                <a:latin typeface="Cambria Math"/>
                <a:cs typeface="Cambria Math"/>
              </a:rPr>
              <a:t>𝑚 </a:t>
            </a:r>
            <a:r>
              <a:rPr dirty="0" sz="1400">
                <a:latin typeface="Cambria Math"/>
                <a:cs typeface="Cambria Math"/>
              </a:rPr>
              <a:t>&lt; 𝑓 &lt; </a:t>
            </a:r>
            <a:r>
              <a:rPr dirty="0" sz="1400" spc="-30">
                <a:latin typeface="Cambria Math"/>
                <a:cs typeface="Cambria Math"/>
              </a:rPr>
              <a:t>𝑓</a:t>
            </a:r>
            <a:r>
              <a:rPr dirty="0" baseline="-16666" sz="1500" spc="-44">
                <a:latin typeface="Cambria Math"/>
                <a:cs typeface="Cambria Math"/>
              </a:rPr>
              <a:t>𝑚</a:t>
            </a:r>
            <a:r>
              <a:rPr dirty="0" sz="1400" spc="-30">
                <a:latin typeface="Times New Roman"/>
                <a:cs typeface="Times New Roman"/>
              </a:rPr>
              <a:t>).  </a:t>
            </a:r>
            <a:r>
              <a:rPr dirty="0" sz="1400" spc="-5">
                <a:latin typeface="Times New Roman"/>
                <a:cs typeface="Times New Roman"/>
              </a:rPr>
              <a:t>The sampling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viewed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product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 spc="-5">
                <a:latin typeface="Times New Roman"/>
                <a:cs typeface="Times New Roman"/>
              </a:rPr>
              <a:t>with periodic train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unit impulse function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-16666" sz="1500" spc="52">
                <a:latin typeface="Cambria Math"/>
                <a:cs typeface="Cambria Math"/>
              </a:rPr>
              <a:t>𝛿</a:t>
            </a:r>
            <a:r>
              <a:rPr dirty="0" sz="1400" spc="35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21040" y="806455"/>
            <a:ext cx="5861050" cy="3284854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 marL="2456815">
              <a:lnSpc>
                <a:spcPct val="100000"/>
              </a:lnSpc>
              <a:spcBef>
                <a:spcPts val="439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2648585">
              <a:lnSpc>
                <a:spcPct val="100000"/>
              </a:lnSpc>
              <a:spcBef>
                <a:spcPts val="484"/>
              </a:spcBef>
            </a:pP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-16666" sz="1500" spc="52">
                <a:latin typeface="Cambria Math"/>
                <a:cs typeface="Cambria Math"/>
              </a:rPr>
              <a:t>𝛿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𝑡</a:t>
            </a:r>
            <a:r>
              <a:rPr dirty="0" baseline="1984" sz="2100" spc="5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𝛿(𝑡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0">
                <a:latin typeface="Cambria Math"/>
                <a:cs typeface="Cambria Math"/>
              </a:rPr>
              <a:t>𝑛𝑇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sz="1400" spc="-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2458085">
              <a:lnSpc>
                <a:spcPct val="100000"/>
              </a:lnSpc>
              <a:spcBef>
                <a:spcPts val="509"/>
              </a:spcBef>
            </a:pPr>
            <a:r>
              <a:rPr dirty="0" sz="1000" spc="25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484"/>
              </a:spcBef>
            </a:pPr>
            <a:r>
              <a:rPr dirty="0" sz="1400" spc="-5">
                <a:latin typeface="Times New Roman"/>
                <a:cs typeface="Times New Roman"/>
              </a:rPr>
              <a:t>The sifting property </a:t>
            </a:r>
            <a:r>
              <a:rPr dirty="0" sz="1400">
                <a:latin typeface="Times New Roman"/>
                <a:cs typeface="Times New Roman"/>
              </a:rPr>
              <a:t>of unit </a:t>
            </a:r>
            <a:r>
              <a:rPr dirty="0" sz="1400" spc="-5">
                <a:latin typeface="Times New Roman"/>
                <a:cs typeface="Times New Roman"/>
              </a:rPr>
              <a:t>impulse state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 marL="2647315">
              <a:lnSpc>
                <a:spcPct val="100000"/>
              </a:lnSpc>
              <a:spcBef>
                <a:spcPts val="795"/>
              </a:spcBef>
            </a:pP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𝛿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𝛿(𝑡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sz="1400" spc="1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Using this property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algn="ctr" marL="3075940">
              <a:lnSpc>
                <a:spcPct val="100000"/>
              </a:lnSpc>
              <a:spcBef>
                <a:spcPts val="57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2648585">
              <a:lnSpc>
                <a:spcPct val="100000"/>
              </a:lnSpc>
              <a:spcBef>
                <a:spcPts val="489"/>
              </a:spcBef>
            </a:pPr>
            <a:r>
              <a:rPr dirty="0" sz="1400" spc="20">
                <a:latin typeface="Cambria Math"/>
                <a:cs typeface="Cambria Math"/>
              </a:rPr>
              <a:t>𝑥</a:t>
            </a:r>
            <a:r>
              <a:rPr dirty="0" baseline="-16666" sz="1500" spc="30">
                <a:latin typeface="Cambria Math"/>
                <a:cs typeface="Cambria Math"/>
              </a:rPr>
              <a:t>𝑠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5">
                <a:latin typeface="Cambria Math"/>
                <a:cs typeface="Cambria Math"/>
              </a:rPr>
              <a:t>𝑥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𝑡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𝑥</a:t>
            </a:r>
            <a:r>
              <a:rPr dirty="0" baseline="-16666" sz="1500" spc="37">
                <a:latin typeface="Cambria Math"/>
                <a:cs typeface="Cambria Math"/>
              </a:rPr>
              <a:t>𝛿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𝑡</a:t>
            </a:r>
            <a:r>
              <a:rPr dirty="0" baseline="1984" sz="2100" spc="3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𝛿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𝑛𝑇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baseline="1984" sz="2100" spc="-3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 marL="3075940">
              <a:lnSpc>
                <a:spcPct val="100000"/>
              </a:lnSpc>
              <a:spcBef>
                <a:spcPts val="505"/>
              </a:spcBef>
            </a:pPr>
            <a:r>
              <a:rPr dirty="0" sz="1000" spc="25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  <a:p>
            <a:pPr algn="ctr" marL="1499870">
              <a:lnSpc>
                <a:spcPct val="100000"/>
              </a:lnSpc>
              <a:spcBef>
                <a:spcPts val="31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2648585">
              <a:lnSpc>
                <a:spcPct val="100000"/>
              </a:lnSpc>
              <a:spcBef>
                <a:spcPts val="489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𝑛𝑇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𝛿(𝑡 − </a:t>
            </a:r>
            <a:r>
              <a:rPr dirty="0" sz="1400" spc="-20">
                <a:latin typeface="Cambria Math"/>
                <a:cs typeface="Cambria Math"/>
              </a:rPr>
              <a:t>𝑛𝑇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sz="1400" spc="-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499870">
              <a:lnSpc>
                <a:spcPct val="100000"/>
              </a:lnSpc>
              <a:spcBef>
                <a:spcPts val="505"/>
              </a:spcBef>
            </a:pPr>
            <a:r>
              <a:rPr dirty="0" sz="1000" spc="25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490"/>
              </a:spcBef>
            </a:pPr>
            <a:r>
              <a:rPr dirty="0" sz="1400" spc="-5">
                <a:latin typeface="Times New Roman"/>
                <a:cs typeface="Times New Roman"/>
              </a:rPr>
              <a:t>Notice that the Fourier transform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impulse train is another impulse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train.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25912" y="421272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12720" y="448906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96423" y="4349874"/>
            <a:ext cx="21577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972185" algn="l"/>
              </a:tabLst>
            </a:pPr>
            <a:r>
              <a:rPr dirty="0" sz="1400" spc="25">
                <a:latin typeface="Cambria Math"/>
                <a:cs typeface="Cambria Math"/>
              </a:rPr>
              <a:t>𝑋</a:t>
            </a:r>
            <a:r>
              <a:rPr dirty="0" baseline="-16666" sz="1500" spc="37">
                <a:latin typeface="Cambria Math"/>
                <a:cs typeface="Cambria Math"/>
              </a:rPr>
              <a:t>𝛿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𝑓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𝑇	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𝛿(𝑓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40">
                <a:latin typeface="Cambria Math"/>
                <a:cs typeface="Cambria Math"/>
              </a:rPr>
              <a:t>𝑛𝑓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5515487" y="4136514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56900" y="4629147"/>
            <a:ext cx="562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3333" sz="1500" spc="30">
                <a:latin typeface="Cambria Math"/>
                <a:cs typeface="Cambria Math"/>
              </a:rPr>
              <a:t>𝑠</a:t>
            </a:r>
            <a:r>
              <a:rPr dirty="0" baseline="33333" sz="1500" spc="37">
                <a:latin typeface="Cambria Math"/>
                <a:cs typeface="Cambria Math"/>
              </a:rPr>
              <a:t> </a:t>
            </a:r>
            <a:r>
              <a:rPr dirty="0" sz="1000" spc="30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79625" y="900684"/>
            <a:ext cx="7990210" cy="5344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25500" y="424682"/>
            <a:ext cx="6156325" cy="2439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100"/>
              </a:spcBef>
              <a:tabLst>
                <a:tab pos="42678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Convolution with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impulse function simply shifts the original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2887345">
              <a:lnSpc>
                <a:spcPct val="100000"/>
              </a:lnSpc>
            </a:pP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20">
                <a:latin typeface="Cambria Math"/>
                <a:cs typeface="Cambria Math"/>
              </a:rPr>
              <a:t>𝛿(𝑓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𝑛𝑓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now </a:t>
            </a:r>
            <a:r>
              <a:rPr dirty="0" sz="1400" spc="-5">
                <a:latin typeface="Times New Roman"/>
                <a:cs typeface="Times New Roman"/>
              </a:rPr>
              <a:t>solve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transform </a:t>
            </a:r>
            <a:r>
              <a:rPr dirty="0" sz="1400" spc="10">
                <a:latin typeface="Cambria Math"/>
                <a:cs typeface="Cambria Math"/>
              </a:rPr>
              <a:t>𝑋</a:t>
            </a:r>
            <a:r>
              <a:rPr dirty="0" baseline="-16666" sz="1500" spc="15">
                <a:latin typeface="Cambria Math"/>
                <a:cs typeface="Cambria Math"/>
              </a:rPr>
              <a:t>𝑠</a:t>
            </a:r>
            <a:r>
              <a:rPr dirty="0" sz="1400" spc="10">
                <a:latin typeface="Cambria Math"/>
                <a:cs typeface="Cambria Math"/>
              </a:rPr>
              <a:t>(𝑓)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sampled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waveform: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2885440">
              <a:lnSpc>
                <a:spcPct val="100000"/>
              </a:lnSpc>
            </a:pP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15">
                <a:latin typeface="Cambria Math"/>
                <a:cs typeface="Cambria Math"/>
              </a:rPr>
              <a:t>𝛿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40">
                <a:latin typeface="Cambria Math"/>
                <a:cs typeface="Cambria Math"/>
              </a:rPr>
              <a:t>𝑛𝑓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baseline="1984" sz="2100" spc="-6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𝑋(𝑓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𝑛𝑓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5630" y="311213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5059" y="3248029"/>
            <a:ext cx="265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𝑋</a:t>
            </a:r>
            <a:r>
              <a:rPr dirty="0" baseline="-16666" sz="1500" spc="15">
                <a:latin typeface="Cambria Math"/>
                <a:cs typeface="Cambria Math"/>
              </a:rPr>
              <a:t>𝑠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25">
                <a:latin typeface="Cambria Math"/>
                <a:cs typeface="Cambria Math"/>
              </a:rPr>
              <a:t>𝑋</a:t>
            </a:r>
            <a:r>
              <a:rPr dirty="0" baseline="-16666" sz="1500" spc="37">
                <a:latin typeface="Cambria Math"/>
                <a:cs typeface="Cambria Math"/>
              </a:rPr>
              <a:t>𝛿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𝑓</a:t>
            </a:r>
            <a:r>
              <a:rPr dirty="0" baseline="1984" sz="2100" spc="3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𝑋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𝑓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</a:t>
            </a:r>
            <a:r>
              <a:rPr dirty="0" baseline="-37698" sz="2100">
                <a:latin typeface="Cambria Math"/>
                <a:cs typeface="Cambria Math"/>
              </a:rPr>
              <a:t>𝑇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02408" y="338849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753238" y="3112123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21863" y="2992060"/>
            <a:ext cx="1675130" cy="49720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44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𝛿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30">
                <a:latin typeface="Cambria Math"/>
                <a:cs typeface="Cambria Math"/>
              </a:rPr>
              <a:t>𝑛𝑓</a:t>
            </a:r>
            <a:r>
              <a:rPr dirty="0" baseline="-16666" sz="1500" spc="-44">
                <a:latin typeface="Cambria Math"/>
                <a:cs typeface="Cambria Math"/>
              </a:rPr>
              <a:t>𝑠</a:t>
            </a:r>
            <a:r>
              <a:rPr dirty="0" baseline="1984" sz="2100" spc="-44">
                <a:latin typeface="Cambria Math"/>
                <a:cs typeface="Cambria Math"/>
              </a:rPr>
              <a:t>)</a:t>
            </a:r>
            <a:r>
              <a:rPr dirty="0" sz="1400" spc="-30">
                <a:latin typeface="Cambria Math"/>
                <a:cs typeface="Cambria Math"/>
              </a:rPr>
              <a:t>]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5714" sz="2100">
                <a:latin typeface="Cambria Math"/>
                <a:cs typeface="Cambria Math"/>
              </a:rPr>
              <a:t>𝑇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40011" y="338849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959478" y="2992060"/>
            <a:ext cx="1251585" cy="49720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44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𝑋(𝑓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40">
                <a:latin typeface="Cambria Math"/>
                <a:cs typeface="Cambria Math"/>
              </a:rPr>
              <a:t>𝑛𝑓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850900" y="3528437"/>
            <a:ext cx="8988425" cy="2265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33545">
              <a:lnSpc>
                <a:spcPct val="100000"/>
              </a:lnSpc>
              <a:spcBef>
                <a:spcPts val="95"/>
              </a:spcBef>
              <a:tabLst>
                <a:tab pos="5970905" algn="l"/>
              </a:tabLst>
            </a:pPr>
            <a:r>
              <a:rPr dirty="0" baseline="33333" sz="1500" spc="30">
                <a:latin typeface="Cambria Math"/>
                <a:cs typeface="Cambria Math"/>
              </a:rPr>
              <a:t>𝑠</a:t>
            </a:r>
            <a:r>
              <a:rPr dirty="0" baseline="33333" sz="1500" spc="127">
                <a:latin typeface="Cambria Math"/>
                <a:cs typeface="Cambria Math"/>
              </a:rPr>
              <a:t> </a:t>
            </a:r>
            <a:r>
              <a:rPr dirty="0" sz="1000" spc="30">
                <a:latin typeface="Cambria Math"/>
                <a:cs typeface="Cambria Math"/>
              </a:rPr>
              <a:t>𝑛=−∞	</a:t>
            </a:r>
            <a:r>
              <a:rPr dirty="0" baseline="33333" sz="1500" spc="30">
                <a:latin typeface="Cambria Math"/>
                <a:cs typeface="Cambria Math"/>
              </a:rPr>
              <a:t>𝑠</a:t>
            </a:r>
            <a:r>
              <a:rPr dirty="0" baseline="33333" sz="1500" spc="120">
                <a:latin typeface="Cambria Math"/>
                <a:cs typeface="Cambria Math"/>
              </a:rPr>
              <a:t> </a:t>
            </a:r>
            <a:r>
              <a:rPr dirty="0" sz="1000" spc="25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  <a:p>
            <a:pPr algn="just" marL="63500" marR="55880">
              <a:lnSpc>
                <a:spcPct val="1458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When the sampling rate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chosen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65">
                <a:latin typeface="Cambria Math"/>
                <a:cs typeface="Cambria Math"/>
              </a:rPr>
              <a:t>2𝑓</a:t>
            </a:r>
            <a:r>
              <a:rPr dirty="0" baseline="-16666" sz="1500" spc="-97">
                <a:latin typeface="Cambria Math"/>
                <a:cs typeface="Cambria Math"/>
              </a:rPr>
              <a:t>𝑚 </a:t>
            </a:r>
            <a:r>
              <a:rPr dirty="0" sz="140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spectral replicate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separated from </a:t>
            </a:r>
            <a:r>
              <a:rPr dirty="0" sz="1400">
                <a:latin typeface="Times New Roman"/>
                <a:cs typeface="Times New Roman"/>
              </a:rPr>
              <a:t>each of </a:t>
            </a:r>
            <a:r>
              <a:rPr dirty="0" sz="1400" spc="-5">
                <a:latin typeface="Times New Roman"/>
                <a:cs typeface="Times New Roman"/>
              </a:rPr>
              <a:t>its neighbors </a:t>
            </a:r>
            <a:r>
              <a:rPr dirty="0" sz="1400">
                <a:latin typeface="Times New Roman"/>
                <a:cs typeface="Times New Roman"/>
              </a:rPr>
              <a:t>by a frequency  </a:t>
            </a:r>
            <a:r>
              <a:rPr dirty="0" sz="1400" spc="-5">
                <a:latin typeface="Times New Roman"/>
                <a:cs typeface="Times New Roman"/>
              </a:rPr>
              <a:t>band exactly 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r>
              <a:rPr dirty="0" baseline="-16666" sz="1500" spc="-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hertz, </a:t>
            </a:r>
            <a:r>
              <a:rPr dirty="0" sz="1400" spc="-5">
                <a:latin typeface="Times New Roman"/>
                <a:cs typeface="Times New Roman"/>
              </a:rPr>
              <a:t>and the analog waveform </a:t>
            </a:r>
            <a:r>
              <a:rPr dirty="0" sz="1400">
                <a:latin typeface="Times New Roman"/>
                <a:cs typeface="Times New Roman"/>
              </a:rPr>
              <a:t>ca </a:t>
            </a:r>
            <a:r>
              <a:rPr dirty="0" sz="1400" spc="-5">
                <a:latin typeface="Times New Roman"/>
                <a:cs typeface="Times New Roman"/>
              </a:rPr>
              <a:t>theoretically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completely </a:t>
            </a:r>
            <a:r>
              <a:rPr dirty="0" sz="1400">
                <a:latin typeface="Times New Roman"/>
                <a:cs typeface="Times New Roman"/>
              </a:rPr>
              <a:t>recovered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samples, </a:t>
            </a:r>
            <a:r>
              <a:rPr dirty="0" sz="1400">
                <a:latin typeface="Times New Roman"/>
                <a:cs typeface="Times New Roman"/>
              </a:rPr>
              <a:t>by the  use of </a:t>
            </a:r>
            <a:r>
              <a:rPr dirty="0" sz="1400" spc="-5">
                <a:latin typeface="Times New Roman"/>
                <a:cs typeface="Times New Roman"/>
              </a:rPr>
              <a:t>filtering.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should be clear that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&gt; </a:t>
            </a:r>
            <a:r>
              <a:rPr dirty="0" sz="1400" spc="-25">
                <a:latin typeface="Cambria Math"/>
                <a:cs typeface="Cambria Math"/>
              </a:rPr>
              <a:t>2𝑓</a:t>
            </a:r>
            <a:r>
              <a:rPr dirty="0" baseline="-16666" sz="1500" spc="-37">
                <a:latin typeface="Cambria Math"/>
                <a:cs typeface="Cambria Math"/>
              </a:rPr>
              <a:t>𝑚</a:t>
            </a:r>
            <a:r>
              <a:rPr dirty="0" sz="1400" spc="-2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replications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be move farther apart in </a:t>
            </a:r>
            <a:r>
              <a:rPr dirty="0" sz="1400">
                <a:latin typeface="Times New Roman"/>
                <a:cs typeface="Times New Roman"/>
              </a:rPr>
              <a:t>frequency </a:t>
            </a:r>
            <a:r>
              <a:rPr dirty="0" sz="1400" spc="-5">
                <a:latin typeface="Times New Roman"/>
                <a:cs typeface="Times New Roman"/>
              </a:rPr>
              <a:t>making it easier  </a:t>
            </a:r>
            <a:r>
              <a:rPr dirty="0" sz="1400">
                <a:latin typeface="Times New Roman"/>
                <a:cs typeface="Times New Roman"/>
              </a:rPr>
              <a:t>to perform the </a:t>
            </a:r>
            <a:r>
              <a:rPr dirty="0" sz="1400" spc="-5">
                <a:latin typeface="Times New Roman"/>
                <a:cs typeface="Times New Roman"/>
              </a:rPr>
              <a:t>filtering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operation.</a:t>
            </a:r>
            <a:endParaRPr sz="1400">
              <a:latin typeface="Times New Roman"/>
              <a:cs typeface="Times New Roman"/>
            </a:endParaRPr>
          </a:p>
          <a:p>
            <a:pPr algn="just" marL="63500" marR="57150" indent="-635">
              <a:lnSpc>
                <a:spcPct val="1443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When the sampling rate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reduced, such that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&lt; </a:t>
            </a:r>
            <a:r>
              <a:rPr dirty="0" sz="1400" spc="-25">
                <a:latin typeface="Cambria Math"/>
                <a:cs typeface="Cambria Math"/>
              </a:rPr>
              <a:t>2𝑓</a:t>
            </a:r>
            <a:r>
              <a:rPr dirty="0" baseline="-16666" sz="1500" spc="-37">
                <a:latin typeface="Cambria Math"/>
                <a:cs typeface="Cambria Math"/>
              </a:rPr>
              <a:t>𝑚</a:t>
            </a:r>
            <a:r>
              <a:rPr dirty="0" sz="1400" spc="-2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replications will overlap,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 below, and </a:t>
            </a:r>
            <a:r>
              <a:rPr dirty="0" sz="1400" spc="-10">
                <a:latin typeface="Times New Roman"/>
                <a:cs typeface="Times New Roman"/>
              </a:rPr>
              <a:t>some  </a:t>
            </a:r>
            <a:r>
              <a:rPr dirty="0" sz="1400" spc="-5">
                <a:latin typeface="Times New Roman"/>
                <a:cs typeface="Times New Roman"/>
              </a:rPr>
              <a:t>information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lost. This phenomenon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aliasing.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2019-04-09T07:53:04Z</dcterms:created>
  <dcterms:modified xsi:type="dcterms:W3CDTF">2019-04-09T07:53:04Z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