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71742" y="5058186"/>
            <a:ext cx="205876" cy="2070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607183" y="1242110"/>
            <a:ext cx="5268331" cy="49623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1758" y="1113480"/>
            <a:ext cx="684988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625338" y="6719950"/>
            <a:ext cx="192404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1922" y="452187"/>
            <a:ext cx="1376045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20"/>
              </a:lnSpc>
            </a:pPr>
            <a:r>
              <a:rPr dirty="0" sz="1100" spc="50">
                <a:latin typeface="Arial"/>
                <a:cs typeface="Arial"/>
              </a:rPr>
              <a:t>رهاط </a:t>
            </a:r>
            <a:r>
              <a:rPr dirty="0" sz="1100" spc="-60">
                <a:latin typeface="Arial"/>
                <a:cs typeface="Arial"/>
              </a:rPr>
              <a:t>ةزمحلا </a:t>
            </a:r>
            <a:r>
              <a:rPr dirty="0" sz="1100">
                <a:latin typeface="Arial"/>
                <a:cs typeface="Arial"/>
              </a:rPr>
              <a:t>.م : </a:t>
            </a:r>
            <a:r>
              <a:rPr dirty="0" sz="1100" spc="-50">
                <a:latin typeface="Arial"/>
                <a:cs typeface="Arial"/>
              </a:rPr>
              <a:t>ةداملا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سردم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1190" y="347359"/>
            <a:ext cx="1547701" cy="1766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05412" y="6"/>
            <a:ext cx="4086860" cy="7557770"/>
          </a:xfrm>
          <a:custGeom>
            <a:avLst/>
            <a:gdLst/>
            <a:ahLst/>
            <a:cxnLst/>
            <a:rect l="l" t="t" r="r" b="b"/>
            <a:pathLst>
              <a:path w="4086859" h="7557770">
                <a:moveTo>
                  <a:pt x="0" y="7557760"/>
                </a:moveTo>
                <a:lnTo>
                  <a:pt x="4086728" y="7557760"/>
                </a:lnTo>
                <a:lnTo>
                  <a:pt x="4086728" y="0"/>
                </a:lnTo>
                <a:lnTo>
                  <a:pt x="0" y="0"/>
                </a:lnTo>
                <a:lnTo>
                  <a:pt x="0" y="755776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28476" y="3774"/>
            <a:ext cx="176903" cy="755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87299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2</a:t>
            </a:r>
            <a:r>
              <a:rPr dirty="0" spc="-40"/>
              <a:t>01</a:t>
            </a:r>
            <a:r>
              <a:rPr dirty="0" spc="-25"/>
              <a:t>8-</a:t>
            </a:r>
            <a:r>
              <a:rPr dirty="0" spc="-40"/>
              <a:t>20</a:t>
            </a:r>
            <a:r>
              <a:rPr dirty="0" spc="-25"/>
              <a:t>1</a:t>
            </a:r>
            <a:r>
              <a:rPr dirty="0"/>
              <a:t>9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769994" y="5987286"/>
            <a:ext cx="3429635" cy="935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Dr.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Hussam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Dheaa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Kamel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52100"/>
              </a:lnSpc>
              <a:spcBef>
                <a:spcPts val="14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Al-Mustafa University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Collage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CTE Department  2018-2019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525" y="1902067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90" y="513075"/>
                </a:lnTo>
                <a:lnTo>
                  <a:pt x="9606290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solidFill>
            <a:srgbClr val="5B9A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525" y="1902068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89" y="513075"/>
                </a:lnTo>
                <a:lnTo>
                  <a:pt x="9606289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47164" y="1918838"/>
            <a:ext cx="372999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latin typeface="Times New Roman"/>
                <a:cs typeface="Times New Roman"/>
              </a:rPr>
              <a:t>Digital</a:t>
            </a:r>
            <a:r>
              <a:rPr dirty="0" sz="2800" spc="-15" b="1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Communications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35739" y="2831461"/>
            <a:ext cx="3984625" cy="2941320"/>
          </a:xfrm>
          <a:prstGeom prst="rect">
            <a:avLst/>
          </a:prstGeom>
          <a:solidFill>
            <a:srgbClr val="A4A4A4"/>
          </a:solidFill>
          <a:ln w="19049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800" spc="-5" b="1">
                <a:latin typeface="Times New Roman"/>
                <a:cs typeface="Times New Roman"/>
              </a:rPr>
              <a:t>CTE Department </a:t>
            </a:r>
            <a:r>
              <a:rPr dirty="0" sz="1800" b="1">
                <a:latin typeface="Times New Roman"/>
                <a:cs typeface="Times New Roman"/>
              </a:rPr>
              <a:t>-3</a:t>
            </a:r>
            <a:r>
              <a:rPr dirty="0" baseline="38647" sz="1725" b="1">
                <a:latin typeface="Times New Roman"/>
                <a:cs typeface="Times New Roman"/>
              </a:rPr>
              <a:t>rd</a:t>
            </a:r>
            <a:r>
              <a:rPr dirty="0" baseline="38647" sz="1725" spc="254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stage</a:t>
            </a:r>
            <a:endParaRPr sz="1800">
              <a:latin typeface="Times New Roman"/>
              <a:cs typeface="Times New Roman"/>
            </a:endParaRPr>
          </a:p>
          <a:p>
            <a:pPr algn="ctr" marL="978535" marR="970915" indent="-1270">
              <a:lnSpc>
                <a:spcPct val="110200"/>
              </a:lnSpc>
              <a:spcBef>
                <a:spcPts val="975"/>
              </a:spcBef>
            </a:pPr>
            <a:r>
              <a:rPr dirty="0" sz="2000" b="1">
                <a:latin typeface="Times New Roman"/>
                <a:cs typeface="Times New Roman"/>
              </a:rPr>
              <a:t>Reference: </a:t>
            </a:r>
            <a:r>
              <a:rPr dirty="0" sz="2000" spc="-5" b="1">
                <a:latin typeface="Times New Roman"/>
                <a:cs typeface="Times New Roman"/>
              </a:rPr>
              <a:t>Digital  Communications  </a:t>
            </a:r>
            <a:r>
              <a:rPr dirty="0" sz="2000" b="1">
                <a:latin typeface="Times New Roman"/>
                <a:cs typeface="Times New Roman"/>
              </a:rPr>
              <a:t>Fundamentals</a:t>
            </a:r>
            <a:r>
              <a:rPr dirty="0" sz="2000" spc="-10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and  Applications,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45"/>
              </a:spcBef>
            </a:pPr>
            <a:r>
              <a:rPr dirty="0" sz="2000" spc="-5" b="1">
                <a:latin typeface="Times New Roman"/>
                <a:cs typeface="Times New Roman"/>
              </a:rPr>
              <a:t>2</a:t>
            </a:r>
            <a:r>
              <a:rPr dirty="0" baseline="38461" sz="1950" spc="-7" b="1">
                <a:latin typeface="Times New Roman"/>
                <a:cs typeface="Times New Roman"/>
              </a:rPr>
              <a:t>nd </a:t>
            </a:r>
            <a:r>
              <a:rPr dirty="0" sz="2000" spc="-5" b="1">
                <a:latin typeface="Times New Roman"/>
                <a:cs typeface="Times New Roman"/>
              </a:rPr>
              <a:t>Addition, </a:t>
            </a:r>
            <a:r>
              <a:rPr dirty="0" sz="2000" b="1">
                <a:latin typeface="Times New Roman"/>
                <a:cs typeface="Times New Roman"/>
              </a:rPr>
              <a:t>by</a:t>
            </a:r>
            <a:r>
              <a:rPr dirty="0" sz="2000" spc="-13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FernardSklar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25549" y="2552700"/>
            <a:ext cx="4502139" cy="29921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526905" y="2686935"/>
            <a:ext cx="20866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Sampled spectrum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&gt;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-65">
                <a:latin typeface="Cambria Math"/>
                <a:cs typeface="Cambria Math"/>
              </a:rPr>
              <a:t>2𝑓</a:t>
            </a:r>
            <a:r>
              <a:rPr dirty="0" baseline="-16666" sz="1500" spc="-97">
                <a:latin typeface="Cambria Math"/>
                <a:cs typeface="Cambria Math"/>
              </a:rPr>
              <a:t>𝑚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21042" y="4567819"/>
            <a:ext cx="8505190" cy="8604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Sampled spectrum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     </a:t>
            </a:r>
            <a:r>
              <a:rPr dirty="0" sz="1400">
                <a:latin typeface="Cambria Math"/>
                <a:cs typeface="Cambria Math"/>
              </a:rPr>
              <a:t>&lt;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-65">
                <a:latin typeface="Cambria Math"/>
                <a:cs typeface="Cambria Math"/>
              </a:rPr>
              <a:t>2𝑓</a:t>
            </a:r>
            <a:r>
              <a:rPr dirty="0" baseline="-16666" sz="1500" spc="-97">
                <a:latin typeface="Cambria Math"/>
                <a:cs typeface="Cambria Math"/>
              </a:rPr>
              <a:t>𝑚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365"/>
              </a:spcBef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band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limited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having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spectral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components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above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𝑓</a:t>
            </a:r>
            <a:r>
              <a:rPr dirty="0" baseline="-16666" sz="1500" spc="-142">
                <a:latin typeface="Cambria Math"/>
                <a:cs typeface="Cambria Math"/>
              </a:rPr>
              <a:t>𝑚</a:t>
            </a:r>
            <a:r>
              <a:rPr dirty="0" baseline="-16666" sz="1500" spc="-13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hertz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determined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uniquely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by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values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sampled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396112" y="5684270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081263" y="5631953"/>
            <a:ext cx="25546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80310" algn="l"/>
              </a:tabLst>
            </a:pPr>
            <a:r>
              <a:rPr dirty="0" sz="1000" spc="40">
                <a:latin typeface="Cambria Math"/>
                <a:cs typeface="Cambria Math"/>
              </a:rPr>
              <a:t>𝑠</a:t>
            </a:r>
            <a:r>
              <a:rPr dirty="0" sz="1000" spc="40">
                <a:latin typeface="Cambria Math"/>
                <a:cs typeface="Cambria Math"/>
              </a:rPr>
              <a:t>	</a:t>
            </a:r>
            <a:r>
              <a:rPr dirty="0" sz="1000" spc="40">
                <a:latin typeface="Cambria Math"/>
                <a:cs typeface="Cambria Math"/>
              </a:rPr>
              <a:t>𝑠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59142" y="5543561"/>
            <a:ext cx="44710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99970" algn="l"/>
              </a:tabLst>
            </a:pP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uniform intervals of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𝑇 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≤	</a:t>
            </a:r>
            <a:r>
              <a:rPr dirty="0" sz="1400" spc="10">
                <a:latin typeface="Cambria Math"/>
                <a:cs typeface="Cambria Math"/>
              </a:rPr>
              <a:t>𝑠𝑒𝑐</a:t>
            </a:r>
            <a:r>
              <a:rPr dirty="0" sz="1400" spc="1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 sampling rate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>
                <a:latin typeface="Cambria Math"/>
                <a:cs typeface="Cambria Math"/>
              </a:rPr>
              <a:t>𝑓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64169" y="5490221"/>
            <a:ext cx="25101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23795" algn="l"/>
              </a:tabLst>
            </a:pP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83396" y="5685293"/>
            <a:ext cx="25742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82850" algn="l"/>
              </a:tabLst>
            </a:pP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 spc="85">
                <a:latin typeface="Cambria Math"/>
                <a:cs typeface="Cambria Math"/>
              </a:rPr>
              <a:t>𝑓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5">
                <a:latin typeface="Cambria Math"/>
                <a:cs typeface="Cambria Math"/>
              </a:rPr>
              <a:t>𝑇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09889" y="5735585"/>
            <a:ext cx="247967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16175" algn="l"/>
              </a:tabLst>
            </a:pPr>
            <a:r>
              <a:rPr dirty="0" sz="800" spc="165">
                <a:latin typeface="Cambria Math"/>
                <a:cs typeface="Cambria Math"/>
              </a:rPr>
              <a:t>𝑚</a:t>
            </a:r>
            <a:r>
              <a:rPr dirty="0" sz="800" spc="165">
                <a:latin typeface="Cambria Math"/>
                <a:cs typeface="Cambria Math"/>
              </a:rPr>
              <a:t>	</a:t>
            </a:r>
            <a:r>
              <a:rPr dirty="0" sz="800" spc="60">
                <a:latin typeface="Cambria Math"/>
                <a:cs typeface="Cambria Math"/>
              </a:rPr>
              <a:t>𝑠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866760" y="5684270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 h="0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33742" y="5932418"/>
            <a:ext cx="49447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≥ </a:t>
            </a:r>
            <a:r>
              <a:rPr dirty="0" sz="1400" spc="-30">
                <a:latin typeface="Cambria Math"/>
                <a:cs typeface="Cambria Math"/>
              </a:rPr>
              <a:t>2𝑓</a:t>
            </a:r>
            <a:r>
              <a:rPr dirty="0" baseline="-16666" sz="1500" spc="-44">
                <a:latin typeface="Cambria Math"/>
                <a:cs typeface="Cambria Math"/>
              </a:rPr>
              <a:t>𝑚</a:t>
            </a:r>
            <a:r>
              <a:rPr dirty="0" sz="1400" spc="-3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 sampling rate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65">
                <a:latin typeface="Cambria Math"/>
                <a:cs typeface="Cambria Math"/>
              </a:rPr>
              <a:t>2𝑓</a:t>
            </a:r>
            <a:r>
              <a:rPr dirty="0" baseline="-16666" sz="1500" spc="-97">
                <a:latin typeface="Cambria Math"/>
                <a:cs typeface="Cambria Math"/>
              </a:rPr>
              <a:t>𝑚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Nyquist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31413" y="900684"/>
            <a:ext cx="5825489" cy="15720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46678" y="3023616"/>
            <a:ext cx="5855970" cy="14591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76300" y="424682"/>
            <a:ext cx="6054725" cy="686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  <a:tabLst>
                <a:tab pos="42170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Example: </a:t>
            </a:r>
            <a:r>
              <a:rPr dirty="0" sz="1400" spc="-5">
                <a:latin typeface="Times New Roman"/>
                <a:cs typeface="Times New Roman"/>
              </a:rPr>
              <a:t>Find the Nyquist rate and Nyquist interval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following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1" y="1362197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62342" y="1257041"/>
            <a:ext cx="13347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-33730" sz="2100" spc="22">
                <a:latin typeface="Cambria Math"/>
                <a:cs typeface="Cambria Math"/>
              </a:rPr>
              <a:t>𝑚</a:t>
            </a:r>
            <a:r>
              <a:rPr dirty="0" baseline="-31746" sz="2100" spc="22">
                <a:latin typeface="Cambria Math"/>
                <a:cs typeface="Cambria Math"/>
              </a:rPr>
              <a:t>(</a:t>
            </a:r>
            <a:r>
              <a:rPr dirty="0" baseline="-33730" sz="2100" spc="22">
                <a:latin typeface="Cambria Math"/>
                <a:cs typeface="Cambria Math"/>
              </a:rPr>
              <a:t>𝑡</a:t>
            </a:r>
            <a:r>
              <a:rPr dirty="0" baseline="-31746" sz="2100" spc="22">
                <a:latin typeface="Cambria Math"/>
                <a:cs typeface="Cambria Math"/>
              </a:rPr>
              <a:t>) </a:t>
            </a:r>
            <a:r>
              <a:rPr dirty="0" baseline="-33730" sz="2100">
                <a:latin typeface="Cambria Math"/>
                <a:cs typeface="Cambria Math"/>
              </a:rPr>
              <a:t>=</a:t>
            </a:r>
            <a:r>
              <a:rPr dirty="0" baseline="-33730" sz="2100" spc="97">
                <a:latin typeface="Cambria Math"/>
                <a:cs typeface="Cambria Math"/>
              </a:rPr>
              <a:t> </a:t>
            </a:r>
            <a:r>
              <a:rPr dirty="0" sz="1000" spc="35">
                <a:latin typeface="Cambria Math"/>
                <a:cs typeface="Cambria Math"/>
              </a:rPr>
              <a:t>sin(500𝜋𝑡)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47279" y="1503929"/>
            <a:ext cx="1657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5">
                <a:latin typeface="Cambria Math"/>
                <a:cs typeface="Cambria Math"/>
              </a:rPr>
              <a:t>𝜋</a:t>
            </a:r>
            <a:r>
              <a:rPr dirty="0" sz="1000" spc="110">
                <a:latin typeface="Cambria Math"/>
                <a:cs typeface="Cambria Math"/>
              </a:rPr>
              <a:t>𝑡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05477" y="1502907"/>
            <a:ext cx="652780" cy="0"/>
          </a:xfrm>
          <a:custGeom>
            <a:avLst/>
            <a:gdLst/>
            <a:ahLst/>
            <a:cxnLst/>
            <a:rect l="l" t="t" r="r" b="b"/>
            <a:pathLst>
              <a:path w="652780" h="0">
                <a:moveTo>
                  <a:pt x="0" y="0"/>
                </a:moveTo>
                <a:lnTo>
                  <a:pt x="6522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192787" y="1908170"/>
            <a:ext cx="1822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 spc="105">
                <a:latin typeface="Cambria Math"/>
                <a:cs typeface="Cambria Math"/>
              </a:rPr>
              <a:t>𝜋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205477" y="1906767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05218" y="1766057"/>
            <a:ext cx="330072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494665" algn="l"/>
              </a:tabLst>
            </a:pPr>
            <a:r>
              <a:rPr dirty="0" sz="1400">
                <a:latin typeface="Times New Roman"/>
                <a:cs typeface="Times New Roman"/>
              </a:rPr>
              <a:t>ii-	</a:t>
            </a:r>
            <a:r>
              <a:rPr dirty="0" sz="1400" spc="15">
                <a:latin typeface="Cambria Math"/>
                <a:cs typeface="Cambria Math"/>
              </a:rPr>
              <a:t>𝑚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47222" sz="1500" spc="3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cos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4000𝜋𝑡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-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cos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1000𝜋𝑡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0618" y="2251070"/>
            <a:ext cx="1392555" cy="6813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Solution: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dirty="0" sz="1400">
                <a:latin typeface="Times New Roman"/>
                <a:cs typeface="Times New Roman"/>
              </a:rPr>
              <a:t>i-	</a:t>
            </a:r>
            <a:r>
              <a:rPr dirty="0" sz="1400" spc="-5">
                <a:latin typeface="Cambria Math"/>
                <a:cs typeface="Cambria Math"/>
              </a:rPr>
              <a:t>𝑤𝑡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500𝜋𝑡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63348" y="2693031"/>
            <a:ext cx="11176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∴ 2𝜋𝑓 =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500𝜋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41426" y="2693031"/>
            <a:ext cx="10718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→ 𝑓 =</a:t>
            </a:r>
            <a:r>
              <a:rPr dirty="0" sz="1400" spc="1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250𝐻𝑧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40056" y="3212715"/>
            <a:ext cx="4381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11111" sz="1500" spc="52">
                <a:latin typeface="Cambria Math"/>
                <a:cs typeface="Cambria Math"/>
              </a:rPr>
              <a:t>2𝑓</a:t>
            </a:r>
            <a:r>
              <a:rPr dirty="0" sz="800" spc="35">
                <a:latin typeface="Cambria Math"/>
                <a:cs typeface="Cambria Math"/>
              </a:rPr>
              <a:t>𝑚𝑎𝑥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978146" y="3185800"/>
            <a:ext cx="367665" cy="0"/>
          </a:xfrm>
          <a:custGeom>
            <a:avLst/>
            <a:gdLst/>
            <a:ahLst/>
            <a:cxnLst/>
            <a:rect l="l" t="t" r="r" b="b"/>
            <a:pathLst>
              <a:path w="367664" h="0">
                <a:moveTo>
                  <a:pt x="0" y="0"/>
                </a:moveTo>
                <a:lnTo>
                  <a:pt x="3672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111760" y="2991735"/>
            <a:ext cx="7073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21030" algn="l"/>
              </a:tabLst>
            </a:pP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64765" y="3186807"/>
            <a:ext cx="4095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0">
                <a:latin typeface="Cambria Math"/>
                <a:cs typeface="Cambria Math"/>
              </a:rPr>
              <a:t>2×250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77468" y="3185800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587759" y="3045075"/>
            <a:ext cx="31991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05939" algn="l"/>
                <a:tab pos="2423795" algn="l"/>
              </a:tabLst>
            </a:pPr>
            <a:r>
              <a:rPr dirty="0" sz="1400" spc="-5">
                <a:latin typeface="Times New Roman"/>
                <a:cs typeface="Times New Roman"/>
              </a:rPr>
              <a:t>Nyquist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interval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=	=	= 2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𝑚𝑠𝑒𝑐.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62355" y="3433957"/>
            <a:ext cx="31165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Nyquist rate </a:t>
            </a:r>
            <a:r>
              <a:rPr dirty="0" sz="1400" spc="-15">
                <a:latin typeface="Times New Roman"/>
                <a:cs typeface="Times New Roman"/>
              </a:rPr>
              <a:t>=</a:t>
            </a:r>
            <a:r>
              <a:rPr dirty="0" sz="1400" spc="-15">
                <a:latin typeface="Cambria Math"/>
                <a:cs typeface="Cambria Math"/>
              </a:rPr>
              <a:t>2𝑓</a:t>
            </a:r>
            <a:r>
              <a:rPr dirty="0" baseline="-16666" sz="1500" spc="-22">
                <a:latin typeface="Cambria Math"/>
                <a:cs typeface="Cambria Math"/>
              </a:rPr>
              <a:t>𝑚𝑎𝑥 </a:t>
            </a:r>
            <a:r>
              <a:rPr dirty="0" sz="1400">
                <a:latin typeface="Cambria Math"/>
                <a:cs typeface="Cambria Math"/>
              </a:rPr>
              <a:t>= 2 × 250 =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500𝐻𝑧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205477" y="4248272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192783" y="4249297"/>
            <a:ext cx="3549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">
                <a:latin typeface="Cambria Math"/>
                <a:cs typeface="Cambria Math"/>
              </a:rPr>
              <a:t>2𝜋</a:t>
            </a:r>
            <a:r>
              <a:rPr dirty="0" sz="1000" spc="215">
                <a:latin typeface="Cambria Math"/>
                <a:cs typeface="Cambria Math"/>
              </a:rPr>
              <a:t> 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461510" y="4242175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210055" y="4002409"/>
            <a:ext cx="46100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250825" algn="l"/>
              </a:tabLst>
            </a:pPr>
            <a:r>
              <a:rPr dirty="0" sz="1000" spc="20">
                <a:latin typeface="Cambria Math"/>
                <a:cs typeface="Cambria Math"/>
              </a:rPr>
              <a:t>1	1</a:t>
            </a:r>
            <a:r>
              <a:rPr dirty="0" sz="1000" spc="-40">
                <a:latin typeface="Cambria Math"/>
                <a:cs typeface="Cambria Math"/>
              </a:rPr>
              <a:t> </a:t>
            </a:r>
            <a:r>
              <a:rPr dirty="0" baseline="-31746" sz="2100">
                <a:latin typeface="Cambria Math"/>
                <a:cs typeface="Cambria Math"/>
              </a:rPr>
              <a:t>{</a:t>
            </a:r>
            <a:endParaRPr baseline="-31746" sz="21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69440" y="4101462"/>
            <a:ext cx="996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30614" y="4107565"/>
            <a:ext cx="31940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69265" algn="l"/>
                <a:tab pos="1264920" algn="l"/>
                <a:tab pos="1501140" algn="l"/>
              </a:tabLst>
            </a:pPr>
            <a:r>
              <a:rPr dirty="0" sz="1400">
                <a:latin typeface="Times New Roman"/>
                <a:cs typeface="Times New Roman"/>
              </a:rPr>
              <a:t>ii-	</a:t>
            </a:r>
            <a:r>
              <a:rPr dirty="0" sz="1400" spc="15">
                <a:latin typeface="Cambria Math"/>
                <a:cs typeface="Cambria Math"/>
              </a:rPr>
              <a:t>𝑚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	</a:t>
            </a:r>
            <a:r>
              <a:rPr dirty="0" sz="1400" spc="20">
                <a:latin typeface="Cambria Math"/>
                <a:cs typeface="Cambria Math"/>
              </a:rPr>
              <a:t>[	</a:t>
            </a:r>
            <a:r>
              <a:rPr dirty="0" sz="1400">
                <a:latin typeface="Cambria Math"/>
                <a:cs typeface="Cambria Math"/>
              </a:rPr>
              <a:t>cos </a:t>
            </a:r>
            <a:r>
              <a:rPr dirty="0" sz="1400" spc="-5">
                <a:latin typeface="Cambria Math"/>
                <a:cs typeface="Cambria Math"/>
              </a:rPr>
              <a:t>4000𝜋𝑡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1000𝜋𝑡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303906" y="4107558"/>
            <a:ext cx="22015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5">
                <a:latin typeface="Cambria Math"/>
                <a:cs typeface="Cambria Math"/>
              </a:rPr>
              <a:t>cos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4000𝜋𝑡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1000𝜋𝑡</a:t>
            </a:r>
            <a:r>
              <a:rPr dirty="0" baseline="1984" sz="2100" spc="7">
                <a:latin typeface="Cambria Math"/>
                <a:cs typeface="Cambria Math"/>
              </a:rPr>
              <a:t>)}</a:t>
            </a:r>
            <a:r>
              <a:rPr dirty="0" sz="1400" spc="5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56885" y="4453506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03545" y="4708395"/>
            <a:ext cx="2305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4𝜋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516252" y="4729865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 h="0">
                <a:moveTo>
                  <a:pt x="0" y="0"/>
                </a:moveTo>
                <a:lnTo>
                  <a:pt x="2072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322189" y="4589523"/>
            <a:ext cx="27374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31165" algn="l"/>
              </a:tabLst>
            </a:pPr>
            <a:r>
              <a:rPr dirty="0" sz="1400">
                <a:latin typeface="Cambria Math"/>
                <a:cs typeface="Cambria Math"/>
              </a:rPr>
              <a:t>=	{cos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3000𝜋𝑡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cos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5000𝜋𝑡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}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87750" y="4975095"/>
            <a:ext cx="27381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Then the highest frequency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5">
                <a:latin typeface="Times New Roman"/>
                <a:cs typeface="Times New Roman"/>
              </a:rPr>
              <a:t> 2500Hz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940047" y="5497828"/>
            <a:ext cx="4381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11111" sz="1500" spc="52">
                <a:latin typeface="Cambria Math"/>
                <a:cs typeface="Cambria Math"/>
              </a:rPr>
              <a:t>2𝑓</a:t>
            </a:r>
            <a:r>
              <a:rPr dirty="0" sz="800" spc="35">
                <a:latin typeface="Cambria Math"/>
                <a:cs typeface="Cambria Math"/>
              </a:rPr>
              <a:t>𝑚𝑎𝑥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978146" y="5470910"/>
            <a:ext cx="367665" cy="0"/>
          </a:xfrm>
          <a:custGeom>
            <a:avLst/>
            <a:gdLst/>
            <a:ahLst/>
            <a:cxnLst/>
            <a:rect l="l" t="t" r="r" b="b"/>
            <a:pathLst>
              <a:path w="367664" h="0">
                <a:moveTo>
                  <a:pt x="0" y="0"/>
                </a:moveTo>
                <a:lnTo>
                  <a:pt x="3672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3111751" y="5276848"/>
            <a:ext cx="7442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7225" algn="l"/>
              </a:tabLst>
            </a:pP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564765" y="5471920"/>
            <a:ext cx="482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>
                <a:latin typeface="Cambria Math"/>
                <a:cs typeface="Cambria Math"/>
              </a:rPr>
              <a:t>×</a:t>
            </a:r>
            <a:r>
              <a:rPr dirty="0" sz="1000" spc="15">
                <a:latin typeface="Cambria Math"/>
                <a:cs typeface="Cambria Math"/>
              </a:rPr>
              <a:t>2500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577468" y="5470910"/>
            <a:ext cx="459105" cy="0"/>
          </a:xfrm>
          <a:custGeom>
            <a:avLst/>
            <a:gdLst/>
            <a:ahLst/>
            <a:cxnLst/>
            <a:rect l="l" t="t" r="r" b="b"/>
            <a:pathLst>
              <a:path w="459104" h="0">
                <a:moveTo>
                  <a:pt x="0" y="0"/>
                </a:moveTo>
                <a:lnTo>
                  <a:pt x="4587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587750" y="5330188"/>
            <a:ext cx="34080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05939" algn="l"/>
                <a:tab pos="2496820" algn="l"/>
              </a:tabLst>
            </a:pPr>
            <a:r>
              <a:rPr dirty="0" sz="1400" spc="-5">
                <a:latin typeface="Times New Roman"/>
                <a:cs typeface="Times New Roman"/>
              </a:rPr>
              <a:t>Nyquist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interval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=	=	= 0.2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𝑚𝑠𝑒𝑐.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44" name="object 44"/>
          <p:cNvSpPr txBox="1"/>
          <p:nvPr/>
        </p:nvSpPr>
        <p:spPr>
          <a:xfrm>
            <a:off x="1562355" y="5717284"/>
            <a:ext cx="33127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Nyquist rate </a:t>
            </a:r>
            <a:r>
              <a:rPr dirty="0" sz="1400" spc="-15">
                <a:latin typeface="Times New Roman"/>
                <a:cs typeface="Times New Roman"/>
              </a:rPr>
              <a:t>=</a:t>
            </a:r>
            <a:r>
              <a:rPr dirty="0" sz="1400" spc="-15">
                <a:latin typeface="Cambria Math"/>
                <a:cs typeface="Cambria Math"/>
              </a:rPr>
              <a:t>2𝑓</a:t>
            </a:r>
            <a:r>
              <a:rPr dirty="0" baseline="-16666" sz="1500" spc="-22">
                <a:latin typeface="Cambria Math"/>
                <a:cs typeface="Cambria Math"/>
              </a:rPr>
              <a:t>𝑚𝑎𝑥 </a:t>
            </a:r>
            <a:r>
              <a:rPr dirty="0" sz="1400">
                <a:latin typeface="Cambria Math"/>
                <a:cs typeface="Cambria Math"/>
              </a:rPr>
              <a:t>= 2 × 2500 =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5000𝐻𝑧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874516"/>
            <a:ext cx="4323715" cy="6692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H.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W: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Find the </a:t>
            </a:r>
            <a:r>
              <a:rPr dirty="0" sz="1400" spc="-10">
                <a:latin typeface="Times New Roman"/>
                <a:cs typeface="Times New Roman"/>
              </a:rPr>
              <a:t>Nyquist </a:t>
            </a:r>
            <a:r>
              <a:rPr dirty="0" sz="1400" spc="-5">
                <a:latin typeface="Times New Roman"/>
                <a:cs typeface="Times New Roman"/>
              </a:rPr>
              <a:t>interval and Nyquist rate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following: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7751" y="1927982"/>
            <a:ext cx="1822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5">
                <a:latin typeface="Cambria Math"/>
                <a:cs typeface="Cambria Math"/>
              </a:rPr>
              <a:t>2</a:t>
            </a:r>
            <a:r>
              <a:rPr dirty="0" sz="1000" spc="105">
                <a:latin typeface="Cambria Math"/>
                <a:cs typeface="Cambria Math"/>
              </a:rPr>
              <a:t>𝜋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600449" y="1926579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30610" y="1732529"/>
            <a:ext cx="2526665" cy="2927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12445">
              <a:lnSpc>
                <a:spcPts val="815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295"/>
              </a:lnSpc>
              <a:tabLst>
                <a:tab pos="658495" algn="l"/>
              </a:tabLst>
            </a:pPr>
            <a:r>
              <a:rPr dirty="0" sz="1400">
                <a:latin typeface="Times New Roman"/>
                <a:cs typeface="Times New Roman"/>
              </a:rPr>
              <a:t>i-	</a:t>
            </a:r>
            <a:r>
              <a:rPr dirty="0" sz="1400">
                <a:latin typeface="Cambria Math"/>
                <a:cs typeface="Cambria Math"/>
              </a:rPr>
              <a:t>cos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400𝜋𝑡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.</a:t>
            </a:r>
            <a:r>
              <a:rPr dirty="0" sz="1400" spc="-1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cos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200𝜋𝑡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18" y="2191634"/>
            <a:ext cx="1854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Times New Roman"/>
                <a:cs typeface="Times New Roman"/>
              </a:rPr>
              <a:t>ii</a:t>
            </a:r>
            <a:r>
              <a:rPr dirty="0" sz="140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87759" y="2095013"/>
            <a:ext cx="109220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434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000" spc="105">
                <a:latin typeface="Cambria Math"/>
                <a:cs typeface="Cambria Math"/>
              </a:rPr>
              <a:t>𝜋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600449" y="2332359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703579" y="2191634"/>
            <a:ext cx="44195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𝑠𝑖𝑛</a:t>
            </a:r>
            <a:r>
              <a:rPr dirty="0" sz="1400" spc="-10">
                <a:latin typeface="Cambria Math"/>
                <a:cs typeface="Cambria Math"/>
              </a:rPr>
              <a:t>𝜋</a:t>
            </a:r>
            <a:r>
              <a:rPr dirty="0" sz="1400">
                <a:latin typeface="Cambria Math"/>
                <a:cs typeface="Cambria Math"/>
              </a:rPr>
              <a:t>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05214" y="2590008"/>
            <a:ext cx="8707120" cy="2800350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805"/>
              </a:spcBef>
            </a:pPr>
            <a:r>
              <a:rPr dirty="0" sz="1400" spc="-5" b="1"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  <a:p>
            <a:pPr marL="266065">
              <a:lnSpc>
                <a:spcPct val="100000"/>
              </a:lnSpc>
              <a:spcBef>
                <a:spcPts val="710"/>
              </a:spcBef>
            </a:pP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waveform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[20+20sin(500t+30</a:t>
            </a:r>
            <a:r>
              <a:rPr dirty="0" baseline="40123" sz="1350" spc="-7">
                <a:latin typeface="Times New Roman"/>
                <a:cs typeface="Times New Roman"/>
              </a:rPr>
              <a:t>o</a:t>
            </a:r>
            <a:r>
              <a:rPr dirty="0" sz="1400" spc="-5">
                <a:latin typeface="Times New Roman"/>
                <a:cs typeface="Times New Roman"/>
              </a:rPr>
              <a:t>]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</a:t>
            </a:r>
            <a:r>
              <a:rPr dirty="0" sz="1400" spc="2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sampled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periodically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reproduced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from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these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sample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values.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Find</a:t>
            </a:r>
            <a:endParaRPr sz="1400">
              <a:latin typeface="Times New Roman"/>
              <a:cs typeface="Times New Roman"/>
            </a:endParaRPr>
          </a:p>
          <a:p>
            <a:pPr marL="266065" marR="3429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maximum allowable time interval between sample values, how many sample values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needed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>
                <a:latin typeface="Times New Roman"/>
                <a:cs typeface="Times New Roman"/>
              </a:rPr>
              <a:t>stored in order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reproduce </a:t>
            </a:r>
            <a:r>
              <a:rPr dirty="0" sz="1400">
                <a:latin typeface="Times New Roman"/>
                <a:cs typeface="Times New Roman"/>
              </a:rPr>
              <a:t>1 sec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waveform?.</a:t>
            </a:r>
            <a:endParaRPr sz="1400">
              <a:latin typeface="Times New Roman"/>
              <a:cs typeface="Times New Roman"/>
            </a:endParaRPr>
          </a:p>
          <a:p>
            <a:pPr marL="266065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Solution:</a:t>
            </a:r>
            <a:endParaRPr sz="1400">
              <a:latin typeface="Times New Roman"/>
              <a:cs typeface="Times New Roman"/>
            </a:endParaRPr>
          </a:p>
          <a:p>
            <a:pPr algn="ctr" marL="236220">
              <a:lnSpc>
                <a:spcPct val="100000"/>
              </a:lnSpc>
              <a:spcBef>
                <a:spcPts val="805"/>
              </a:spcBef>
            </a:pP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20 + 20 sin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500𝑡 +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30</a:t>
            </a:r>
            <a:r>
              <a:rPr dirty="0" baseline="27777" sz="1500" spc="30">
                <a:latin typeface="Cambria Math"/>
                <a:cs typeface="Cambria Math"/>
              </a:rPr>
              <a:t>0</a:t>
            </a:r>
            <a:r>
              <a:rPr dirty="0" baseline="1984" sz="2100" spc="3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algn="ctr" marL="232410">
              <a:lnSpc>
                <a:spcPct val="100000"/>
              </a:lnSpc>
              <a:spcBef>
                <a:spcPts val="790"/>
              </a:spcBef>
            </a:pPr>
            <a:r>
              <a:rPr dirty="0" sz="1400">
                <a:latin typeface="Cambria Math"/>
                <a:cs typeface="Cambria Math"/>
              </a:rPr>
              <a:t>𝑤 = 500 → 2𝜋𝑓 = 500 → 𝑓 = 79.58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𝐻𝑧</a:t>
            </a:r>
            <a:endParaRPr sz="1400">
              <a:latin typeface="Cambria Math"/>
              <a:cs typeface="Cambria Math"/>
            </a:endParaRPr>
          </a:p>
          <a:p>
            <a:pPr marL="266065">
              <a:lnSpc>
                <a:spcPct val="100000"/>
              </a:lnSpc>
              <a:spcBef>
                <a:spcPts val="725"/>
              </a:spcBef>
            </a:pPr>
            <a:r>
              <a:rPr dirty="0" sz="1400" spc="-5">
                <a:latin typeface="Times New Roman"/>
                <a:cs typeface="Times New Roman"/>
              </a:rPr>
              <a:t>Minimum sampling rate 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twice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signal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frequency:</a:t>
            </a:r>
            <a:endParaRPr sz="1400">
              <a:latin typeface="Times New Roman"/>
              <a:cs typeface="Times New Roman"/>
            </a:endParaRPr>
          </a:p>
          <a:p>
            <a:pPr algn="ctr" marL="23241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𝑓</a:t>
            </a:r>
            <a:r>
              <a:rPr dirty="0" baseline="-16666" sz="1500">
                <a:latin typeface="Cambria Math"/>
                <a:cs typeface="Cambria Math"/>
              </a:rPr>
              <a:t>𝑠</a:t>
            </a:r>
            <a:r>
              <a:rPr dirty="0" baseline="-13888" sz="1500">
                <a:latin typeface="Cambria Math"/>
                <a:cs typeface="Cambria Math"/>
              </a:rPr>
              <a:t>(</a:t>
            </a:r>
            <a:r>
              <a:rPr dirty="0" baseline="-16666" sz="1500">
                <a:latin typeface="Cambria Math"/>
                <a:cs typeface="Cambria Math"/>
              </a:rPr>
              <a:t>min</a:t>
            </a:r>
            <a:r>
              <a:rPr dirty="0" baseline="-13888" sz="1500">
                <a:latin typeface="Cambria Math"/>
                <a:cs typeface="Cambria Math"/>
              </a:rPr>
              <a:t>)  </a:t>
            </a:r>
            <a:r>
              <a:rPr dirty="0" sz="1400">
                <a:latin typeface="Cambria Math"/>
                <a:cs typeface="Cambria Math"/>
              </a:rPr>
              <a:t>= 2 × 79.58 = 159.15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𝐻𝑧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56927" y="5631948"/>
            <a:ext cx="7981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11904" sz="2100" spc="22">
                <a:latin typeface="Cambria Math"/>
                <a:cs typeface="Cambria Math"/>
              </a:rPr>
              <a:t>𝑇</a:t>
            </a:r>
            <a:r>
              <a:rPr dirty="0" sz="1000" spc="15">
                <a:latin typeface="Cambria Math"/>
                <a:cs typeface="Cambria Math"/>
              </a:rPr>
              <a:t>𝑠(𝑚𝑎𝑥)</a:t>
            </a:r>
            <a:r>
              <a:rPr dirty="0" sz="1000" spc="17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=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47019" y="5459736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53471" y="5714244"/>
            <a:ext cx="1238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𝑓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23575" y="5802636"/>
            <a:ext cx="4318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0">
                <a:latin typeface="Cambria Math"/>
                <a:cs typeface="Cambria Math"/>
              </a:rPr>
              <a:t>𝑠</a:t>
            </a:r>
            <a:r>
              <a:rPr dirty="0" baseline="2777" sz="1500" spc="-22">
                <a:latin typeface="Cambria Math"/>
                <a:cs typeface="Cambria Math"/>
              </a:rPr>
              <a:t>(</a:t>
            </a:r>
            <a:r>
              <a:rPr dirty="0" sz="1000" spc="65">
                <a:latin typeface="Cambria Math"/>
                <a:cs typeface="Cambria Math"/>
              </a:rPr>
              <a:t>mi</a:t>
            </a:r>
            <a:r>
              <a:rPr dirty="0" sz="1000" spc="60">
                <a:latin typeface="Cambria Math"/>
                <a:cs typeface="Cambria Math"/>
              </a:rPr>
              <a:t>n</a:t>
            </a:r>
            <a:r>
              <a:rPr dirty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766188" y="5736085"/>
            <a:ext cx="486409" cy="0"/>
          </a:xfrm>
          <a:custGeom>
            <a:avLst/>
            <a:gdLst/>
            <a:ahLst/>
            <a:cxnLst/>
            <a:rect l="l" t="t" r="r" b="b"/>
            <a:pathLst>
              <a:path w="486410" h="0">
                <a:moveTo>
                  <a:pt x="0" y="0"/>
                </a:moveTo>
                <a:lnTo>
                  <a:pt x="4861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482468" y="5736085"/>
            <a:ext cx="529590" cy="0"/>
          </a:xfrm>
          <a:custGeom>
            <a:avLst/>
            <a:gdLst/>
            <a:ahLst/>
            <a:cxnLst/>
            <a:rect l="l" t="t" r="r" b="b"/>
            <a:pathLst>
              <a:path w="529589" h="0">
                <a:moveTo>
                  <a:pt x="0" y="0"/>
                </a:moveTo>
                <a:lnTo>
                  <a:pt x="52913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263011" y="5459728"/>
            <a:ext cx="1931670" cy="3752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34340">
              <a:lnSpc>
                <a:spcPts val="1375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38100">
              <a:lnSpc>
                <a:spcPts val="1375"/>
              </a:lnSpc>
            </a:pP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-37698" sz="2100">
                <a:latin typeface="Cambria Math"/>
                <a:cs typeface="Cambria Math"/>
              </a:rPr>
              <a:t>159.15 </a:t>
            </a:r>
            <a:r>
              <a:rPr dirty="0" sz="1400">
                <a:latin typeface="Cambria Math"/>
                <a:cs typeface="Cambria Math"/>
              </a:rPr>
              <a:t>= 6.283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𝑚𝑠𝑒𝑐.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59142" y="6087867"/>
            <a:ext cx="21139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sample in </a:t>
            </a:r>
            <a:r>
              <a:rPr dirty="0" sz="1400" spc="-5">
                <a:latin typeface="Cambria Math"/>
                <a:cs typeface="Cambria Math"/>
              </a:rPr>
              <a:t>1𝑠𝑒𝑐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779637" y="603452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97696" y="6229599"/>
            <a:ext cx="6565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5">
                <a:latin typeface="Cambria Math"/>
                <a:cs typeface="Cambria Math"/>
              </a:rPr>
              <a:t>6.283𝑚𝑠𝑒𝑐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510412" y="6228588"/>
            <a:ext cx="637540" cy="0"/>
          </a:xfrm>
          <a:custGeom>
            <a:avLst/>
            <a:gdLst/>
            <a:ahLst/>
            <a:cxnLst/>
            <a:rect l="l" t="t" r="r" b="b"/>
            <a:pathLst>
              <a:path w="637539" h="0">
                <a:moveTo>
                  <a:pt x="0" y="0"/>
                </a:moveTo>
                <a:lnTo>
                  <a:pt x="6370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185034" y="6087871"/>
            <a:ext cx="187578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= 159.16 ≈ 160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𝑠𝑎𝑚𝑝𝑙𝑒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89000" y="424682"/>
            <a:ext cx="8958580" cy="3366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  <a:tabLst>
                <a:tab pos="42043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marL="482600" marR="68580">
              <a:lnSpc>
                <a:spcPct val="143600"/>
              </a:lnSpc>
            </a:pPr>
            <a:r>
              <a:rPr dirty="0" sz="1400" b="1">
                <a:latin typeface="Times New Roman"/>
                <a:cs typeface="Times New Roman"/>
              </a:rPr>
              <a:t>1.7 </a:t>
            </a:r>
            <a:r>
              <a:rPr dirty="0" sz="1400" spc="-5" b="1">
                <a:latin typeface="Times New Roman"/>
                <a:cs typeface="Times New Roman"/>
              </a:rPr>
              <a:t>Fourier Transform: </a:t>
            </a:r>
            <a:r>
              <a:rPr dirty="0" sz="1400">
                <a:latin typeface="Times New Roman"/>
                <a:cs typeface="Times New Roman"/>
              </a:rPr>
              <a:t>It is a </a:t>
            </a:r>
            <a:r>
              <a:rPr dirty="0" sz="1400" spc="-5">
                <a:latin typeface="Times New Roman"/>
                <a:cs typeface="Times New Roman"/>
              </a:rPr>
              <a:t>technique used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transform nonperiodic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periodic signal from time domain </a:t>
            </a:r>
            <a:r>
              <a:rPr dirty="0" sz="1400">
                <a:latin typeface="Times New Roman"/>
                <a:cs typeface="Times New Roman"/>
              </a:rPr>
              <a:t>to  </a:t>
            </a:r>
            <a:r>
              <a:rPr dirty="0" sz="1400" spc="-5">
                <a:latin typeface="Times New Roman"/>
                <a:cs typeface="Times New Roman"/>
              </a:rPr>
              <a:t>frequency domain and vise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versa.</a:t>
            </a:r>
            <a:endParaRPr sz="1400">
              <a:latin typeface="Times New Roman"/>
              <a:cs typeface="Times New Roman"/>
            </a:endParaRPr>
          </a:p>
          <a:p>
            <a:pPr marL="4826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Foureir Transform:</a:t>
            </a:r>
            <a:endParaRPr sz="1400">
              <a:latin typeface="Times New Roman"/>
              <a:cs typeface="Times New Roman"/>
            </a:endParaRPr>
          </a:p>
          <a:p>
            <a:pPr algn="r" marR="4307205">
              <a:lnSpc>
                <a:spcPct val="100000"/>
              </a:lnSpc>
              <a:spcBef>
                <a:spcPts val="555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algn="ctr" marL="410845">
              <a:lnSpc>
                <a:spcPct val="100000"/>
              </a:lnSpc>
              <a:spcBef>
                <a:spcPts val="660"/>
              </a:spcBef>
            </a:pPr>
            <a:r>
              <a:rPr dirty="0" sz="1400" spc="15">
                <a:latin typeface="Cambria Math"/>
                <a:cs typeface="Cambria Math"/>
              </a:rPr>
              <a:t>𝑋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𝑤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 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𝑥</a:t>
            </a:r>
            <a:r>
              <a:rPr dirty="0" baseline="1984" sz="2100" spc="52">
                <a:latin typeface="Cambria Math"/>
                <a:cs typeface="Cambria Math"/>
              </a:rPr>
              <a:t>(</a:t>
            </a:r>
            <a:r>
              <a:rPr dirty="0" sz="1400" spc="35">
                <a:latin typeface="Cambria Math"/>
                <a:cs typeface="Cambria Math"/>
              </a:rPr>
              <a:t>𝑡</a:t>
            </a:r>
            <a:r>
              <a:rPr dirty="0" baseline="1984" sz="2100" spc="52">
                <a:latin typeface="Cambria Math"/>
                <a:cs typeface="Cambria Math"/>
              </a:rPr>
              <a:t>)</a:t>
            </a:r>
            <a:r>
              <a:rPr dirty="0" sz="1400" spc="35">
                <a:latin typeface="Cambria Math"/>
                <a:cs typeface="Cambria Math"/>
              </a:rPr>
              <a:t>𝑒</a:t>
            </a:r>
            <a:r>
              <a:rPr dirty="0" baseline="27777" sz="1500" spc="52">
                <a:latin typeface="Cambria Math"/>
                <a:cs typeface="Cambria Math"/>
              </a:rPr>
              <a:t>−𝑗𝜔𝑡</a:t>
            </a:r>
            <a:r>
              <a:rPr dirty="0" sz="1400" spc="35">
                <a:latin typeface="Cambria Math"/>
                <a:cs typeface="Cambria Math"/>
              </a:rPr>
              <a:t>𝑑𝑡</a:t>
            </a:r>
            <a:endParaRPr sz="1400">
              <a:latin typeface="Cambria Math"/>
              <a:cs typeface="Cambria Math"/>
            </a:endParaRPr>
          </a:p>
          <a:p>
            <a:pPr algn="r" marR="4326890">
              <a:lnSpc>
                <a:spcPct val="100000"/>
              </a:lnSpc>
              <a:spcBef>
                <a:spcPts val="685"/>
              </a:spcBef>
            </a:pPr>
            <a:r>
              <a:rPr dirty="0" sz="1000" spc="-30">
                <a:latin typeface="Cambria Math"/>
                <a:cs typeface="Cambria Math"/>
              </a:rPr>
              <a:t>−</a:t>
            </a: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marL="482600">
              <a:lnSpc>
                <a:spcPct val="100000"/>
              </a:lnSpc>
              <a:spcBef>
                <a:spcPts val="475"/>
              </a:spcBef>
            </a:pPr>
            <a:r>
              <a:rPr dirty="0" sz="1400" spc="-1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algn="r" marR="5062855">
              <a:lnSpc>
                <a:spcPct val="100000"/>
              </a:lnSpc>
              <a:spcBef>
                <a:spcPts val="545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algn="ctr" marL="410209">
              <a:lnSpc>
                <a:spcPct val="100000"/>
              </a:lnSpc>
              <a:spcBef>
                <a:spcPts val="655"/>
              </a:spcBef>
              <a:tabLst>
                <a:tab pos="2624455" algn="l"/>
              </a:tabLst>
            </a:pPr>
            <a:r>
              <a:rPr dirty="0" sz="1400" spc="15">
                <a:latin typeface="Cambria Math"/>
                <a:cs typeface="Cambria Math"/>
              </a:rPr>
              <a:t>𝑋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𝑓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𝑥</a:t>
            </a:r>
            <a:r>
              <a:rPr dirty="0" baseline="1984" sz="2100" spc="52">
                <a:latin typeface="Cambria Math"/>
                <a:cs typeface="Cambria Math"/>
              </a:rPr>
              <a:t>(</a:t>
            </a:r>
            <a:r>
              <a:rPr dirty="0" sz="1400" spc="35">
                <a:latin typeface="Cambria Math"/>
                <a:cs typeface="Cambria Math"/>
              </a:rPr>
              <a:t>𝑡</a:t>
            </a:r>
            <a:r>
              <a:rPr dirty="0" baseline="1984" sz="2100" spc="52">
                <a:latin typeface="Cambria Math"/>
                <a:cs typeface="Cambria Math"/>
              </a:rPr>
              <a:t>)</a:t>
            </a:r>
            <a:r>
              <a:rPr dirty="0" sz="1400" spc="35">
                <a:latin typeface="Cambria Math"/>
                <a:cs typeface="Cambria Math"/>
              </a:rPr>
              <a:t>𝑒</a:t>
            </a:r>
            <a:r>
              <a:rPr dirty="0" baseline="27777" sz="1500" spc="52">
                <a:latin typeface="Cambria Math"/>
                <a:cs typeface="Cambria Math"/>
              </a:rPr>
              <a:t>−𝑗2𝜋𝑓𝑡</a:t>
            </a:r>
            <a:r>
              <a:rPr dirty="0" sz="1400" spc="35">
                <a:latin typeface="Cambria Math"/>
                <a:cs typeface="Cambria Math"/>
              </a:rPr>
              <a:t>𝑑𝑡	</a:t>
            </a:r>
            <a:r>
              <a:rPr dirty="0" sz="1400">
                <a:latin typeface="Cambria Math"/>
                <a:cs typeface="Cambria Math"/>
              </a:rPr>
              <a:t>𝑠𝑖𝑛𝑐 𝑤  =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2𝜋𝑓</a:t>
            </a:r>
            <a:endParaRPr sz="1400">
              <a:latin typeface="Cambria Math"/>
              <a:cs typeface="Cambria Math"/>
            </a:endParaRPr>
          </a:p>
          <a:p>
            <a:pPr algn="r" marR="5081270">
              <a:lnSpc>
                <a:spcPct val="100000"/>
              </a:lnSpc>
              <a:spcBef>
                <a:spcPts val="690"/>
              </a:spcBef>
            </a:pPr>
            <a:r>
              <a:rPr dirty="0" sz="1000" spc="-20">
                <a:latin typeface="Cambria Math"/>
                <a:cs typeface="Cambria Math"/>
              </a:rPr>
              <a:t>−</a:t>
            </a: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marL="482600">
              <a:lnSpc>
                <a:spcPct val="100000"/>
              </a:lnSpc>
              <a:spcBef>
                <a:spcPts val="490"/>
              </a:spcBef>
            </a:pPr>
            <a:r>
              <a:rPr dirty="0" sz="1400">
                <a:latin typeface="Times New Roman"/>
                <a:cs typeface="Times New Roman"/>
              </a:rPr>
              <a:t>Invers </a:t>
            </a:r>
            <a:r>
              <a:rPr dirty="0" sz="1400" spc="-5">
                <a:latin typeface="Times New Roman"/>
                <a:cs typeface="Times New Roman"/>
              </a:rPr>
              <a:t>Fourier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Transform: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53833" y="4069465"/>
            <a:ext cx="5308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15">
                <a:latin typeface="Cambria Math"/>
                <a:cs typeface="Cambria Math"/>
              </a:rPr>
              <a:t>𝑥(𝑡)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07046" y="3893291"/>
            <a:ext cx="230504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66040">
              <a:lnSpc>
                <a:spcPct val="100000"/>
              </a:lnSpc>
              <a:spcBef>
                <a:spcPts val="420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2𝜋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19756" y="4210172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 h="0">
                <a:moveTo>
                  <a:pt x="0" y="0"/>
                </a:moveTo>
                <a:lnTo>
                  <a:pt x="2072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317875" y="3775948"/>
            <a:ext cx="1301750" cy="963294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marL="150495">
              <a:lnSpc>
                <a:spcPct val="100000"/>
              </a:lnSpc>
              <a:spcBef>
                <a:spcPts val="560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marL="104775">
              <a:lnSpc>
                <a:spcPct val="100000"/>
              </a:lnSpc>
              <a:spcBef>
                <a:spcPts val="655"/>
              </a:spcBef>
            </a:pP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𝑋(𝑤)𝑒</a:t>
            </a:r>
            <a:r>
              <a:rPr dirty="0" baseline="27777" sz="1500" spc="67">
                <a:latin typeface="Cambria Math"/>
                <a:cs typeface="Cambria Math"/>
              </a:rPr>
              <a:t>𝑗𝜔𝑡</a:t>
            </a:r>
            <a:r>
              <a:rPr dirty="0" sz="1400" spc="45">
                <a:latin typeface="Cambria Math"/>
                <a:cs typeface="Cambria Math"/>
              </a:rPr>
              <a:t>𝑑𝑤</a:t>
            </a:r>
            <a:endParaRPr sz="1400">
              <a:latin typeface="Cambria Math"/>
              <a:cs typeface="Cambria Math"/>
            </a:endParaRPr>
          </a:p>
          <a:p>
            <a:pPr marL="39370">
              <a:lnSpc>
                <a:spcPct val="100000"/>
              </a:lnSpc>
              <a:spcBef>
                <a:spcPts val="685"/>
              </a:spcBef>
            </a:pPr>
            <a:r>
              <a:rPr dirty="0" sz="1000" spc="25">
                <a:latin typeface="Cambria Math"/>
                <a:cs typeface="Cambria Math"/>
              </a:rPr>
              <a:t>−∞</a:t>
            </a:r>
            <a:endParaRPr sz="10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300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3" name="object 13"/>
          <p:cNvSpPr txBox="1"/>
          <p:nvPr/>
        </p:nvSpPr>
        <p:spPr>
          <a:xfrm>
            <a:off x="4653405" y="4673046"/>
            <a:ext cx="1839595" cy="603250"/>
          </a:xfrm>
          <a:prstGeom prst="rect">
            <a:avLst/>
          </a:prstGeom>
        </p:spPr>
        <p:txBody>
          <a:bodyPr wrap="square" lIns="0" tIns="13652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75"/>
              </a:spcBef>
            </a:pPr>
            <a:r>
              <a:rPr dirty="0" sz="1400" spc="15">
                <a:latin typeface="Cambria Math"/>
                <a:cs typeface="Cambria Math"/>
              </a:rPr>
              <a:t>𝑥(𝑡)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𝑋(𝑓)𝑒</a:t>
            </a:r>
            <a:r>
              <a:rPr dirty="0" baseline="27777" sz="1500" spc="60">
                <a:latin typeface="Cambria Math"/>
                <a:cs typeface="Cambria Math"/>
              </a:rPr>
              <a:t>𝑗2𝜋𝑡</a:t>
            </a:r>
            <a:r>
              <a:rPr dirty="0" sz="1400" spc="40">
                <a:latin typeface="Cambria Math"/>
                <a:cs typeface="Cambria Math"/>
              </a:rPr>
              <a:t>𝑑𝑓</a:t>
            </a:r>
            <a:endParaRPr sz="1400">
              <a:latin typeface="Cambria Math"/>
              <a:cs typeface="Cambria Math"/>
            </a:endParaRPr>
          </a:p>
          <a:p>
            <a:pPr marL="591185">
              <a:lnSpc>
                <a:spcPct val="100000"/>
              </a:lnSpc>
              <a:spcBef>
                <a:spcPts val="690"/>
              </a:spcBef>
            </a:pPr>
            <a:r>
              <a:rPr dirty="0" sz="1000" spc="25">
                <a:latin typeface="Cambria Math"/>
                <a:cs typeface="Cambria Math"/>
              </a:rPr>
              <a:t>−∞</a:t>
            </a:r>
            <a:endParaRPr sz="1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63600" y="424682"/>
            <a:ext cx="7736205" cy="1119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  <a:tabLst>
                <a:tab pos="42297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4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 marL="50800" marR="43180" indent="-635">
              <a:lnSpc>
                <a:spcPct val="202900"/>
              </a:lnSpc>
              <a:spcBef>
                <a:spcPts val="350"/>
              </a:spcBef>
            </a:pPr>
            <a:r>
              <a:rPr dirty="0" sz="1400" spc="-5" b="1">
                <a:latin typeface="Times New Roman"/>
                <a:cs typeface="Times New Roman"/>
              </a:rPr>
              <a:t>Example1 </a:t>
            </a:r>
            <a:r>
              <a:rPr dirty="0" sz="1400" b="1">
                <a:latin typeface="Times New Roman"/>
                <a:cs typeface="Times New Roman"/>
              </a:rPr>
              <a:t>: </a:t>
            </a:r>
            <a:r>
              <a:rPr dirty="0" sz="1400" spc="-5">
                <a:latin typeface="Times New Roman"/>
                <a:cs typeface="Times New Roman"/>
              </a:rPr>
              <a:t>Obtain the Fourier transform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rectangular pulse of duration </a:t>
            </a:r>
            <a:r>
              <a:rPr dirty="0" sz="1400" i="1">
                <a:latin typeface="Times New Roman"/>
                <a:cs typeface="Times New Roman"/>
              </a:rPr>
              <a:t>T </a:t>
            </a:r>
            <a:r>
              <a:rPr dirty="0" sz="1400" spc="-5">
                <a:latin typeface="Times New Roman"/>
                <a:cs typeface="Times New Roman"/>
              </a:rPr>
              <a:t>and amplitude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shown below:  The rectangular pulse represented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65712" y="1795013"/>
            <a:ext cx="958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61638" y="2071755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565408" y="1932554"/>
            <a:ext cx="8464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𝑟𝑒𝑐𝑡 </a:t>
            </a:r>
            <a:r>
              <a:rPr dirty="0" baseline="-35714" sz="2100">
                <a:latin typeface="Cambria Math"/>
                <a:cs typeface="Cambria Math"/>
              </a:rPr>
              <a:t>𝑇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{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215883" y="1996683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863980" y="1996683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374139" y="2156582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35023" y="1720337"/>
            <a:ext cx="1685925" cy="6756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880744">
              <a:lnSpc>
                <a:spcPts val="1375"/>
              </a:lnSpc>
              <a:spcBef>
                <a:spcPts val="105"/>
              </a:spcBef>
              <a:tabLst>
                <a:tab pos="1528445" algn="l"/>
              </a:tabLst>
            </a:pPr>
            <a:r>
              <a:rPr dirty="0" sz="1400">
                <a:latin typeface="Cambria Math"/>
                <a:cs typeface="Cambria Math"/>
              </a:rPr>
              <a:t>𝑇	𝑇</a:t>
            </a:r>
            <a:endParaRPr sz="1400">
              <a:latin typeface="Cambria Math"/>
              <a:cs typeface="Cambria Math"/>
            </a:endParaRPr>
          </a:p>
          <a:p>
            <a:pPr marL="38100">
              <a:lnSpc>
                <a:spcPts val="1375"/>
              </a:lnSpc>
              <a:tabLst>
                <a:tab pos="310515" algn="l"/>
              </a:tabLst>
            </a:pPr>
            <a:r>
              <a:rPr dirty="0" sz="1400">
                <a:latin typeface="Cambria Math"/>
                <a:cs typeface="Cambria Math"/>
              </a:rPr>
              <a:t>𝐴	</a:t>
            </a:r>
            <a:r>
              <a:rPr dirty="0" sz="1400" spc="-5">
                <a:latin typeface="Cambria Math"/>
                <a:cs typeface="Cambria Math"/>
              </a:rPr>
              <a:t>𝑓𝑜𝑟  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baseline="-37698" sz="2100">
                <a:latin typeface="Cambria Math"/>
                <a:cs typeface="Cambria Math"/>
              </a:rPr>
              <a:t>2</a:t>
            </a:r>
            <a:r>
              <a:rPr dirty="0" baseline="-37698" sz="2100" spc="45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&lt; 𝑡 &lt;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2</a:t>
            </a:r>
            <a:endParaRPr baseline="-37698" sz="2100">
              <a:latin typeface="Cambria Math"/>
              <a:cs typeface="Cambria Math"/>
            </a:endParaRPr>
          </a:p>
          <a:p>
            <a:pPr marL="504190">
              <a:lnSpc>
                <a:spcPct val="100000"/>
              </a:lnSpc>
              <a:spcBef>
                <a:spcPts val="680"/>
              </a:spcBef>
            </a:pPr>
            <a:r>
              <a:rPr dirty="0" sz="1400" spc="-5">
                <a:latin typeface="Cambria Math"/>
                <a:cs typeface="Cambria Math"/>
              </a:rPr>
              <a:t>𝑒𝑙𝑠𝑒𝑤ℎ𝑒𝑟𝑒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71776" y="2519295"/>
            <a:ext cx="958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𝑡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55012" y="2773803"/>
            <a:ext cx="1320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𝑇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267699" y="2795656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099819" y="2656455"/>
            <a:ext cx="13785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0">
                <a:latin typeface="Cambria Math"/>
                <a:cs typeface="Cambria Math"/>
              </a:rPr>
              <a:t>𝑥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𝑡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𝐴 </a:t>
            </a:r>
            <a:r>
              <a:rPr dirty="0" sz="1400" spc="-5">
                <a:latin typeface="Cambria Math"/>
                <a:cs typeface="Cambria Math"/>
              </a:rPr>
              <a:t>𝑟𝑒𝑐𝑡 </a:t>
            </a:r>
            <a:r>
              <a:rPr dirty="0" sz="1400" spc="110">
                <a:latin typeface="Cambria Math"/>
                <a:cs typeface="Cambria Math"/>
              </a:rPr>
              <a:t>(</a:t>
            </a:r>
            <a:r>
              <a:rPr dirty="0" sz="1400" spc="16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1700" y="3176139"/>
            <a:ext cx="8515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FT for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𝑥(𝑡)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53178" y="3530591"/>
            <a:ext cx="1983739" cy="772795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algn="r" marR="1107440">
              <a:lnSpc>
                <a:spcPct val="100000"/>
              </a:lnSpc>
              <a:spcBef>
                <a:spcPts val="560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655"/>
              </a:spcBef>
            </a:pPr>
            <a:r>
              <a:rPr dirty="0" sz="1400" spc="20">
                <a:latin typeface="Cambria Math"/>
                <a:cs typeface="Cambria Math"/>
              </a:rPr>
              <a:t>𝑋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𝑓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𝑥</a:t>
            </a:r>
            <a:r>
              <a:rPr dirty="0" baseline="1984" sz="2100" spc="52">
                <a:latin typeface="Cambria Math"/>
                <a:cs typeface="Cambria Math"/>
              </a:rPr>
              <a:t>(</a:t>
            </a:r>
            <a:r>
              <a:rPr dirty="0" sz="1400" spc="35">
                <a:latin typeface="Cambria Math"/>
                <a:cs typeface="Cambria Math"/>
              </a:rPr>
              <a:t>𝑡</a:t>
            </a:r>
            <a:r>
              <a:rPr dirty="0" baseline="1984" sz="2100" spc="52">
                <a:latin typeface="Cambria Math"/>
                <a:cs typeface="Cambria Math"/>
              </a:rPr>
              <a:t>)</a:t>
            </a:r>
            <a:r>
              <a:rPr dirty="0" sz="1400" spc="35">
                <a:latin typeface="Cambria Math"/>
                <a:cs typeface="Cambria Math"/>
              </a:rPr>
              <a:t>𝑒</a:t>
            </a:r>
            <a:r>
              <a:rPr dirty="0" baseline="27777" sz="1500" spc="52">
                <a:latin typeface="Cambria Math"/>
                <a:cs typeface="Cambria Math"/>
              </a:rPr>
              <a:t>−𝑗2𝜋𝑓𝑡</a:t>
            </a:r>
            <a:r>
              <a:rPr dirty="0" sz="1400" spc="35">
                <a:latin typeface="Cambria Math"/>
                <a:cs typeface="Cambria Math"/>
              </a:rPr>
              <a:t>𝑑𝑡</a:t>
            </a:r>
            <a:endParaRPr sz="1400">
              <a:latin typeface="Cambria Math"/>
              <a:cs typeface="Cambria Math"/>
            </a:endParaRPr>
          </a:p>
          <a:p>
            <a:pPr algn="r" marR="1125855">
              <a:lnSpc>
                <a:spcPct val="100000"/>
              </a:lnSpc>
              <a:spcBef>
                <a:spcPts val="685"/>
              </a:spcBef>
            </a:pPr>
            <a:r>
              <a:rPr dirty="0" sz="1000" spc="-20">
                <a:latin typeface="Cambria Math"/>
                <a:cs typeface="Cambria Math"/>
              </a:rPr>
              <a:t>−</a:t>
            </a: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03319" y="4457171"/>
            <a:ext cx="95250" cy="3028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240" marR="5080" indent="-3175">
              <a:lnSpc>
                <a:spcPct val="113799"/>
              </a:lnSpc>
              <a:spcBef>
                <a:spcPts val="95"/>
              </a:spcBef>
            </a:pPr>
            <a:r>
              <a:rPr dirty="0" sz="800" spc="70">
                <a:latin typeface="Cambria Math"/>
                <a:cs typeface="Cambria Math"/>
              </a:rPr>
              <a:t>𝑇  </a:t>
            </a:r>
            <a:r>
              <a:rPr dirty="0" sz="800" spc="35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216024" y="4623185"/>
            <a:ext cx="68580" cy="7620"/>
          </a:xfrm>
          <a:custGeom>
            <a:avLst/>
            <a:gdLst/>
            <a:ahLst/>
            <a:cxnLst/>
            <a:rect l="l" t="t" r="r" b="b"/>
            <a:pathLst>
              <a:path w="68579" h="7620">
                <a:moveTo>
                  <a:pt x="0" y="7620"/>
                </a:moveTo>
                <a:lnTo>
                  <a:pt x="68580" y="7620"/>
                </a:lnTo>
                <a:lnTo>
                  <a:pt x="6858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4066670" y="5170168"/>
            <a:ext cx="2317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10">
                <a:latin typeface="Cambria Math"/>
                <a:cs typeface="Cambria Math"/>
              </a:rPr>
              <a:t>−</a:t>
            </a:r>
            <a:r>
              <a:rPr dirty="0" baseline="-34722" sz="1200" spc="15">
                <a:latin typeface="Cambria Math"/>
                <a:cs typeface="Cambria Math"/>
              </a:rPr>
              <a:t>2</a:t>
            </a:r>
            <a:endParaRPr baseline="-34722" sz="12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196212" y="5269741"/>
            <a:ext cx="68580" cy="7620"/>
          </a:xfrm>
          <a:custGeom>
            <a:avLst/>
            <a:gdLst/>
            <a:ahLst/>
            <a:cxnLst/>
            <a:rect l="l" t="t" r="r" b="b"/>
            <a:pathLst>
              <a:path w="68579" h="7620">
                <a:moveTo>
                  <a:pt x="0" y="7620"/>
                </a:moveTo>
                <a:lnTo>
                  <a:pt x="68580" y="7620"/>
                </a:lnTo>
                <a:lnTo>
                  <a:pt x="6858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883786" y="4822703"/>
            <a:ext cx="1497330" cy="44513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𝐴𝑒</a:t>
            </a:r>
            <a:r>
              <a:rPr dirty="0" baseline="27777" sz="1500" spc="60">
                <a:latin typeface="Cambria Math"/>
                <a:cs typeface="Cambria Math"/>
              </a:rPr>
              <a:t>−𝑗2𝜋𝑓𝑡</a:t>
            </a:r>
            <a:r>
              <a:rPr dirty="0" sz="1400" spc="40">
                <a:latin typeface="Cambria Math"/>
                <a:cs typeface="Cambria Math"/>
              </a:rPr>
              <a:t>𝑑𝑡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  <a:p>
            <a:pPr marL="312420">
              <a:lnSpc>
                <a:spcPct val="100000"/>
              </a:lnSpc>
              <a:spcBef>
                <a:spcPts val="655"/>
              </a:spcBef>
            </a:pPr>
            <a:r>
              <a:rPr dirty="0" sz="800" spc="70">
                <a:latin typeface="Cambria Math"/>
                <a:cs typeface="Cambria Math"/>
              </a:rPr>
              <a:t>𝑇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73399" y="4687059"/>
            <a:ext cx="1384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𝐴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79851" y="4941567"/>
            <a:ext cx="5245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mbria Math"/>
                <a:cs typeface="Cambria Math"/>
              </a:rPr>
              <a:t>−𝑗</a:t>
            </a: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 spc="-5">
                <a:latin typeface="Cambria Math"/>
                <a:cs typeface="Cambria Math"/>
              </a:rPr>
              <a:t>𝜋𝑓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392552" y="4963417"/>
            <a:ext cx="503555" cy="0"/>
          </a:xfrm>
          <a:custGeom>
            <a:avLst/>
            <a:gdLst/>
            <a:ahLst/>
            <a:cxnLst/>
            <a:rect l="l" t="t" r="r" b="b"/>
            <a:pathLst>
              <a:path w="503554" h="0">
                <a:moveTo>
                  <a:pt x="0" y="0"/>
                </a:moveTo>
                <a:lnTo>
                  <a:pt x="50323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5888105" y="4693155"/>
            <a:ext cx="914400" cy="4597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120650">
              <a:lnSpc>
                <a:spcPts val="730"/>
              </a:lnSpc>
              <a:spcBef>
                <a:spcPts val="105"/>
              </a:spcBef>
            </a:pPr>
            <a:r>
              <a:rPr dirty="0" sz="800" spc="120">
                <a:latin typeface="Cambria Math"/>
                <a:cs typeface="Cambria Math"/>
              </a:rPr>
              <a:t>𝑇</a:t>
            </a:r>
            <a:endParaRPr sz="800">
              <a:latin typeface="Cambria Math"/>
              <a:cs typeface="Cambria Math"/>
            </a:endParaRPr>
          </a:p>
          <a:p>
            <a:pPr algn="r" marR="30480">
              <a:lnSpc>
                <a:spcPts val="1450"/>
              </a:lnSpc>
            </a:pPr>
            <a:r>
              <a:rPr dirty="0" baseline="-21825" sz="2100" spc="75">
                <a:latin typeface="Cambria Math"/>
                <a:cs typeface="Cambria Math"/>
              </a:rPr>
              <a:t>[</a:t>
            </a:r>
            <a:r>
              <a:rPr dirty="0" baseline="-19841" sz="2100" spc="75">
                <a:latin typeface="Cambria Math"/>
                <a:cs typeface="Cambria Math"/>
              </a:rPr>
              <a:t>𝑒</a:t>
            </a:r>
            <a:r>
              <a:rPr dirty="0" sz="1000" spc="50">
                <a:latin typeface="Cambria Math"/>
                <a:cs typeface="Cambria Math"/>
              </a:rPr>
              <a:t>−𝑗2𝜋𝑓𝑡</a:t>
            </a:r>
            <a:r>
              <a:rPr dirty="0" baseline="-21825" sz="2100" spc="75">
                <a:latin typeface="Cambria Math"/>
                <a:cs typeface="Cambria Math"/>
              </a:rPr>
              <a:t>]</a:t>
            </a:r>
            <a:r>
              <a:rPr dirty="0" sz="800" spc="50">
                <a:latin typeface="Cambria Math"/>
                <a:cs typeface="Cambria Math"/>
              </a:rPr>
              <a:t>2</a:t>
            </a:r>
            <a:r>
              <a:rPr dirty="0" u="sng" baseline="-48611" sz="1200" spc="-8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-48611" sz="1200" spc="8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𝑇</a:t>
            </a:r>
            <a:endParaRPr baseline="-48611" sz="1200">
              <a:latin typeface="Cambria Math"/>
              <a:cs typeface="Cambria Math"/>
            </a:endParaRPr>
          </a:p>
          <a:p>
            <a:pPr algn="r" marR="34925">
              <a:lnSpc>
                <a:spcPct val="100000"/>
              </a:lnSpc>
              <a:spcBef>
                <a:spcPts val="25"/>
              </a:spcBef>
            </a:pPr>
            <a:r>
              <a:rPr dirty="0" sz="1000" spc="-10">
                <a:latin typeface="Cambria Math"/>
                <a:cs typeface="Cambria Math"/>
              </a:rPr>
              <a:t>−</a:t>
            </a:r>
            <a:r>
              <a:rPr dirty="0" baseline="-34722" sz="1200" spc="52">
                <a:latin typeface="Cambria Math"/>
                <a:cs typeface="Cambria Math"/>
              </a:rPr>
              <a:t>2</a:t>
            </a:r>
            <a:endParaRPr baseline="-34722" sz="12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604375" y="4843022"/>
            <a:ext cx="68580" cy="7620"/>
          </a:xfrm>
          <a:custGeom>
            <a:avLst/>
            <a:gdLst/>
            <a:ahLst/>
            <a:cxnLst/>
            <a:rect l="l" t="t" r="r" b="b"/>
            <a:pathLst>
              <a:path w="68579" h="7620">
                <a:moveTo>
                  <a:pt x="0" y="7620"/>
                </a:moveTo>
                <a:lnTo>
                  <a:pt x="68580" y="7620"/>
                </a:lnTo>
                <a:lnTo>
                  <a:pt x="6858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496173" y="5724904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71077" y="5589268"/>
            <a:ext cx="1384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𝐴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679053" y="5843776"/>
            <a:ext cx="5245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mbria Math"/>
                <a:cs typeface="Cambria Math"/>
              </a:rPr>
              <a:t>−𝑗</a:t>
            </a: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 spc="-5">
                <a:latin typeface="Cambria Math"/>
                <a:cs typeface="Cambria Math"/>
              </a:rPr>
              <a:t>𝜋</a:t>
            </a:r>
            <a:r>
              <a:rPr dirty="0" sz="1400">
                <a:latin typeface="Cambria Math"/>
                <a:cs typeface="Cambria Math"/>
              </a:rPr>
              <a:t>𝑓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691768" y="5865626"/>
            <a:ext cx="498475" cy="0"/>
          </a:xfrm>
          <a:custGeom>
            <a:avLst/>
            <a:gdLst/>
            <a:ahLst/>
            <a:cxnLst/>
            <a:rect l="l" t="t" r="r" b="b"/>
            <a:pathLst>
              <a:path w="498475" h="0">
                <a:moveTo>
                  <a:pt x="0" y="0"/>
                </a:moveTo>
                <a:lnTo>
                  <a:pt x="49834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180970" y="5659372"/>
            <a:ext cx="15017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-21825" sz="2100" spc="60">
                <a:latin typeface="Cambria Math"/>
                <a:cs typeface="Cambria Math"/>
              </a:rPr>
              <a:t>[</a:t>
            </a:r>
            <a:r>
              <a:rPr dirty="0" baseline="-19841" sz="2100" spc="60">
                <a:latin typeface="Cambria Math"/>
                <a:cs typeface="Cambria Math"/>
              </a:rPr>
              <a:t>𝑒</a:t>
            </a:r>
            <a:r>
              <a:rPr dirty="0" sz="1000" spc="40">
                <a:latin typeface="Cambria Math"/>
                <a:cs typeface="Cambria Math"/>
              </a:rPr>
              <a:t>−𝑗𝜋𝑓𝑇 </a:t>
            </a:r>
            <a:r>
              <a:rPr dirty="0" baseline="-19841" sz="2100">
                <a:latin typeface="Cambria Math"/>
                <a:cs typeface="Cambria Math"/>
              </a:rPr>
              <a:t>− </a:t>
            </a:r>
            <a:r>
              <a:rPr dirty="0" baseline="-19841" sz="2100" spc="82">
                <a:latin typeface="Cambria Math"/>
                <a:cs typeface="Cambria Math"/>
              </a:rPr>
              <a:t>𝑒</a:t>
            </a:r>
            <a:r>
              <a:rPr dirty="0" sz="1000" spc="55">
                <a:latin typeface="Cambria Math"/>
                <a:cs typeface="Cambria Math"/>
              </a:rPr>
              <a:t>𝑗𝜋𝑓𝑇 </a:t>
            </a:r>
            <a:r>
              <a:rPr dirty="0" baseline="-21825" sz="2100" spc="7">
                <a:latin typeface="Cambria Math"/>
                <a:cs typeface="Cambria Math"/>
              </a:rPr>
              <a:t>]</a:t>
            </a:r>
            <a:r>
              <a:rPr dirty="0" baseline="-21825" sz="2100" spc="-44">
                <a:latin typeface="Cambria Math"/>
                <a:cs typeface="Cambria Math"/>
              </a:rPr>
              <a:t> </a:t>
            </a:r>
            <a:r>
              <a:rPr dirty="0" baseline="-19841" sz="2100">
                <a:latin typeface="Cambria Math"/>
                <a:cs typeface="Cambria Math"/>
              </a:rPr>
              <a:t>=</a:t>
            </a:r>
            <a:endParaRPr baseline="-19841" sz="21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681865" y="5548729"/>
            <a:ext cx="22860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59690">
              <a:lnSpc>
                <a:spcPct val="100000"/>
              </a:lnSpc>
              <a:spcBef>
                <a:spcPts val="420"/>
              </a:spcBef>
            </a:pPr>
            <a:r>
              <a:rPr dirty="0" sz="1400">
                <a:latin typeface="Cambria Math"/>
                <a:cs typeface="Cambria Math"/>
              </a:rPr>
              <a:t>𝐴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400" spc="-5">
                <a:latin typeface="Cambria Math"/>
                <a:cs typeface="Cambria Math"/>
              </a:rPr>
              <a:t>𝜋𝑓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694548" y="5865626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 h="0">
                <a:moveTo>
                  <a:pt x="0" y="0"/>
                </a:moveTo>
                <a:lnTo>
                  <a:pt x="2087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5919601" y="5726428"/>
            <a:ext cx="939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5">
                <a:latin typeface="Cambria Math"/>
                <a:cs typeface="Cambria Math"/>
              </a:rPr>
              <a:t>[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962781" y="5523736"/>
            <a:ext cx="11811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-19841" sz="2100" spc="67">
                <a:latin typeface="Cambria Math"/>
                <a:cs typeface="Cambria Math"/>
              </a:rPr>
              <a:t>𝑒</a:t>
            </a:r>
            <a:r>
              <a:rPr dirty="0" sz="1000" spc="45">
                <a:latin typeface="Cambria Math"/>
                <a:cs typeface="Cambria Math"/>
              </a:rPr>
              <a:t>−𝑗𝜋𝑓𝑇 </a:t>
            </a:r>
            <a:r>
              <a:rPr dirty="0" baseline="-19841" sz="2100">
                <a:latin typeface="Cambria Math"/>
                <a:cs typeface="Cambria Math"/>
              </a:rPr>
              <a:t>−</a:t>
            </a:r>
            <a:r>
              <a:rPr dirty="0" baseline="-19841" sz="2100" spc="-277">
                <a:latin typeface="Cambria Math"/>
                <a:cs typeface="Cambria Math"/>
              </a:rPr>
              <a:t> </a:t>
            </a:r>
            <a:r>
              <a:rPr dirty="0" baseline="-19841" sz="2100" spc="82">
                <a:latin typeface="Cambria Math"/>
                <a:cs typeface="Cambria Math"/>
              </a:rPr>
              <a:t>𝑒</a:t>
            </a:r>
            <a:r>
              <a:rPr dirty="0" sz="1000" spc="55">
                <a:latin typeface="Cambria Math"/>
                <a:cs typeface="Cambria Math"/>
              </a:rPr>
              <a:t>𝑗𝜋𝑓𝑇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462146" y="5843776"/>
            <a:ext cx="1885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2𝑗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000872" y="5865626"/>
            <a:ext cx="1115695" cy="0"/>
          </a:xfrm>
          <a:custGeom>
            <a:avLst/>
            <a:gdLst/>
            <a:ahLst/>
            <a:cxnLst/>
            <a:rect l="l" t="t" r="r" b="b"/>
            <a:pathLst>
              <a:path w="1115695" h="0">
                <a:moveTo>
                  <a:pt x="0" y="0"/>
                </a:moveTo>
                <a:lnTo>
                  <a:pt x="11155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7105274" y="5726428"/>
            <a:ext cx="939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5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776460" y="1381125"/>
            <a:ext cx="2371725" cy="1666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25826" y="866897"/>
            <a:ext cx="1384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𝐴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91284" y="1143243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 h="0">
                <a:moveTo>
                  <a:pt x="0" y="0"/>
                </a:moveTo>
                <a:lnTo>
                  <a:pt x="2087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197226" y="1002532"/>
            <a:ext cx="15811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31165" algn="l"/>
              </a:tabLst>
            </a:pPr>
            <a:r>
              <a:rPr dirty="0" sz="1400">
                <a:latin typeface="Cambria Math"/>
                <a:cs typeface="Cambria Math"/>
              </a:rPr>
              <a:t>=	</a:t>
            </a:r>
            <a:r>
              <a:rPr dirty="0" sz="1400" spc="5">
                <a:latin typeface="Cambria Math"/>
                <a:cs typeface="Cambria Math"/>
              </a:rPr>
              <a:t>sin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𝜋𝑓𝑇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𝐴𝑇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85497" y="866897"/>
            <a:ext cx="713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si</a:t>
            </a:r>
            <a:r>
              <a:rPr dirty="0" sz="1400" spc="-5">
                <a:latin typeface="Cambria Math"/>
                <a:cs typeface="Cambria Math"/>
              </a:rPr>
              <a:t>n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𝜋𝑓</a:t>
            </a:r>
            <a:r>
              <a:rPr dirty="0" sz="1400" spc="40">
                <a:latin typeface="Cambria Math"/>
                <a:cs typeface="Cambria Math"/>
              </a:rPr>
              <a:t>𝑇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78582" y="1121404"/>
            <a:ext cx="192658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05280" algn="l"/>
              </a:tabLst>
            </a:pPr>
            <a:r>
              <a:rPr dirty="0" sz="1400" spc="-5">
                <a:latin typeface="Cambria Math"/>
                <a:cs typeface="Cambria Math"/>
              </a:rPr>
              <a:t>𝜋</a:t>
            </a:r>
            <a:r>
              <a:rPr dirty="0" sz="1400">
                <a:latin typeface="Cambria Math"/>
                <a:cs typeface="Cambria Math"/>
              </a:rPr>
              <a:t>𝑓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-5">
                <a:latin typeface="Cambria Math"/>
                <a:cs typeface="Cambria Math"/>
              </a:rPr>
              <a:t>𝜋𝑓𝑇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798180" y="1143243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 h="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454769" y="1561841"/>
            <a:ext cx="17856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∴ </a:t>
            </a:r>
            <a:r>
              <a:rPr dirty="0" sz="1400" spc="15">
                <a:latin typeface="Cambria Math"/>
                <a:cs typeface="Cambria Math"/>
              </a:rPr>
              <a:t>𝑋(𝑓)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𝐴𝑇𝑠𝑖𝑛𝑐(𝜋𝑓𝑇)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252710" y="4193538"/>
            <a:ext cx="3781440" cy="1990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36395" y="4615815"/>
            <a:ext cx="2362200" cy="14287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230239" y="2174891"/>
            <a:ext cx="4242419" cy="17170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31313" y="3523591"/>
            <a:ext cx="7427579" cy="27819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194310" y="1059798"/>
            <a:ext cx="3551560" cy="2256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74213" y="1750689"/>
            <a:ext cx="2830196" cy="17729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76287" y="874516"/>
            <a:ext cx="8957945" cy="49968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4953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1.8 </a:t>
            </a:r>
            <a:r>
              <a:rPr dirty="0" sz="1400" spc="-5" b="1">
                <a:latin typeface="Times New Roman"/>
                <a:cs typeface="Times New Roman"/>
              </a:rPr>
              <a:t>Sampling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theorem:</a:t>
            </a:r>
            <a:endParaRPr sz="1400">
              <a:latin typeface="Times New Roman"/>
              <a:cs typeface="Times New Roman"/>
            </a:endParaRPr>
          </a:p>
          <a:p>
            <a:pPr algn="just" marL="38100" marR="50165">
              <a:lnSpc>
                <a:spcPct val="144000"/>
              </a:lnSpc>
              <a:spcBef>
                <a:spcPts val="960"/>
              </a:spcBef>
            </a:pPr>
            <a:r>
              <a:rPr dirty="0" sz="1400" spc="-5">
                <a:latin typeface="Times New Roman"/>
                <a:cs typeface="Times New Roman"/>
              </a:rPr>
              <a:t>Sampling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signals is the fundamental operation in digital communication.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continuous time signal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first converted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discrete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 spc="-5">
                <a:latin typeface="Times New Roman"/>
                <a:cs typeface="Times New Roman"/>
              </a:rPr>
              <a:t>signal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sampling process. Also it should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possible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recover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reconstruct the signal completely </a:t>
            </a:r>
            <a:r>
              <a:rPr dirty="0" sz="1400">
                <a:latin typeface="Times New Roman"/>
                <a:cs typeface="Times New Roman"/>
              </a:rPr>
              <a:t>from  </a:t>
            </a:r>
            <a:r>
              <a:rPr dirty="0" sz="1400" spc="-5">
                <a:latin typeface="Times New Roman"/>
                <a:cs typeface="Times New Roman"/>
              </a:rPr>
              <a:t>its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samples.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The sampling theorem </a:t>
            </a:r>
            <a:r>
              <a:rPr dirty="0" sz="1400">
                <a:latin typeface="Times New Roman"/>
                <a:cs typeface="Times New Roman"/>
              </a:rPr>
              <a:t>state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that:</a:t>
            </a:r>
            <a:endParaRPr sz="1400">
              <a:latin typeface="Times New Roman"/>
              <a:cs typeface="Times New Roman"/>
            </a:endParaRPr>
          </a:p>
          <a:p>
            <a:pPr marL="495300" marR="52069" indent="-228600">
              <a:lnSpc>
                <a:spcPct val="143600"/>
              </a:lnSpc>
              <a:spcBef>
                <a:spcPts val="1010"/>
              </a:spcBef>
              <a:buAutoNum type="arabicPlain"/>
              <a:tabLst>
                <a:tab pos="495934" algn="l"/>
              </a:tabLst>
            </a:pP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band limited signal </a:t>
            </a:r>
            <a:r>
              <a:rPr dirty="0" sz="1400" i="1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finite energy, which has </a:t>
            </a:r>
            <a:r>
              <a:rPr dirty="0" sz="1400" i="1">
                <a:latin typeface="Times New Roman"/>
                <a:cs typeface="Times New Roman"/>
              </a:rPr>
              <a:t>no frequency </a:t>
            </a:r>
            <a:r>
              <a:rPr dirty="0" sz="1400" spc="-5" i="1">
                <a:latin typeface="Times New Roman"/>
                <a:cs typeface="Times New Roman"/>
              </a:rPr>
              <a:t>components higher than </a:t>
            </a:r>
            <a:r>
              <a:rPr dirty="0" sz="1400" i="1">
                <a:latin typeface="Times New Roman"/>
                <a:cs typeface="Times New Roman"/>
              </a:rPr>
              <a:t>W </a:t>
            </a:r>
            <a:r>
              <a:rPr dirty="0" sz="1400" spc="-5" i="1">
                <a:latin typeface="Times New Roman"/>
                <a:cs typeface="Times New Roman"/>
              </a:rPr>
              <a:t>Hz, </a:t>
            </a:r>
            <a:r>
              <a:rPr dirty="0" sz="1400" i="1">
                <a:latin typeface="Times New Roman"/>
                <a:cs typeface="Times New Roman"/>
              </a:rPr>
              <a:t>is </a:t>
            </a:r>
            <a:r>
              <a:rPr dirty="0" sz="1400" spc="-5" i="1">
                <a:latin typeface="Times New Roman"/>
                <a:cs typeface="Times New Roman"/>
              </a:rPr>
              <a:t>completely described  </a:t>
            </a:r>
            <a:r>
              <a:rPr dirty="0" sz="1400" i="1">
                <a:latin typeface="Times New Roman"/>
                <a:cs typeface="Times New Roman"/>
              </a:rPr>
              <a:t>by </a:t>
            </a:r>
            <a:r>
              <a:rPr dirty="0" sz="1400" spc="-5" i="1">
                <a:latin typeface="Times New Roman"/>
                <a:cs typeface="Times New Roman"/>
              </a:rPr>
              <a:t>specifying the values of the signal at instant of time separated </a:t>
            </a:r>
            <a:r>
              <a:rPr dirty="0" sz="1400" i="1">
                <a:latin typeface="Times New Roman"/>
                <a:cs typeface="Times New Roman"/>
              </a:rPr>
              <a:t>by </a:t>
            </a:r>
            <a:r>
              <a:rPr dirty="0" sz="1400" spc="-5" i="1">
                <a:latin typeface="Times New Roman"/>
                <a:cs typeface="Times New Roman"/>
              </a:rPr>
              <a:t>1/2W </a:t>
            </a:r>
            <a:r>
              <a:rPr dirty="0" sz="1400" i="1">
                <a:latin typeface="Times New Roman"/>
                <a:cs typeface="Times New Roman"/>
              </a:rPr>
              <a:t>second</a:t>
            </a:r>
            <a:r>
              <a:rPr dirty="0" sz="1400" spc="55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495300" marR="45720" indent="-228600">
              <a:lnSpc>
                <a:spcPts val="2420"/>
              </a:lnSpc>
              <a:spcBef>
                <a:spcPts val="195"/>
              </a:spcBef>
              <a:buAutoNum type="arabicPlain"/>
              <a:tabLst>
                <a:tab pos="495934" algn="l"/>
              </a:tabLst>
            </a:pP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band limited signal of finite energy, which has no frequency components higher than </a:t>
            </a:r>
            <a:r>
              <a:rPr dirty="0" sz="1400" i="1">
                <a:latin typeface="Times New Roman"/>
                <a:cs typeface="Times New Roman"/>
              </a:rPr>
              <a:t>W </a:t>
            </a:r>
            <a:r>
              <a:rPr dirty="0" sz="1400" spc="-5" i="1">
                <a:latin typeface="Times New Roman"/>
                <a:cs typeface="Times New Roman"/>
              </a:rPr>
              <a:t>Hz, may </a:t>
            </a:r>
            <a:r>
              <a:rPr dirty="0" sz="1400" i="1">
                <a:latin typeface="Times New Roman"/>
                <a:cs typeface="Times New Roman"/>
              </a:rPr>
              <a:t>be completely  </a:t>
            </a:r>
            <a:r>
              <a:rPr dirty="0" sz="1400" spc="-5" i="1">
                <a:latin typeface="Times New Roman"/>
                <a:cs typeface="Times New Roman"/>
              </a:rPr>
              <a:t>recovered from the knowledge of </a:t>
            </a:r>
            <a:r>
              <a:rPr dirty="0" sz="1400" spc="-10" i="1">
                <a:latin typeface="Times New Roman"/>
                <a:cs typeface="Times New Roman"/>
              </a:rPr>
              <a:t>its </a:t>
            </a:r>
            <a:r>
              <a:rPr dirty="0" sz="1400" spc="-5" i="1">
                <a:latin typeface="Times New Roman"/>
                <a:cs typeface="Times New Roman"/>
              </a:rPr>
              <a:t>samples taken at the rate </a:t>
            </a:r>
            <a:r>
              <a:rPr dirty="0" sz="1400" i="1">
                <a:latin typeface="Times New Roman"/>
                <a:cs typeface="Times New Roman"/>
              </a:rPr>
              <a:t>of 2W </a:t>
            </a:r>
            <a:r>
              <a:rPr dirty="0" sz="1400" spc="-5" i="1">
                <a:latin typeface="Times New Roman"/>
                <a:cs typeface="Times New Roman"/>
              </a:rPr>
              <a:t>samples </a:t>
            </a:r>
            <a:r>
              <a:rPr dirty="0" sz="1400" i="1">
                <a:latin typeface="Times New Roman"/>
                <a:cs typeface="Times New Roman"/>
              </a:rPr>
              <a:t>per</a:t>
            </a:r>
            <a:r>
              <a:rPr dirty="0" sz="1400" spc="40" i="1">
                <a:latin typeface="Times New Roman"/>
                <a:cs typeface="Times New Roman"/>
              </a:rPr>
              <a:t> </a:t>
            </a:r>
            <a:r>
              <a:rPr dirty="0" sz="1400" spc="-5" i="1">
                <a:latin typeface="Times New Roman"/>
                <a:cs typeface="Times New Roman"/>
              </a:rPr>
              <a:t>second.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L="266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Proof of </a:t>
            </a:r>
            <a:r>
              <a:rPr dirty="0" sz="1400" spc="-5" b="1">
                <a:latin typeface="Times New Roman"/>
                <a:cs typeface="Times New Roman"/>
              </a:rPr>
              <a:t>sampling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theorem:</a:t>
            </a:r>
            <a:endParaRPr sz="1400">
              <a:latin typeface="Times New Roman"/>
              <a:cs typeface="Times New Roman"/>
            </a:endParaRPr>
          </a:p>
          <a:p>
            <a:pPr marL="266700" marR="55880">
              <a:lnSpc>
                <a:spcPct val="143600"/>
              </a:lnSpc>
              <a:spcBef>
                <a:spcPts val="985"/>
              </a:spcBef>
            </a:pPr>
            <a:r>
              <a:rPr dirty="0" sz="1400" spc="-5">
                <a:latin typeface="Times New Roman"/>
                <a:cs typeface="Times New Roman"/>
              </a:rPr>
              <a:t>Let </a:t>
            </a:r>
            <a:r>
              <a:rPr dirty="0" sz="1400" spc="-5" i="1">
                <a:latin typeface="Times New Roman"/>
                <a:cs typeface="Times New Roman"/>
              </a:rPr>
              <a:t>x(t) </a:t>
            </a:r>
            <a:r>
              <a:rPr dirty="0" sz="1400" spc="-5">
                <a:latin typeface="Times New Roman"/>
                <a:cs typeface="Times New Roman"/>
              </a:rPr>
              <a:t>the continuous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 spc="-5">
                <a:latin typeface="Times New Roman"/>
                <a:cs typeface="Times New Roman"/>
              </a:rPr>
              <a:t>signal shown in figure below, its band width does not contain any frequency components  higher than </a:t>
            </a:r>
            <a:r>
              <a:rPr dirty="0" sz="1400" i="1">
                <a:latin typeface="Times New Roman"/>
                <a:cs typeface="Times New Roman"/>
              </a:rPr>
              <a:t>W </a:t>
            </a:r>
            <a:r>
              <a:rPr dirty="0" sz="1400" spc="-5">
                <a:latin typeface="Times New Roman"/>
                <a:cs typeface="Times New Roman"/>
              </a:rPr>
              <a:t>Hz.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sampling function samples this signal regularly </a:t>
            </a:r>
            <a:r>
              <a:rPr dirty="0" sz="1400">
                <a:latin typeface="Times New Roman"/>
                <a:cs typeface="Times New Roman"/>
              </a:rPr>
              <a:t>at the </a:t>
            </a:r>
            <a:r>
              <a:rPr dirty="0" sz="1400" spc="-5">
                <a:latin typeface="Times New Roman"/>
                <a:cs typeface="Times New Roman"/>
              </a:rPr>
              <a:t>rate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 i="1">
                <a:latin typeface="Times New Roman"/>
                <a:cs typeface="Times New Roman"/>
              </a:rPr>
              <a:t>f</a:t>
            </a:r>
            <a:r>
              <a:rPr dirty="0" baseline="-12345" sz="1350" spc="-7" i="1">
                <a:latin typeface="Times New Roman"/>
                <a:cs typeface="Times New Roman"/>
              </a:rPr>
              <a:t>S </a:t>
            </a:r>
            <a:r>
              <a:rPr dirty="0" sz="1400" spc="-5">
                <a:latin typeface="Times New Roman"/>
                <a:cs typeface="Times New Roman"/>
              </a:rPr>
              <a:t>sample per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second.</a:t>
            </a:r>
            <a:endParaRPr sz="1400">
              <a:latin typeface="Times New Roman"/>
              <a:cs typeface="Times New Roman"/>
            </a:endParaRPr>
          </a:p>
          <a:p>
            <a:pPr marL="266700" marR="47625">
              <a:lnSpc>
                <a:spcPct val="146400"/>
              </a:lnSpc>
              <a:spcBef>
                <a:spcPts val="1000"/>
              </a:spcBef>
            </a:pPr>
            <a:r>
              <a:rPr dirty="0" sz="1400" spc="-10">
                <a:latin typeface="Times New Roman"/>
                <a:cs typeface="Times New Roman"/>
              </a:rPr>
              <a:t>Assume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analog waveform, </a:t>
            </a:r>
            <a:r>
              <a:rPr dirty="0" sz="1400" spc="15">
                <a:latin typeface="Cambria Math"/>
                <a:cs typeface="Cambria Math"/>
              </a:rPr>
              <a:t>𝑥(𝑡) </a:t>
            </a:r>
            <a:r>
              <a:rPr dirty="0" sz="1400" spc="-5">
                <a:latin typeface="Times New Roman"/>
                <a:cs typeface="Times New Roman"/>
              </a:rPr>
              <a:t>with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Fourier transform, </a:t>
            </a:r>
            <a:r>
              <a:rPr dirty="0" sz="1400" spc="15">
                <a:latin typeface="Cambria Math"/>
                <a:cs typeface="Cambria Math"/>
              </a:rPr>
              <a:t>𝑋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𝑓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zero outside the interval </a:t>
            </a:r>
            <a:r>
              <a:rPr dirty="0" sz="1400" spc="-45">
                <a:latin typeface="Times New Roman"/>
                <a:cs typeface="Times New Roman"/>
              </a:rPr>
              <a:t>(</a:t>
            </a:r>
            <a:r>
              <a:rPr dirty="0" sz="1400" spc="-45">
                <a:latin typeface="Cambria Math"/>
                <a:cs typeface="Cambria Math"/>
              </a:rPr>
              <a:t>−𝑓</a:t>
            </a:r>
            <a:r>
              <a:rPr dirty="0" baseline="-16666" sz="1500" spc="-67">
                <a:latin typeface="Cambria Math"/>
                <a:cs typeface="Cambria Math"/>
              </a:rPr>
              <a:t>𝑚 </a:t>
            </a:r>
            <a:r>
              <a:rPr dirty="0" sz="1400">
                <a:latin typeface="Cambria Math"/>
                <a:cs typeface="Cambria Math"/>
              </a:rPr>
              <a:t>&lt; 𝑓 &lt; </a:t>
            </a:r>
            <a:r>
              <a:rPr dirty="0" sz="1400" spc="-30">
                <a:latin typeface="Cambria Math"/>
                <a:cs typeface="Cambria Math"/>
              </a:rPr>
              <a:t>𝑓</a:t>
            </a:r>
            <a:r>
              <a:rPr dirty="0" baseline="-16666" sz="1500" spc="-44">
                <a:latin typeface="Cambria Math"/>
                <a:cs typeface="Cambria Math"/>
              </a:rPr>
              <a:t>𝑚</a:t>
            </a:r>
            <a:r>
              <a:rPr dirty="0" sz="1400" spc="-30">
                <a:latin typeface="Times New Roman"/>
                <a:cs typeface="Times New Roman"/>
              </a:rPr>
              <a:t>).  </a:t>
            </a:r>
            <a:r>
              <a:rPr dirty="0" sz="1400" spc="-5">
                <a:latin typeface="Times New Roman"/>
                <a:cs typeface="Times New Roman"/>
              </a:rPr>
              <a:t>The sampling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15">
                <a:latin typeface="Cambria Math"/>
                <a:cs typeface="Cambria Math"/>
              </a:rPr>
              <a:t>𝑥(𝑡)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viewed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product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15">
                <a:latin typeface="Cambria Math"/>
                <a:cs typeface="Cambria Math"/>
              </a:rPr>
              <a:t>𝑥(𝑡) </a:t>
            </a:r>
            <a:r>
              <a:rPr dirty="0" sz="1400" spc="-5">
                <a:latin typeface="Times New Roman"/>
                <a:cs typeface="Times New Roman"/>
              </a:rPr>
              <a:t>with periodic train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unit impulse function </a:t>
            </a:r>
            <a:r>
              <a:rPr dirty="0" sz="1400" spc="35">
                <a:latin typeface="Cambria Math"/>
                <a:cs typeface="Cambria Math"/>
              </a:rPr>
              <a:t>𝑥</a:t>
            </a:r>
            <a:r>
              <a:rPr dirty="0" baseline="-16666" sz="1500" spc="52">
                <a:latin typeface="Cambria Math"/>
                <a:cs typeface="Cambria Math"/>
              </a:rPr>
              <a:t>𝛿</a:t>
            </a:r>
            <a:r>
              <a:rPr dirty="0" sz="1400" spc="35">
                <a:latin typeface="Cambria Math"/>
                <a:cs typeface="Cambria Math"/>
              </a:rPr>
              <a:t>(𝑡) </a:t>
            </a:r>
            <a:r>
              <a:rPr dirty="0" sz="1400" spc="-5">
                <a:latin typeface="Times New Roman"/>
                <a:cs typeface="Times New Roman"/>
              </a:rPr>
              <a:t>defined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21040" y="806455"/>
            <a:ext cx="5861050" cy="3284854"/>
          </a:xfrm>
          <a:prstGeom prst="rect">
            <a:avLst/>
          </a:prstGeom>
        </p:spPr>
        <p:txBody>
          <a:bodyPr wrap="square" lIns="0" tIns="55879" rIns="0" bIns="0" rtlCol="0" vert="horz">
            <a:spAutoFit/>
          </a:bodyPr>
          <a:lstStyle/>
          <a:p>
            <a:pPr algn="ctr" marL="2456815">
              <a:lnSpc>
                <a:spcPct val="100000"/>
              </a:lnSpc>
              <a:spcBef>
                <a:spcPts val="439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algn="ctr" marL="2648585">
              <a:lnSpc>
                <a:spcPct val="100000"/>
              </a:lnSpc>
              <a:spcBef>
                <a:spcPts val="484"/>
              </a:spcBef>
            </a:pPr>
            <a:r>
              <a:rPr dirty="0" sz="1400" spc="35">
                <a:latin typeface="Cambria Math"/>
                <a:cs typeface="Cambria Math"/>
              </a:rPr>
              <a:t>𝑥</a:t>
            </a:r>
            <a:r>
              <a:rPr dirty="0" baseline="-16666" sz="1500" spc="52">
                <a:latin typeface="Cambria Math"/>
                <a:cs typeface="Cambria Math"/>
              </a:rPr>
              <a:t>𝛿</a:t>
            </a:r>
            <a:r>
              <a:rPr dirty="0" baseline="1984" sz="2100" spc="52">
                <a:latin typeface="Cambria Math"/>
                <a:cs typeface="Cambria Math"/>
              </a:rPr>
              <a:t>(</a:t>
            </a:r>
            <a:r>
              <a:rPr dirty="0" sz="1400" spc="35">
                <a:latin typeface="Cambria Math"/>
                <a:cs typeface="Cambria Math"/>
              </a:rPr>
              <a:t>𝑡</a:t>
            </a:r>
            <a:r>
              <a:rPr dirty="0" baseline="1984" sz="2100" spc="5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𝛿(𝑡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20">
                <a:latin typeface="Cambria Math"/>
                <a:cs typeface="Cambria Math"/>
              </a:rPr>
              <a:t>𝑛𝑇</a:t>
            </a:r>
            <a:r>
              <a:rPr dirty="0" baseline="-16666" sz="1500" spc="-30">
                <a:latin typeface="Cambria Math"/>
                <a:cs typeface="Cambria Math"/>
              </a:rPr>
              <a:t>𝑠</a:t>
            </a:r>
            <a:r>
              <a:rPr dirty="0" sz="1400" spc="-2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L="2458085">
              <a:lnSpc>
                <a:spcPct val="100000"/>
              </a:lnSpc>
              <a:spcBef>
                <a:spcPts val="509"/>
              </a:spcBef>
            </a:pPr>
            <a:r>
              <a:rPr dirty="0" sz="1000" spc="25">
                <a:latin typeface="Cambria Math"/>
                <a:cs typeface="Cambria Math"/>
              </a:rPr>
              <a:t>𝑛=−∞</a:t>
            </a:r>
            <a:endParaRPr sz="1000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484"/>
              </a:spcBef>
            </a:pPr>
            <a:r>
              <a:rPr dirty="0" sz="1400" spc="-5">
                <a:latin typeface="Times New Roman"/>
                <a:cs typeface="Times New Roman"/>
              </a:rPr>
              <a:t>The sifting property </a:t>
            </a:r>
            <a:r>
              <a:rPr dirty="0" sz="1400">
                <a:latin typeface="Times New Roman"/>
                <a:cs typeface="Times New Roman"/>
              </a:rPr>
              <a:t>of unit </a:t>
            </a:r>
            <a:r>
              <a:rPr dirty="0" sz="1400" spc="-5">
                <a:latin typeface="Times New Roman"/>
                <a:cs typeface="Times New Roman"/>
              </a:rPr>
              <a:t>impulse state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algn="ctr" marL="2647315">
              <a:lnSpc>
                <a:spcPct val="100000"/>
              </a:lnSpc>
              <a:spcBef>
                <a:spcPts val="795"/>
              </a:spcBef>
            </a:pP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𝛿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-16666" sz="1500" spc="22">
                <a:latin typeface="Cambria Math"/>
                <a:cs typeface="Cambria Math"/>
              </a:rPr>
              <a:t>0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-16666" sz="1500" spc="22">
                <a:latin typeface="Cambria Math"/>
                <a:cs typeface="Cambria Math"/>
              </a:rPr>
              <a:t>0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𝛿(𝑡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-16666" sz="1500" spc="22">
                <a:latin typeface="Cambria Math"/>
                <a:cs typeface="Cambria Math"/>
              </a:rPr>
              <a:t>0</a:t>
            </a:r>
            <a:r>
              <a:rPr dirty="0" sz="1400" spc="1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Using this property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that:</a:t>
            </a:r>
            <a:endParaRPr sz="1400">
              <a:latin typeface="Times New Roman"/>
              <a:cs typeface="Times New Roman"/>
            </a:endParaRPr>
          </a:p>
          <a:p>
            <a:pPr algn="ctr" marL="3075940">
              <a:lnSpc>
                <a:spcPct val="100000"/>
              </a:lnSpc>
              <a:spcBef>
                <a:spcPts val="570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algn="ctr" marL="2648585">
              <a:lnSpc>
                <a:spcPct val="100000"/>
              </a:lnSpc>
              <a:spcBef>
                <a:spcPts val="489"/>
              </a:spcBef>
            </a:pPr>
            <a:r>
              <a:rPr dirty="0" sz="1400" spc="20">
                <a:latin typeface="Cambria Math"/>
                <a:cs typeface="Cambria Math"/>
              </a:rPr>
              <a:t>𝑥</a:t>
            </a:r>
            <a:r>
              <a:rPr dirty="0" baseline="-16666" sz="1500" spc="30">
                <a:latin typeface="Cambria Math"/>
                <a:cs typeface="Cambria Math"/>
              </a:rPr>
              <a:t>𝑠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𝑡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25">
                <a:latin typeface="Cambria Math"/>
                <a:cs typeface="Cambria Math"/>
              </a:rPr>
              <a:t>𝑥</a:t>
            </a:r>
            <a:r>
              <a:rPr dirty="0" baseline="1984" sz="2100" spc="37">
                <a:latin typeface="Cambria Math"/>
                <a:cs typeface="Cambria Math"/>
              </a:rPr>
              <a:t>(</a:t>
            </a:r>
            <a:r>
              <a:rPr dirty="0" sz="1400" spc="25">
                <a:latin typeface="Cambria Math"/>
                <a:cs typeface="Cambria Math"/>
              </a:rPr>
              <a:t>𝑡</a:t>
            </a:r>
            <a:r>
              <a:rPr dirty="0" baseline="1984" sz="2100" spc="37">
                <a:latin typeface="Cambria Math"/>
                <a:cs typeface="Cambria Math"/>
              </a:rPr>
              <a:t>)</a:t>
            </a:r>
            <a:r>
              <a:rPr dirty="0" sz="1400" spc="25">
                <a:latin typeface="Cambria Math"/>
                <a:cs typeface="Cambria Math"/>
              </a:rPr>
              <a:t>𝑥</a:t>
            </a:r>
            <a:r>
              <a:rPr dirty="0" baseline="-16666" sz="1500" spc="37">
                <a:latin typeface="Cambria Math"/>
                <a:cs typeface="Cambria Math"/>
              </a:rPr>
              <a:t>𝛿</a:t>
            </a:r>
            <a:r>
              <a:rPr dirty="0" baseline="1984" sz="2100" spc="37">
                <a:latin typeface="Cambria Math"/>
                <a:cs typeface="Cambria Math"/>
              </a:rPr>
              <a:t>(</a:t>
            </a:r>
            <a:r>
              <a:rPr dirty="0" sz="1400" spc="25">
                <a:latin typeface="Cambria Math"/>
                <a:cs typeface="Cambria Math"/>
              </a:rPr>
              <a:t>𝑡</a:t>
            </a:r>
            <a:r>
              <a:rPr dirty="0" baseline="1984" sz="2100" spc="3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15">
                <a:latin typeface="Cambria Math"/>
                <a:cs typeface="Cambria Math"/>
              </a:rPr>
              <a:t>𝑥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r>
              <a:rPr dirty="0" sz="1400" spc="15">
                <a:latin typeface="Cambria Math"/>
                <a:cs typeface="Cambria Math"/>
              </a:rPr>
              <a:t>𝛿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130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𝑛𝑇</a:t>
            </a:r>
            <a:r>
              <a:rPr dirty="0" baseline="-16666" sz="1500" spc="-30">
                <a:latin typeface="Cambria Math"/>
                <a:cs typeface="Cambria Math"/>
              </a:rPr>
              <a:t>𝑠</a:t>
            </a:r>
            <a:r>
              <a:rPr dirty="0" baseline="1984" sz="2100" spc="-3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algn="ctr" marL="3075940">
              <a:lnSpc>
                <a:spcPct val="100000"/>
              </a:lnSpc>
              <a:spcBef>
                <a:spcPts val="505"/>
              </a:spcBef>
            </a:pPr>
            <a:r>
              <a:rPr dirty="0" sz="1000" spc="25">
                <a:latin typeface="Cambria Math"/>
                <a:cs typeface="Cambria Math"/>
              </a:rPr>
              <a:t>𝑛=−∞</a:t>
            </a:r>
            <a:endParaRPr sz="1000">
              <a:latin typeface="Cambria Math"/>
              <a:cs typeface="Cambria Math"/>
            </a:endParaRPr>
          </a:p>
          <a:p>
            <a:pPr algn="ctr" marL="1499870">
              <a:lnSpc>
                <a:spcPct val="100000"/>
              </a:lnSpc>
              <a:spcBef>
                <a:spcPts val="315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algn="ctr" marL="2648585">
              <a:lnSpc>
                <a:spcPct val="100000"/>
              </a:lnSpc>
              <a:spcBef>
                <a:spcPts val="489"/>
              </a:spcBef>
            </a:pP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5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𝑥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𝑛𝑇</a:t>
            </a:r>
            <a:r>
              <a:rPr dirty="0" baseline="-16666" sz="1500">
                <a:latin typeface="Cambria Math"/>
                <a:cs typeface="Cambria Math"/>
              </a:rPr>
              <a:t>𝑠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𝛿(𝑡 − </a:t>
            </a:r>
            <a:r>
              <a:rPr dirty="0" sz="1400" spc="-20">
                <a:latin typeface="Cambria Math"/>
                <a:cs typeface="Cambria Math"/>
              </a:rPr>
              <a:t>𝑛𝑇</a:t>
            </a:r>
            <a:r>
              <a:rPr dirty="0" baseline="-16666" sz="1500" spc="-30">
                <a:latin typeface="Cambria Math"/>
                <a:cs typeface="Cambria Math"/>
              </a:rPr>
              <a:t>𝑠</a:t>
            </a:r>
            <a:r>
              <a:rPr dirty="0" sz="1400" spc="-2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L="1499870">
              <a:lnSpc>
                <a:spcPct val="100000"/>
              </a:lnSpc>
              <a:spcBef>
                <a:spcPts val="505"/>
              </a:spcBef>
            </a:pPr>
            <a:r>
              <a:rPr dirty="0" sz="1000" spc="25">
                <a:latin typeface="Cambria Math"/>
                <a:cs typeface="Cambria Math"/>
              </a:rPr>
              <a:t>𝑛=−∞</a:t>
            </a:r>
            <a:endParaRPr sz="1000">
              <a:latin typeface="Cambria Math"/>
              <a:cs typeface="Cambria Math"/>
            </a:endParaRPr>
          </a:p>
          <a:p>
            <a:pPr marL="50800">
              <a:lnSpc>
                <a:spcPct val="100000"/>
              </a:lnSpc>
              <a:spcBef>
                <a:spcPts val="490"/>
              </a:spcBef>
            </a:pPr>
            <a:r>
              <a:rPr dirty="0" sz="1400" spc="-5">
                <a:latin typeface="Times New Roman"/>
                <a:cs typeface="Times New Roman"/>
              </a:rPr>
              <a:t>Notice that the Fourier transform </a:t>
            </a:r>
            <a:r>
              <a:rPr dirty="0" sz="1400">
                <a:latin typeface="Times New Roman"/>
                <a:cs typeface="Times New Roman"/>
              </a:rPr>
              <a:t>of an </a:t>
            </a:r>
            <a:r>
              <a:rPr dirty="0" sz="1400" spc="-5">
                <a:latin typeface="Times New Roman"/>
                <a:cs typeface="Times New Roman"/>
              </a:rPr>
              <a:t>impulse train is another impulse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train.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25912" y="4212721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212720" y="448906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496423" y="4349874"/>
            <a:ext cx="21577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972185" algn="l"/>
              </a:tabLst>
            </a:pPr>
            <a:r>
              <a:rPr dirty="0" sz="1400" spc="25">
                <a:latin typeface="Cambria Math"/>
                <a:cs typeface="Cambria Math"/>
              </a:rPr>
              <a:t>𝑋</a:t>
            </a:r>
            <a:r>
              <a:rPr dirty="0" baseline="-16666" sz="1500" spc="37">
                <a:latin typeface="Cambria Math"/>
                <a:cs typeface="Cambria Math"/>
              </a:rPr>
              <a:t>𝛿</a:t>
            </a:r>
            <a:r>
              <a:rPr dirty="0" baseline="1984" sz="2100" spc="37">
                <a:latin typeface="Cambria Math"/>
                <a:cs typeface="Cambria Math"/>
              </a:rPr>
              <a:t>(</a:t>
            </a:r>
            <a:r>
              <a:rPr dirty="0" sz="1400" spc="25">
                <a:latin typeface="Cambria Math"/>
                <a:cs typeface="Cambria Math"/>
              </a:rPr>
              <a:t>𝑓</a:t>
            </a:r>
            <a:r>
              <a:rPr dirty="0" baseline="1984" sz="2100" spc="37">
                <a:latin typeface="Cambria Math"/>
                <a:cs typeface="Cambria Math"/>
              </a:rPr>
              <a:t>)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5714" sz="2100">
                <a:latin typeface="Cambria Math"/>
                <a:cs typeface="Cambria Math"/>
              </a:rPr>
              <a:t>𝑇	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484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𝛿(𝑓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40">
                <a:latin typeface="Cambria Math"/>
                <a:cs typeface="Cambria Math"/>
              </a:rPr>
              <a:t>𝑛𝑓</a:t>
            </a:r>
            <a:r>
              <a:rPr dirty="0" baseline="-16666" sz="1500" spc="-60">
                <a:latin typeface="Cambria Math"/>
                <a:cs typeface="Cambria Math"/>
              </a:rPr>
              <a:t>𝑠</a:t>
            </a:r>
            <a:r>
              <a:rPr dirty="0" sz="1400" spc="-4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4" name="object 14"/>
          <p:cNvSpPr txBox="1"/>
          <p:nvPr/>
        </p:nvSpPr>
        <p:spPr>
          <a:xfrm>
            <a:off x="5515487" y="4136514"/>
            <a:ext cx="142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56900" y="4629147"/>
            <a:ext cx="5626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33333" sz="1500" spc="30">
                <a:latin typeface="Cambria Math"/>
                <a:cs typeface="Cambria Math"/>
              </a:rPr>
              <a:t>𝑠</a:t>
            </a:r>
            <a:r>
              <a:rPr dirty="0" baseline="33333" sz="1500" spc="37">
                <a:latin typeface="Cambria Math"/>
                <a:cs typeface="Cambria Math"/>
              </a:rPr>
              <a:t> </a:t>
            </a:r>
            <a:r>
              <a:rPr dirty="0" sz="1000" spc="30">
                <a:latin typeface="Cambria Math"/>
                <a:cs typeface="Cambria Math"/>
              </a:rPr>
              <a:t>𝑛=−∞</a:t>
            </a:r>
            <a:endParaRPr sz="1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79625" y="900684"/>
            <a:ext cx="7990210" cy="5344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25500" y="424682"/>
            <a:ext cx="6156325" cy="2439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0">
              <a:lnSpc>
                <a:spcPct val="100000"/>
              </a:lnSpc>
              <a:spcBef>
                <a:spcPts val="100"/>
              </a:spcBef>
              <a:tabLst>
                <a:tab pos="42678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Convolution with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impulse function simply shifts the original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L="2887345">
              <a:lnSpc>
                <a:spcPct val="100000"/>
              </a:lnSpc>
            </a:pPr>
            <a:r>
              <a:rPr dirty="0" sz="1400" spc="15">
                <a:latin typeface="Cambria Math"/>
                <a:cs typeface="Cambria Math"/>
              </a:rPr>
              <a:t>𝑋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𝑓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∗ </a:t>
            </a:r>
            <a:r>
              <a:rPr dirty="0" sz="1400" spc="20">
                <a:latin typeface="Cambria Math"/>
                <a:cs typeface="Cambria Math"/>
              </a:rPr>
              <a:t>𝛿(𝑓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𝑛𝑓</a:t>
            </a:r>
            <a:r>
              <a:rPr dirty="0" baseline="-16666" sz="1500" spc="-60">
                <a:latin typeface="Cambria Math"/>
                <a:cs typeface="Cambria Math"/>
              </a:rPr>
              <a:t>𝑠</a:t>
            </a:r>
            <a:r>
              <a:rPr dirty="0" sz="1400" spc="-4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now </a:t>
            </a:r>
            <a:r>
              <a:rPr dirty="0" sz="1400" spc="-5">
                <a:latin typeface="Times New Roman"/>
                <a:cs typeface="Times New Roman"/>
              </a:rPr>
              <a:t>solve </a:t>
            </a:r>
            <a:r>
              <a:rPr dirty="0" sz="1400" spc="-10">
                <a:latin typeface="Times New Roman"/>
                <a:cs typeface="Times New Roman"/>
              </a:rPr>
              <a:t>for </a:t>
            </a:r>
            <a:r>
              <a:rPr dirty="0" sz="1400" spc="5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transform </a:t>
            </a:r>
            <a:r>
              <a:rPr dirty="0" sz="1400" spc="10">
                <a:latin typeface="Cambria Math"/>
                <a:cs typeface="Cambria Math"/>
              </a:rPr>
              <a:t>𝑋</a:t>
            </a:r>
            <a:r>
              <a:rPr dirty="0" baseline="-16666" sz="1500" spc="15">
                <a:latin typeface="Cambria Math"/>
                <a:cs typeface="Cambria Math"/>
              </a:rPr>
              <a:t>𝑠</a:t>
            </a:r>
            <a:r>
              <a:rPr dirty="0" sz="1400" spc="10">
                <a:latin typeface="Cambria Math"/>
                <a:cs typeface="Cambria Math"/>
              </a:rPr>
              <a:t>(𝑓)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sampled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waveform: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L="2885440">
              <a:lnSpc>
                <a:spcPct val="100000"/>
              </a:lnSpc>
            </a:pPr>
            <a:r>
              <a:rPr dirty="0" sz="1400" spc="15">
                <a:latin typeface="Cambria Math"/>
                <a:cs typeface="Cambria Math"/>
              </a:rPr>
              <a:t>𝑋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𝑓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∗ </a:t>
            </a:r>
            <a:r>
              <a:rPr dirty="0" sz="1400" spc="15">
                <a:latin typeface="Cambria Math"/>
                <a:cs typeface="Cambria Math"/>
              </a:rPr>
              <a:t>𝛿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𝑓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40">
                <a:latin typeface="Cambria Math"/>
                <a:cs typeface="Cambria Math"/>
              </a:rPr>
              <a:t>𝑛𝑓</a:t>
            </a:r>
            <a:r>
              <a:rPr dirty="0" baseline="-16666" sz="1500" spc="-60">
                <a:latin typeface="Cambria Math"/>
                <a:cs typeface="Cambria Math"/>
              </a:rPr>
              <a:t>𝑠</a:t>
            </a:r>
            <a:r>
              <a:rPr dirty="0" baseline="1984" sz="2100" spc="-6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0">
                <a:latin typeface="Cambria Math"/>
                <a:cs typeface="Cambria Math"/>
              </a:rPr>
              <a:t>𝑋(𝑓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𝑛𝑓</a:t>
            </a:r>
            <a:r>
              <a:rPr dirty="0" baseline="-16666" sz="1500" spc="-60">
                <a:latin typeface="Cambria Math"/>
                <a:cs typeface="Cambria Math"/>
              </a:rPr>
              <a:t>𝑠</a:t>
            </a:r>
            <a:r>
              <a:rPr dirty="0" sz="1400" spc="-4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15630" y="3112131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95059" y="3248029"/>
            <a:ext cx="26517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 spc="10">
                <a:latin typeface="Cambria Math"/>
                <a:cs typeface="Cambria Math"/>
              </a:rPr>
              <a:t>𝑋</a:t>
            </a:r>
            <a:r>
              <a:rPr dirty="0" baseline="-16666" sz="1500" spc="15">
                <a:latin typeface="Cambria Math"/>
                <a:cs typeface="Cambria Math"/>
              </a:rPr>
              <a:t>𝑠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𝑓</a:t>
            </a:r>
            <a:r>
              <a:rPr dirty="0" baseline="1984" sz="2100" spc="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𝑋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𝑓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∗ </a:t>
            </a:r>
            <a:r>
              <a:rPr dirty="0" sz="1400" spc="25">
                <a:latin typeface="Cambria Math"/>
                <a:cs typeface="Cambria Math"/>
              </a:rPr>
              <a:t>𝑋</a:t>
            </a:r>
            <a:r>
              <a:rPr dirty="0" baseline="-16666" sz="1500" spc="37">
                <a:latin typeface="Cambria Math"/>
                <a:cs typeface="Cambria Math"/>
              </a:rPr>
              <a:t>𝛿</a:t>
            </a:r>
            <a:r>
              <a:rPr dirty="0" baseline="1984" sz="2100" spc="37">
                <a:latin typeface="Cambria Math"/>
                <a:cs typeface="Cambria Math"/>
              </a:rPr>
              <a:t>(</a:t>
            </a:r>
            <a:r>
              <a:rPr dirty="0" sz="1400" spc="25">
                <a:latin typeface="Cambria Math"/>
                <a:cs typeface="Cambria Math"/>
              </a:rPr>
              <a:t>𝑓</a:t>
            </a:r>
            <a:r>
              <a:rPr dirty="0" baseline="1984" sz="2100" spc="3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𝑋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𝑓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∗</a:t>
            </a:r>
            <a:r>
              <a:rPr dirty="0" sz="1400" spc="2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[</a:t>
            </a:r>
            <a:r>
              <a:rPr dirty="0" baseline="-37698" sz="2100">
                <a:latin typeface="Cambria Math"/>
                <a:cs typeface="Cambria Math"/>
              </a:rPr>
              <a:t>𝑇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02408" y="3388492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753238" y="3112123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21863" y="2992060"/>
            <a:ext cx="1675130" cy="497205"/>
          </a:xfrm>
          <a:prstGeom prst="rect">
            <a:avLst/>
          </a:prstGeom>
        </p:spPr>
        <p:txBody>
          <a:bodyPr wrap="square" lIns="0" tIns="55880" rIns="0" bIns="0" rtlCol="0" vert="horz">
            <a:spAutoFit/>
          </a:bodyPr>
          <a:lstStyle/>
          <a:p>
            <a:pPr marL="97155">
              <a:lnSpc>
                <a:spcPct val="100000"/>
              </a:lnSpc>
              <a:spcBef>
                <a:spcPts val="440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490"/>
              </a:spcBef>
            </a:pP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20">
                <a:latin typeface="Cambria Math"/>
                <a:cs typeface="Cambria Math"/>
              </a:rPr>
              <a:t>𝛿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𝑓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30">
                <a:latin typeface="Cambria Math"/>
                <a:cs typeface="Cambria Math"/>
              </a:rPr>
              <a:t>𝑛𝑓</a:t>
            </a:r>
            <a:r>
              <a:rPr dirty="0" baseline="-16666" sz="1500" spc="-44">
                <a:latin typeface="Cambria Math"/>
                <a:cs typeface="Cambria Math"/>
              </a:rPr>
              <a:t>𝑠</a:t>
            </a:r>
            <a:r>
              <a:rPr dirty="0" baseline="1984" sz="2100" spc="-44">
                <a:latin typeface="Cambria Math"/>
                <a:cs typeface="Cambria Math"/>
              </a:rPr>
              <a:t>)</a:t>
            </a:r>
            <a:r>
              <a:rPr dirty="0" sz="1400" spc="-30">
                <a:latin typeface="Cambria Math"/>
                <a:cs typeface="Cambria Math"/>
              </a:rPr>
              <a:t>]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-35714" sz="2100">
                <a:latin typeface="Cambria Math"/>
                <a:cs typeface="Cambria Math"/>
              </a:rPr>
              <a:t>𝑇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740011" y="3388492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959478" y="2992060"/>
            <a:ext cx="1251585" cy="497205"/>
          </a:xfrm>
          <a:prstGeom prst="rect">
            <a:avLst/>
          </a:prstGeom>
        </p:spPr>
        <p:txBody>
          <a:bodyPr wrap="square" lIns="0" tIns="55880" rIns="0" bIns="0" rtlCol="0" vert="horz">
            <a:spAutoFit/>
          </a:bodyPr>
          <a:lstStyle/>
          <a:p>
            <a:pPr marL="97155">
              <a:lnSpc>
                <a:spcPct val="100000"/>
              </a:lnSpc>
              <a:spcBef>
                <a:spcPts val="440"/>
              </a:spcBef>
            </a:pPr>
            <a:r>
              <a:rPr dirty="0" sz="1000" spc="65">
                <a:latin typeface="Cambria Math"/>
                <a:cs typeface="Cambria Math"/>
              </a:rPr>
              <a:t>∞</a:t>
            </a:r>
            <a:endParaRPr sz="10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490"/>
              </a:spcBef>
            </a:pP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𝑋(𝑓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40">
                <a:latin typeface="Cambria Math"/>
                <a:cs typeface="Cambria Math"/>
              </a:rPr>
              <a:t>𝑛𝑓</a:t>
            </a:r>
            <a:r>
              <a:rPr dirty="0" baseline="-16666" sz="1500" spc="-60">
                <a:latin typeface="Cambria Math"/>
                <a:cs typeface="Cambria Math"/>
              </a:rPr>
              <a:t>𝑠</a:t>
            </a:r>
            <a:r>
              <a:rPr dirty="0" sz="1400" spc="-4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6" name="object 16"/>
          <p:cNvSpPr txBox="1"/>
          <p:nvPr/>
        </p:nvSpPr>
        <p:spPr>
          <a:xfrm>
            <a:off x="850900" y="3528437"/>
            <a:ext cx="8988425" cy="2265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233545">
              <a:lnSpc>
                <a:spcPct val="100000"/>
              </a:lnSpc>
              <a:spcBef>
                <a:spcPts val="95"/>
              </a:spcBef>
              <a:tabLst>
                <a:tab pos="5970905" algn="l"/>
              </a:tabLst>
            </a:pPr>
            <a:r>
              <a:rPr dirty="0" baseline="33333" sz="1500" spc="30">
                <a:latin typeface="Cambria Math"/>
                <a:cs typeface="Cambria Math"/>
              </a:rPr>
              <a:t>𝑠</a:t>
            </a:r>
            <a:r>
              <a:rPr dirty="0" baseline="33333" sz="1500" spc="127">
                <a:latin typeface="Cambria Math"/>
                <a:cs typeface="Cambria Math"/>
              </a:rPr>
              <a:t> </a:t>
            </a:r>
            <a:r>
              <a:rPr dirty="0" sz="1000" spc="30">
                <a:latin typeface="Cambria Math"/>
                <a:cs typeface="Cambria Math"/>
              </a:rPr>
              <a:t>𝑛=−∞	</a:t>
            </a:r>
            <a:r>
              <a:rPr dirty="0" baseline="33333" sz="1500" spc="30">
                <a:latin typeface="Cambria Math"/>
                <a:cs typeface="Cambria Math"/>
              </a:rPr>
              <a:t>𝑠</a:t>
            </a:r>
            <a:r>
              <a:rPr dirty="0" baseline="33333" sz="1500" spc="120">
                <a:latin typeface="Cambria Math"/>
                <a:cs typeface="Cambria Math"/>
              </a:rPr>
              <a:t> </a:t>
            </a:r>
            <a:r>
              <a:rPr dirty="0" sz="1000" spc="25">
                <a:latin typeface="Cambria Math"/>
                <a:cs typeface="Cambria Math"/>
              </a:rPr>
              <a:t>𝑛=−∞</a:t>
            </a:r>
            <a:endParaRPr sz="1000">
              <a:latin typeface="Cambria Math"/>
              <a:cs typeface="Cambria Math"/>
            </a:endParaRPr>
          </a:p>
          <a:p>
            <a:pPr algn="just" marL="63500" marR="55880">
              <a:lnSpc>
                <a:spcPct val="145800"/>
              </a:lnSpc>
              <a:spcBef>
                <a:spcPts val="760"/>
              </a:spcBef>
            </a:pPr>
            <a:r>
              <a:rPr dirty="0" sz="1400" spc="-5">
                <a:latin typeface="Times New Roman"/>
                <a:cs typeface="Times New Roman"/>
              </a:rPr>
              <a:t>When the sampling rate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chosen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65">
                <a:latin typeface="Cambria Math"/>
                <a:cs typeface="Cambria Math"/>
              </a:rPr>
              <a:t>2𝑓</a:t>
            </a:r>
            <a:r>
              <a:rPr dirty="0" baseline="-16666" sz="1500" spc="-97">
                <a:latin typeface="Cambria Math"/>
                <a:cs typeface="Cambria Math"/>
              </a:rPr>
              <a:t>𝑚 </a:t>
            </a:r>
            <a:r>
              <a:rPr dirty="0" sz="1400">
                <a:latin typeface="Times New Roman"/>
                <a:cs typeface="Times New Roman"/>
              </a:rPr>
              <a:t>each </a:t>
            </a:r>
            <a:r>
              <a:rPr dirty="0" sz="1400" spc="-5">
                <a:latin typeface="Times New Roman"/>
                <a:cs typeface="Times New Roman"/>
              </a:rPr>
              <a:t>spectral replicate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separated from </a:t>
            </a:r>
            <a:r>
              <a:rPr dirty="0" sz="1400">
                <a:latin typeface="Times New Roman"/>
                <a:cs typeface="Times New Roman"/>
              </a:rPr>
              <a:t>each of </a:t>
            </a:r>
            <a:r>
              <a:rPr dirty="0" sz="1400" spc="-5">
                <a:latin typeface="Times New Roman"/>
                <a:cs typeface="Times New Roman"/>
              </a:rPr>
              <a:t>its neighbors </a:t>
            </a:r>
            <a:r>
              <a:rPr dirty="0" sz="1400">
                <a:latin typeface="Times New Roman"/>
                <a:cs typeface="Times New Roman"/>
              </a:rPr>
              <a:t>by a frequency  </a:t>
            </a:r>
            <a:r>
              <a:rPr dirty="0" sz="1400" spc="-5">
                <a:latin typeface="Times New Roman"/>
                <a:cs typeface="Times New Roman"/>
              </a:rPr>
              <a:t>band exactly equal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</a:t>
            </a:r>
            <a:r>
              <a:rPr dirty="0" baseline="-16666" sz="1500" spc="-6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hertz, </a:t>
            </a:r>
            <a:r>
              <a:rPr dirty="0" sz="1400" spc="-5">
                <a:latin typeface="Times New Roman"/>
                <a:cs typeface="Times New Roman"/>
              </a:rPr>
              <a:t>and the analog waveform </a:t>
            </a:r>
            <a:r>
              <a:rPr dirty="0" sz="1400">
                <a:latin typeface="Times New Roman"/>
                <a:cs typeface="Times New Roman"/>
              </a:rPr>
              <a:t>ca </a:t>
            </a:r>
            <a:r>
              <a:rPr dirty="0" sz="1400" spc="-5">
                <a:latin typeface="Times New Roman"/>
                <a:cs typeface="Times New Roman"/>
              </a:rPr>
              <a:t>theoretically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completely </a:t>
            </a:r>
            <a:r>
              <a:rPr dirty="0" sz="1400">
                <a:latin typeface="Times New Roman"/>
                <a:cs typeface="Times New Roman"/>
              </a:rPr>
              <a:t>recovered </a:t>
            </a:r>
            <a:r>
              <a:rPr dirty="0" sz="1400" spc="-5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samples, </a:t>
            </a:r>
            <a:r>
              <a:rPr dirty="0" sz="1400">
                <a:latin typeface="Times New Roman"/>
                <a:cs typeface="Times New Roman"/>
              </a:rPr>
              <a:t>by the  use of </a:t>
            </a:r>
            <a:r>
              <a:rPr dirty="0" sz="1400" spc="-5">
                <a:latin typeface="Times New Roman"/>
                <a:cs typeface="Times New Roman"/>
              </a:rPr>
              <a:t>filtering. </a:t>
            </a: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should be clear that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&gt; </a:t>
            </a:r>
            <a:r>
              <a:rPr dirty="0" sz="1400" spc="-25">
                <a:latin typeface="Cambria Math"/>
                <a:cs typeface="Cambria Math"/>
              </a:rPr>
              <a:t>2𝑓</a:t>
            </a:r>
            <a:r>
              <a:rPr dirty="0" baseline="-16666" sz="1500" spc="-37">
                <a:latin typeface="Cambria Math"/>
                <a:cs typeface="Cambria Math"/>
              </a:rPr>
              <a:t>𝑚</a:t>
            </a:r>
            <a:r>
              <a:rPr dirty="0" sz="1400" spc="-2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replications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 spc="-5">
                <a:latin typeface="Times New Roman"/>
                <a:cs typeface="Times New Roman"/>
              </a:rPr>
              <a:t>be move farther apart in </a:t>
            </a:r>
            <a:r>
              <a:rPr dirty="0" sz="1400">
                <a:latin typeface="Times New Roman"/>
                <a:cs typeface="Times New Roman"/>
              </a:rPr>
              <a:t>frequency </a:t>
            </a:r>
            <a:r>
              <a:rPr dirty="0" sz="1400" spc="-5">
                <a:latin typeface="Times New Roman"/>
                <a:cs typeface="Times New Roman"/>
              </a:rPr>
              <a:t>making it easier  </a:t>
            </a:r>
            <a:r>
              <a:rPr dirty="0" sz="1400">
                <a:latin typeface="Times New Roman"/>
                <a:cs typeface="Times New Roman"/>
              </a:rPr>
              <a:t>to perform the </a:t>
            </a:r>
            <a:r>
              <a:rPr dirty="0" sz="1400" spc="-5">
                <a:latin typeface="Times New Roman"/>
                <a:cs typeface="Times New Roman"/>
              </a:rPr>
              <a:t>filtering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operation.</a:t>
            </a:r>
            <a:endParaRPr sz="1400">
              <a:latin typeface="Times New Roman"/>
              <a:cs typeface="Times New Roman"/>
            </a:endParaRPr>
          </a:p>
          <a:p>
            <a:pPr algn="just" marL="63500" marR="57150" indent="-635">
              <a:lnSpc>
                <a:spcPct val="144300"/>
              </a:lnSpc>
              <a:spcBef>
                <a:spcPts val="1035"/>
              </a:spcBef>
            </a:pPr>
            <a:r>
              <a:rPr dirty="0" sz="1400" spc="-5">
                <a:latin typeface="Times New Roman"/>
                <a:cs typeface="Times New Roman"/>
              </a:rPr>
              <a:t>When the sampling rate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reduced, such that </a:t>
            </a:r>
            <a:r>
              <a:rPr dirty="0" sz="1400" spc="-130">
                <a:latin typeface="Cambria Math"/>
                <a:cs typeface="Cambria Math"/>
              </a:rPr>
              <a:t>𝑓</a:t>
            </a:r>
            <a:r>
              <a:rPr dirty="0" baseline="-16666" sz="1500" spc="-195">
                <a:latin typeface="Cambria Math"/>
                <a:cs typeface="Cambria Math"/>
              </a:rPr>
              <a:t>𝑠 </a:t>
            </a:r>
            <a:r>
              <a:rPr dirty="0" sz="1400">
                <a:latin typeface="Cambria Math"/>
                <a:cs typeface="Cambria Math"/>
              </a:rPr>
              <a:t>&lt; </a:t>
            </a:r>
            <a:r>
              <a:rPr dirty="0" sz="1400" spc="-25">
                <a:latin typeface="Cambria Math"/>
                <a:cs typeface="Cambria Math"/>
              </a:rPr>
              <a:t>2𝑓</a:t>
            </a:r>
            <a:r>
              <a:rPr dirty="0" baseline="-16666" sz="1500" spc="-37">
                <a:latin typeface="Cambria Math"/>
                <a:cs typeface="Cambria Math"/>
              </a:rPr>
              <a:t>𝑚</a:t>
            </a:r>
            <a:r>
              <a:rPr dirty="0" sz="1400" spc="-2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replications will overlap,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figure below, and </a:t>
            </a:r>
            <a:r>
              <a:rPr dirty="0" sz="1400" spc="-10">
                <a:latin typeface="Times New Roman"/>
                <a:cs typeface="Times New Roman"/>
              </a:rPr>
              <a:t>some  </a:t>
            </a:r>
            <a:r>
              <a:rPr dirty="0" sz="1400" spc="-5">
                <a:latin typeface="Times New Roman"/>
                <a:cs typeface="Times New Roman"/>
              </a:rPr>
              <a:t>information 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lost. This phenomenon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aliasing.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2019-04-09T07:53:04Z</dcterms:created>
  <dcterms:modified xsi:type="dcterms:W3CDTF">2019-04-09T07:53:04Z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2019-04-09T00:00:00Z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2019-04-09T00:00:00Z</vt:filetime>
  </property>
</Properties>
</file>