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271742" y="5058186"/>
            <a:ext cx="205876" cy="2070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607183" y="1242110"/>
            <a:ext cx="5268331" cy="496234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21758" y="1113480"/>
            <a:ext cx="6849883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625338" y="6719950"/>
            <a:ext cx="192404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7F7F7F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4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6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7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8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1922" y="452187"/>
            <a:ext cx="1376045" cy="1568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20"/>
              </a:lnSpc>
            </a:pPr>
            <a:r>
              <a:rPr dirty="0" sz="1100" spc="50">
                <a:latin typeface="Arial"/>
                <a:cs typeface="Arial"/>
              </a:rPr>
              <a:t>رهاط </a:t>
            </a:r>
            <a:r>
              <a:rPr dirty="0" sz="1100" spc="-60">
                <a:latin typeface="Arial"/>
                <a:cs typeface="Arial"/>
              </a:rPr>
              <a:t>ةزمحلا </a:t>
            </a:r>
            <a:r>
              <a:rPr dirty="0" sz="1100">
                <a:latin typeface="Arial"/>
                <a:cs typeface="Arial"/>
              </a:rPr>
              <a:t>.م : </a:t>
            </a:r>
            <a:r>
              <a:rPr dirty="0" sz="1100" spc="-50">
                <a:latin typeface="Arial"/>
                <a:cs typeface="Arial"/>
              </a:rPr>
              <a:t>ةداملا</a:t>
            </a:r>
            <a:r>
              <a:rPr dirty="0" sz="1100" spc="-30">
                <a:latin typeface="Arial"/>
                <a:cs typeface="Arial"/>
              </a:rPr>
              <a:t> </a:t>
            </a:r>
            <a:r>
              <a:rPr dirty="0" sz="1100" spc="15">
                <a:latin typeface="Arial"/>
                <a:cs typeface="Arial"/>
              </a:rPr>
              <a:t>سردم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21190" y="347359"/>
            <a:ext cx="1547701" cy="17668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0610" y="1188461"/>
            <a:ext cx="321945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b="1">
                <a:latin typeface="Times New Roman"/>
                <a:cs typeface="Times New Roman"/>
              </a:rPr>
              <a:t>1</a:t>
            </a:r>
            <a:r>
              <a:rPr dirty="0" sz="2800" spc="-5" b="1">
                <a:latin typeface="Times New Roman"/>
                <a:cs typeface="Times New Roman"/>
              </a:rPr>
              <a:t>-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605412" y="6"/>
            <a:ext cx="4086860" cy="7557770"/>
          </a:xfrm>
          <a:custGeom>
            <a:avLst/>
            <a:gdLst/>
            <a:ahLst/>
            <a:cxnLst/>
            <a:rect l="l" t="t" r="r" b="b"/>
            <a:pathLst>
              <a:path w="4086859" h="7557770">
                <a:moveTo>
                  <a:pt x="0" y="7557760"/>
                </a:moveTo>
                <a:lnTo>
                  <a:pt x="4086728" y="7557760"/>
                </a:lnTo>
                <a:lnTo>
                  <a:pt x="4086728" y="0"/>
                </a:lnTo>
                <a:lnTo>
                  <a:pt x="0" y="0"/>
                </a:lnTo>
                <a:lnTo>
                  <a:pt x="0" y="755776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428476" y="3774"/>
            <a:ext cx="176903" cy="75506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872990">
              <a:lnSpc>
                <a:spcPct val="100000"/>
              </a:lnSpc>
              <a:spcBef>
                <a:spcPts val="100"/>
              </a:spcBef>
            </a:pPr>
            <a:r>
              <a:rPr dirty="0" spc="-25"/>
              <a:t>2</a:t>
            </a:r>
            <a:r>
              <a:rPr dirty="0" spc="-40"/>
              <a:t>01</a:t>
            </a:r>
            <a:r>
              <a:rPr dirty="0" spc="-25"/>
              <a:t>8-</a:t>
            </a:r>
            <a:r>
              <a:rPr dirty="0" spc="-40"/>
              <a:t>20</a:t>
            </a:r>
            <a:r>
              <a:rPr dirty="0" spc="-25"/>
              <a:t>1</a:t>
            </a:r>
            <a:r>
              <a:rPr dirty="0"/>
              <a:t>9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769994" y="5987286"/>
            <a:ext cx="3429635" cy="9359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Dr. </a:t>
            </a:r>
            <a:r>
              <a:rPr dirty="0" sz="1600" spc="-10">
                <a:solidFill>
                  <a:srgbClr val="FFFFFF"/>
                </a:solidFill>
                <a:latin typeface="Calibri"/>
                <a:cs typeface="Calibri"/>
              </a:rPr>
              <a:t>Hussam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Dheaa</a:t>
            </a:r>
            <a:r>
              <a:rPr dirty="0" sz="16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FFFFFF"/>
                </a:solidFill>
                <a:latin typeface="Calibri"/>
                <a:cs typeface="Calibri"/>
              </a:rPr>
              <a:t>Kamel</a:t>
            </a:r>
            <a:endParaRPr sz="1600">
              <a:latin typeface="Calibri"/>
              <a:cs typeface="Calibri"/>
            </a:endParaRPr>
          </a:p>
          <a:p>
            <a:pPr marL="12700" marR="5080">
              <a:lnSpc>
                <a:spcPct val="152100"/>
              </a:lnSpc>
              <a:spcBef>
                <a:spcPts val="140"/>
              </a:spcBef>
            </a:pP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Al-Mustafa University </a:t>
            </a:r>
            <a:r>
              <a:rPr dirty="0" sz="1400">
                <a:solidFill>
                  <a:srgbClr val="FFFFFF"/>
                </a:solidFill>
                <a:latin typeface="Calibri"/>
                <a:cs typeface="Calibri"/>
              </a:rPr>
              <a:t>Collage </a:t>
            </a:r>
            <a:r>
              <a:rPr dirty="0" sz="1400" spc="-5">
                <a:solidFill>
                  <a:srgbClr val="FFFFFF"/>
                </a:solidFill>
                <a:latin typeface="Calibri"/>
                <a:cs typeface="Calibri"/>
              </a:rPr>
              <a:t>CTE Department  2018-2019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9525" y="1902067"/>
            <a:ext cx="9606915" cy="513080"/>
          </a:xfrm>
          <a:custGeom>
            <a:avLst/>
            <a:gdLst/>
            <a:ahLst/>
            <a:cxnLst/>
            <a:rect l="l" t="t" r="r" b="b"/>
            <a:pathLst>
              <a:path w="9606915" h="513080">
                <a:moveTo>
                  <a:pt x="0" y="513075"/>
                </a:moveTo>
                <a:lnTo>
                  <a:pt x="9606290" y="513075"/>
                </a:lnTo>
                <a:lnTo>
                  <a:pt x="9606290" y="0"/>
                </a:lnTo>
                <a:lnTo>
                  <a:pt x="0" y="0"/>
                </a:lnTo>
                <a:lnTo>
                  <a:pt x="0" y="513075"/>
                </a:lnTo>
                <a:close/>
              </a:path>
            </a:pathLst>
          </a:custGeom>
          <a:solidFill>
            <a:srgbClr val="5B9AD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525" y="1902068"/>
            <a:ext cx="9606915" cy="513080"/>
          </a:xfrm>
          <a:custGeom>
            <a:avLst/>
            <a:gdLst/>
            <a:ahLst/>
            <a:cxnLst/>
            <a:rect l="l" t="t" r="r" b="b"/>
            <a:pathLst>
              <a:path w="9606915" h="513080">
                <a:moveTo>
                  <a:pt x="0" y="513075"/>
                </a:moveTo>
                <a:lnTo>
                  <a:pt x="9606289" y="513075"/>
                </a:lnTo>
                <a:lnTo>
                  <a:pt x="9606289" y="0"/>
                </a:lnTo>
                <a:lnTo>
                  <a:pt x="0" y="0"/>
                </a:lnTo>
                <a:lnTo>
                  <a:pt x="0" y="513075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947164" y="1918838"/>
            <a:ext cx="3729990" cy="452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 b="1">
                <a:latin typeface="Times New Roman"/>
                <a:cs typeface="Times New Roman"/>
              </a:rPr>
              <a:t>Digital</a:t>
            </a:r>
            <a:r>
              <a:rPr dirty="0" sz="2800" spc="-15" b="1">
                <a:latin typeface="Times New Roman"/>
                <a:cs typeface="Times New Roman"/>
              </a:rPr>
              <a:t> </a:t>
            </a:r>
            <a:r>
              <a:rPr dirty="0" sz="2800" spc="-5" b="1">
                <a:latin typeface="Times New Roman"/>
                <a:cs typeface="Times New Roman"/>
              </a:rPr>
              <a:t>Communications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35739" y="2831461"/>
            <a:ext cx="3984625" cy="2941320"/>
          </a:xfrm>
          <a:prstGeom prst="rect">
            <a:avLst/>
          </a:prstGeom>
          <a:solidFill>
            <a:srgbClr val="A4A4A4"/>
          </a:solidFill>
          <a:ln w="19049">
            <a:solidFill>
              <a:srgbClr val="000000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Times New Roman"/>
              <a:cs typeface="Times New Roman"/>
            </a:endParaRPr>
          </a:p>
          <a:p>
            <a:pPr algn="ctr" marL="635">
              <a:lnSpc>
                <a:spcPct val="100000"/>
              </a:lnSpc>
            </a:pPr>
            <a:r>
              <a:rPr dirty="0" sz="1800" spc="-5" b="1">
                <a:latin typeface="Times New Roman"/>
                <a:cs typeface="Times New Roman"/>
              </a:rPr>
              <a:t>CTE Department </a:t>
            </a:r>
            <a:r>
              <a:rPr dirty="0" sz="1800" b="1">
                <a:latin typeface="Times New Roman"/>
                <a:cs typeface="Times New Roman"/>
              </a:rPr>
              <a:t>-3</a:t>
            </a:r>
            <a:r>
              <a:rPr dirty="0" baseline="38647" sz="1725" b="1">
                <a:latin typeface="Times New Roman"/>
                <a:cs typeface="Times New Roman"/>
              </a:rPr>
              <a:t>rd</a:t>
            </a:r>
            <a:r>
              <a:rPr dirty="0" baseline="38647" sz="1725" spc="254" b="1">
                <a:latin typeface="Times New Roman"/>
                <a:cs typeface="Times New Roman"/>
              </a:rPr>
              <a:t> </a:t>
            </a:r>
            <a:r>
              <a:rPr dirty="0" sz="1800" b="1">
                <a:latin typeface="Times New Roman"/>
                <a:cs typeface="Times New Roman"/>
              </a:rPr>
              <a:t>stage</a:t>
            </a:r>
            <a:endParaRPr sz="1800">
              <a:latin typeface="Times New Roman"/>
              <a:cs typeface="Times New Roman"/>
            </a:endParaRPr>
          </a:p>
          <a:p>
            <a:pPr algn="ctr" marL="978535" marR="970915" indent="-1270">
              <a:lnSpc>
                <a:spcPct val="110200"/>
              </a:lnSpc>
              <a:spcBef>
                <a:spcPts val="975"/>
              </a:spcBef>
            </a:pPr>
            <a:r>
              <a:rPr dirty="0" sz="2000" b="1">
                <a:latin typeface="Times New Roman"/>
                <a:cs typeface="Times New Roman"/>
              </a:rPr>
              <a:t>Reference: </a:t>
            </a:r>
            <a:r>
              <a:rPr dirty="0" sz="2000" spc="-5" b="1">
                <a:latin typeface="Times New Roman"/>
                <a:cs typeface="Times New Roman"/>
              </a:rPr>
              <a:t>Digital  Communications  </a:t>
            </a:r>
            <a:r>
              <a:rPr dirty="0" sz="2000" b="1">
                <a:latin typeface="Times New Roman"/>
                <a:cs typeface="Times New Roman"/>
              </a:rPr>
              <a:t>Fundamentals</a:t>
            </a:r>
            <a:r>
              <a:rPr dirty="0" sz="2000" spc="-10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Times New Roman"/>
                <a:cs typeface="Times New Roman"/>
              </a:rPr>
              <a:t>and  Applications,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245"/>
              </a:spcBef>
            </a:pPr>
            <a:r>
              <a:rPr dirty="0" sz="2000" spc="-5" b="1">
                <a:latin typeface="Times New Roman"/>
                <a:cs typeface="Times New Roman"/>
              </a:rPr>
              <a:t>2</a:t>
            </a:r>
            <a:r>
              <a:rPr dirty="0" baseline="38461" sz="1950" spc="-7" b="1">
                <a:latin typeface="Times New Roman"/>
                <a:cs typeface="Times New Roman"/>
              </a:rPr>
              <a:t>nd </a:t>
            </a:r>
            <a:r>
              <a:rPr dirty="0" sz="2000" spc="-5" b="1">
                <a:latin typeface="Times New Roman"/>
                <a:cs typeface="Times New Roman"/>
              </a:rPr>
              <a:t>Addition, </a:t>
            </a:r>
            <a:r>
              <a:rPr dirty="0" sz="2000" b="1">
                <a:latin typeface="Times New Roman"/>
                <a:cs typeface="Times New Roman"/>
              </a:rPr>
              <a:t>by</a:t>
            </a:r>
            <a:r>
              <a:rPr dirty="0" sz="2000" spc="-130" b="1">
                <a:latin typeface="Times New Roman"/>
                <a:cs typeface="Times New Roman"/>
              </a:rPr>
              <a:t> </a:t>
            </a:r>
            <a:r>
              <a:rPr dirty="0" sz="2000" spc="-5" b="1">
                <a:latin typeface="Times New Roman"/>
                <a:cs typeface="Times New Roman"/>
              </a:rPr>
              <a:t>FernardSklar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225549" y="2552700"/>
            <a:ext cx="4502139" cy="29921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3086610" y="899145"/>
          <a:ext cx="4114800" cy="6000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3880"/>
                <a:gridCol w="877569"/>
                <a:gridCol w="875030"/>
                <a:gridCol w="902334"/>
                <a:gridCol w="896619"/>
              </a:tblGrid>
              <a:tr h="299933">
                <a:tc>
                  <a:txBody>
                    <a:bodyPr/>
                    <a:lstStyle/>
                    <a:p>
                      <a:pPr marL="31750">
                        <a:lnSpc>
                          <a:spcPts val="1614"/>
                        </a:lnSpc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𝑖 =</a:t>
                      </a:r>
                      <a:r>
                        <a:rPr dirty="0" sz="1400" spc="-14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400">
                          <a:latin typeface="Cambria Math"/>
                          <a:cs typeface="Cambria Math"/>
                        </a:rPr>
                        <a:t>3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</a:pPr>
                      <a:r>
                        <a:rPr dirty="0" sz="1400" spc="5">
                          <a:latin typeface="Cambria Math"/>
                          <a:cs typeface="Cambria Math"/>
                        </a:rPr>
                        <a:t>0(−1𝑉)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ts val="1614"/>
                        </a:lnSpc>
                      </a:pPr>
                      <a:r>
                        <a:rPr dirty="0" sz="1400" spc="5">
                          <a:latin typeface="Cambria Math"/>
                          <a:cs typeface="Cambria Math"/>
                        </a:rPr>
                        <a:t>1(1𝑉)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69875">
                        <a:lnSpc>
                          <a:spcPts val="1614"/>
                        </a:lnSpc>
                      </a:pPr>
                      <a:r>
                        <a:rPr dirty="0" sz="1400" spc="-20">
                          <a:latin typeface="Cambria Math"/>
                          <a:cs typeface="Cambria Math"/>
                        </a:rPr>
                        <a:t>𝑆</a:t>
                      </a:r>
                      <a:r>
                        <a:rPr dirty="0" baseline="-16666" sz="1500" spc="-30">
                          <a:latin typeface="Cambria Math"/>
                          <a:cs typeface="Cambria Math"/>
                        </a:rPr>
                        <a:t>3</a:t>
                      </a:r>
                      <a:endParaRPr baseline="-16666" sz="15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614"/>
                        </a:lnSpc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5</a:t>
                      </a:r>
                      <a:r>
                        <a:rPr dirty="0" sz="1400" spc="15">
                          <a:latin typeface="Cambria Math"/>
                          <a:cs typeface="Cambria Math"/>
                        </a:rPr>
                        <a:t>𝜋</a:t>
                      </a:r>
                      <a:r>
                        <a:rPr dirty="0" sz="1400" spc="-5">
                          <a:latin typeface="Cambria Math"/>
                          <a:cs typeface="Cambria Math"/>
                        </a:rPr>
                        <a:t>/</a:t>
                      </a:r>
                      <a:r>
                        <a:rPr dirty="0" sz="1400">
                          <a:latin typeface="Cambria Math"/>
                          <a:cs typeface="Cambria Math"/>
                        </a:rPr>
                        <a:t>4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0"/>
                </a:tc>
              </a:tr>
              <a:tr h="29993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𝑖 =</a:t>
                      </a:r>
                      <a:r>
                        <a:rPr dirty="0" sz="1400" spc="-145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400">
                          <a:latin typeface="Cambria Math"/>
                          <a:cs typeface="Cambria Math"/>
                        </a:rPr>
                        <a:t>4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5715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400" spc="5">
                          <a:latin typeface="Cambria Math"/>
                          <a:cs typeface="Cambria Math"/>
                        </a:rPr>
                        <a:t>1(1𝑉)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57150"/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400" spc="5">
                          <a:latin typeface="Cambria Math"/>
                          <a:cs typeface="Cambria Math"/>
                        </a:rPr>
                        <a:t>1(1𝑉)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57150"/>
                </a:tc>
                <a:tc>
                  <a:txBody>
                    <a:bodyPr/>
                    <a:lstStyle/>
                    <a:p>
                      <a:pPr marL="26987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400" spc="-20">
                          <a:latin typeface="Cambria Math"/>
                          <a:cs typeface="Cambria Math"/>
                        </a:rPr>
                        <a:t>𝑆</a:t>
                      </a:r>
                      <a:r>
                        <a:rPr dirty="0" baseline="-16666" sz="1500" spc="-30">
                          <a:latin typeface="Cambria Math"/>
                          <a:cs typeface="Cambria Math"/>
                        </a:rPr>
                        <a:t>4</a:t>
                      </a:r>
                      <a:endParaRPr baseline="-16666" sz="1500">
                        <a:latin typeface="Cambria Math"/>
                        <a:cs typeface="Cambria Math"/>
                      </a:endParaRPr>
                    </a:p>
                  </a:txBody>
                  <a:tcPr marL="0" marR="0" marB="0" marT="5715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7</a:t>
                      </a:r>
                      <a:r>
                        <a:rPr dirty="0" sz="1400" spc="15">
                          <a:latin typeface="Cambria Math"/>
                          <a:cs typeface="Cambria Math"/>
                        </a:rPr>
                        <a:t>𝜋</a:t>
                      </a:r>
                      <a:r>
                        <a:rPr dirty="0" sz="1400" spc="-5">
                          <a:latin typeface="Cambria Math"/>
                          <a:cs typeface="Cambria Math"/>
                        </a:rPr>
                        <a:t>/</a:t>
                      </a:r>
                      <a:r>
                        <a:rPr dirty="0" sz="1400">
                          <a:latin typeface="Cambria Math"/>
                          <a:cs typeface="Cambria Math"/>
                        </a:rPr>
                        <a:t>4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57150"/>
                </a:tc>
              </a:tr>
            </a:tbl>
          </a:graphicData>
        </a:graphic>
      </p:graphicFrame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11" name="object 11"/>
          <p:cNvSpPr txBox="1"/>
          <p:nvPr/>
        </p:nvSpPr>
        <p:spPr>
          <a:xfrm>
            <a:off x="901700" y="3145659"/>
            <a:ext cx="8883015" cy="15582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lvl="1" marL="294005" indent="-281940">
              <a:lnSpc>
                <a:spcPct val="100000"/>
              </a:lnSpc>
              <a:spcBef>
                <a:spcPts val="105"/>
              </a:spcBef>
              <a:buAutoNum type="arabicPlain"/>
              <a:tabLst>
                <a:tab pos="294640" algn="l"/>
              </a:tabLst>
            </a:pPr>
            <a:r>
              <a:rPr dirty="0" sz="1400" b="1">
                <a:latin typeface="Times New Roman"/>
                <a:cs typeface="Times New Roman"/>
              </a:rPr>
              <a:t>QPSK</a:t>
            </a:r>
            <a:r>
              <a:rPr dirty="0" sz="1400" spc="-5" b="1">
                <a:latin typeface="Times New Roman"/>
                <a:cs typeface="Times New Roman"/>
              </a:rPr>
              <a:t> generator: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50"/>
              </a:spcBef>
            </a:pPr>
            <a:r>
              <a:rPr dirty="0" sz="1400">
                <a:latin typeface="Times New Roman"/>
                <a:cs typeface="Times New Roman"/>
              </a:rPr>
              <a:t>There are </a:t>
            </a:r>
            <a:r>
              <a:rPr dirty="0" sz="1400" spc="-5">
                <a:latin typeface="Times New Roman"/>
                <a:cs typeface="Times New Roman"/>
              </a:rPr>
              <a:t>two type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QPSK:</a:t>
            </a:r>
            <a:endParaRPr sz="1400">
              <a:latin typeface="Times New Roman"/>
              <a:cs typeface="Times New Roman"/>
            </a:endParaRPr>
          </a:p>
          <a:p>
            <a:pPr lvl="2" marL="443865" indent="-431800">
              <a:lnSpc>
                <a:spcPct val="100000"/>
              </a:lnSpc>
              <a:spcBef>
                <a:spcPts val="1190"/>
              </a:spcBef>
              <a:buAutoNum type="arabicPlain"/>
              <a:tabLst>
                <a:tab pos="444500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Offset </a:t>
            </a:r>
            <a:r>
              <a:rPr dirty="0" sz="1400" b="1">
                <a:latin typeface="Times New Roman"/>
                <a:cs typeface="Times New Roman"/>
              </a:rPr>
              <a:t>QPSK </a:t>
            </a:r>
            <a:r>
              <a:rPr dirty="0" sz="1400" spc="-5" b="1">
                <a:latin typeface="Times New Roman"/>
                <a:cs typeface="Times New Roman"/>
              </a:rPr>
              <a:t>(OQPSK):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  <a:spcBef>
                <a:spcPts val="985"/>
              </a:spcBef>
            </a:pPr>
            <a:r>
              <a:rPr dirty="0" sz="1400">
                <a:latin typeface="Times New Roman"/>
                <a:cs typeface="Times New Roman"/>
              </a:rPr>
              <a:t>Fig. 17 </a:t>
            </a:r>
            <a:r>
              <a:rPr dirty="0" sz="1400" spc="-5">
                <a:latin typeface="Times New Roman"/>
                <a:cs typeface="Times New Roman"/>
              </a:rPr>
              <a:t>shows the block diagram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OQPSK generator. The input signal is converted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NRZ and </a:t>
            </a:r>
            <a:r>
              <a:rPr dirty="0" sz="1400">
                <a:latin typeface="Times New Roman"/>
                <a:cs typeface="Times New Roman"/>
              </a:rPr>
              <a:t>called </a:t>
            </a:r>
            <a:r>
              <a:rPr dirty="0" sz="1400" spc="-5">
                <a:latin typeface="Times New Roman"/>
                <a:cs typeface="Times New Roman"/>
              </a:rPr>
              <a:t>b(t), the  demultiplexer divides </a:t>
            </a:r>
            <a:r>
              <a:rPr dirty="0" sz="1400">
                <a:latin typeface="Times New Roman"/>
                <a:cs typeface="Times New Roman"/>
              </a:rPr>
              <a:t>b(t) </a:t>
            </a:r>
            <a:r>
              <a:rPr dirty="0" sz="1400" spc="-5">
                <a:latin typeface="Times New Roman"/>
                <a:cs typeface="Times New Roman"/>
              </a:rPr>
              <a:t>into separated bit streams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odd numbered and </a:t>
            </a:r>
            <a:r>
              <a:rPr dirty="0" sz="1400" spc="-10">
                <a:latin typeface="Times New Roman"/>
                <a:cs typeface="Times New Roman"/>
              </a:rPr>
              <a:t>even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numbered.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037460" y="4479919"/>
            <a:ext cx="200025" cy="0"/>
          </a:xfrm>
          <a:custGeom>
            <a:avLst/>
            <a:gdLst/>
            <a:ahLst/>
            <a:cxnLst/>
            <a:rect l="l" t="t" r="r" b="b"/>
            <a:pathLst>
              <a:path w="200025" h="0">
                <a:moveTo>
                  <a:pt x="0" y="0"/>
                </a:moveTo>
                <a:lnTo>
                  <a:pt x="1996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636380" y="4479919"/>
            <a:ext cx="200025" cy="0"/>
          </a:xfrm>
          <a:custGeom>
            <a:avLst/>
            <a:gdLst/>
            <a:ahLst/>
            <a:cxnLst/>
            <a:rect l="l" t="t" r="r" b="b"/>
            <a:pathLst>
              <a:path w="200025" h="0">
                <a:moveTo>
                  <a:pt x="0" y="0"/>
                </a:moveTo>
                <a:lnTo>
                  <a:pt x="1996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876287" y="3568062"/>
            <a:ext cx="8940800" cy="11264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 </a:t>
            </a:r>
            <a:r>
              <a:rPr dirty="0" sz="1400" spc="-5">
                <a:latin typeface="Times New Roman"/>
                <a:cs typeface="Times New Roman"/>
              </a:rPr>
              <a:t>17: OQPSK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generator</a:t>
            </a:r>
            <a:endParaRPr sz="1400">
              <a:latin typeface="Times New Roman"/>
              <a:cs typeface="Times New Roman"/>
            </a:endParaRPr>
          </a:p>
          <a:p>
            <a:pPr algn="ctr" marL="38100" marR="30480">
              <a:lnSpc>
                <a:spcPct val="112100"/>
              </a:lnSpc>
              <a:spcBef>
                <a:spcPts val="994"/>
              </a:spcBef>
            </a:pPr>
            <a:r>
              <a:rPr dirty="0" sz="1400" spc="-5">
                <a:latin typeface="Times New Roman"/>
                <a:cs typeface="Times New Roman"/>
              </a:rPr>
              <a:t>The symbol duration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both </a:t>
            </a:r>
            <a:r>
              <a:rPr dirty="0" sz="1400" spc="15">
                <a:latin typeface="Cambria Math"/>
                <a:cs typeface="Cambria Math"/>
              </a:rPr>
              <a:t>𝑏</a:t>
            </a:r>
            <a:r>
              <a:rPr dirty="0" baseline="-16666" sz="1500" spc="22">
                <a:latin typeface="Cambria Math"/>
                <a:cs typeface="Cambria Math"/>
              </a:rPr>
              <a:t>𝑜</a:t>
            </a:r>
            <a:r>
              <a:rPr dirty="0" sz="1400" spc="15">
                <a:latin typeface="Cambria Math"/>
                <a:cs typeface="Cambria Math"/>
              </a:rPr>
              <a:t>(𝑡)</a:t>
            </a:r>
            <a:r>
              <a:rPr dirty="0" sz="1400" spc="15">
                <a:latin typeface="Times New Roman"/>
                <a:cs typeface="Times New Roman"/>
              </a:rPr>
              <a:t>and </a:t>
            </a:r>
            <a:r>
              <a:rPr dirty="0" sz="1400" spc="20">
                <a:latin typeface="Cambria Math"/>
                <a:cs typeface="Cambria Math"/>
              </a:rPr>
              <a:t>𝑏</a:t>
            </a:r>
            <a:r>
              <a:rPr dirty="0" baseline="-16666" sz="1500" spc="30">
                <a:latin typeface="Cambria Math"/>
                <a:cs typeface="Cambria Math"/>
              </a:rPr>
              <a:t>𝑒</a:t>
            </a:r>
            <a:r>
              <a:rPr dirty="0" sz="1400" spc="20">
                <a:latin typeface="Cambria Math"/>
                <a:cs typeface="Cambria Math"/>
              </a:rPr>
              <a:t>(𝑡)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35">
                <a:latin typeface="Cambria Math"/>
                <a:cs typeface="Cambria Math"/>
              </a:rPr>
              <a:t>2𝑇</a:t>
            </a:r>
            <a:r>
              <a:rPr dirty="0" baseline="-16666" sz="1500" spc="-52">
                <a:latin typeface="Cambria Math"/>
                <a:cs typeface="Cambria Math"/>
              </a:rPr>
              <a:t>𝑏</a:t>
            </a:r>
            <a:r>
              <a:rPr dirty="0" baseline="-16666" sz="1500" spc="22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Fig. </a:t>
            </a:r>
            <a:r>
              <a:rPr dirty="0" sz="1400">
                <a:latin typeface="Times New Roman"/>
                <a:cs typeface="Times New Roman"/>
              </a:rPr>
              <a:t>18. </a:t>
            </a:r>
            <a:r>
              <a:rPr dirty="0" sz="1400" spc="-10">
                <a:latin typeface="Times New Roman"/>
                <a:cs typeface="Times New Roman"/>
              </a:rPr>
              <a:t>Note </a:t>
            </a:r>
            <a:r>
              <a:rPr dirty="0" sz="1400" spc="-5">
                <a:latin typeface="Times New Roman"/>
                <a:cs typeface="Times New Roman"/>
              </a:rPr>
              <a:t>that the first </a:t>
            </a:r>
            <a:r>
              <a:rPr dirty="0" sz="1400" spc="-10">
                <a:latin typeface="Times New Roman"/>
                <a:cs typeface="Times New Roman"/>
              </a:rPr>
              <a:t>symbol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25">
                <a:latin typeface="Cambria Math"/>
                <a:cs typeface="Cambria Math"/>
              </a:rPr>
              <a:t>𝑏</a:t>
            </a:r>
            <a:r>
              <a:rPr dirty="0" baseline="-16666" sz="1500" spc="37">
                <a:latin typeface="Cambria Math"/>
                <a:cs typeface="Cambria Math"/>
              </a:rPr>
              <a:t>𝑜</a:t>
            </a:r>
            <a:r>
              <a:rPr dirty="0" sz="1400" spc="25">
                <a:latin typeface="Cambria Math"/>
                <a:cs typeface="Cambria Math"/>
              </a:rPr>
              <a:t>(𝑡)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delayed </a:t>
            </a:r>
            <a:r>
              <a:rPr dirty="0" sz="1400">
                <a:latin typeface="Times New Roman"/>
                <a:cs typeface="Times New Roman"/>
              </a:rPr>
              <a:t>by  </a:t>
            </a:r>
            <a:r>
              <a:rPr dirty="0" sz="1400" spc="-5">
                <a:latin typeface="Times New Roman"/>
                <a:cs typeface="Times New Roman"/>
              </a:rPr>
              <a:t>one </a:t>
            </a:r>
            <a:r>
              <a:rPr dirty="0" sz="1400">
                <a:latin typeface="Times New Roman"/>
                <a:cs typeface="Times New Roman"/>
              </a:rPr>
              <a:t>bit </a:t>
            </a:r>
            <a:r>
              <a:rPr dirty="0" sz="1400" spc="-5">
                <a:latin typeface="Times New Roman"/>
                <a:cs typeface="Times New Roman"/>
              </a:rPr>
              <a:t>period with respect to symbol of </a:t>
            </a:r>
            <a:r>
              <a:rPr dirty="0" sz="1400" spc="15">
                <a:latin typeface="Cambria Math"/>
                <a:cs typeface="Cambria Math"/>
              </a:rPr>
              <a:t>𝑏</a:t>
            </a:r>
            <a:r>
              <a:rPr dirty="0" baseline="-16666" sz="1500" spc="22">
                <a:latin typeface="Cambria Math"/>
                <a:cs typeface="Cambria Math"/>
              </a:rPr>
              <a:t>𝑒</a:t>
            </a:r>
            <a:r>
              <a:rPr dirty="0" sz="1400" spc="15">
                <a:latin typeface="Cambria Math"/>
                <a:cs typeface="Cambria Math"/>
              </a:rPr>
              <a:t>(𝑡)</a:t>
            </a:r>
            <a:r>
              <a:rPr dirty="0" sz="1400" spc="15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This delay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Cambria Math"/>
                <a:cs typeface="Cambria Math"/>
              </a:rPr>
              <a:t>𝑇</a:t>
            </a:r>
            <a:r>
              <a:rPr dirty="0" baseline="-16666" sz="1500" spc="-7">
                <a:latin typeface="Cambria Math"/>
                <a:cs typeface="Cambria Math"/>
              </a:rPr>
              <a:t>𝑏</a:t>
            </a:r>
            <a:r>
              <a:rPr dirty="0" sz="1400" spc="-5">
                <a:latin typeface="Times New Roman"/>
                <a:cs typeface="Times New Roman"/>
              </a:rPr>
              <a:t>is called offset </a:t>
            </a:r>
            <a:r>
              <a:rPr dirty="0" sz="1400">
                <a:latin typeface="Times New Roman"/>
                <a:cs typeface="Times New Roman"/>
              </a:rPr>
              <a:t>so </a:t>
            </a:r>
            <a:r>
              <a:rPr dirty="0" sz="1400" spc="-5">
                <a:latin typeface="Times New Roman"/>
                <a:cs typeface="Times New Roman"/>
              </a:rPr>
              <a:t>that the change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level cannot </a:t>
            </a:r>
            <a:r>
              <a:rPr dirty="0" sz="1400">
                <a:latin typeface="Times New Roman"/>
                <a:cs typeface="Times New Roman"/>
              </a:rPr>
              <a:t>occur </a:t>
            </a:r>
            <a:r>
              <a:rPr dirty="0" sz="1400" spc="-5">
                <a:latin typeface="Times New Roman"/>
                <a:cs typeface="Times New Roman"/>
              </a:rPr>
              <a:t>in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540"/>
              </a:spcBef>
            </a:pPr>
            <a:r>
              <a:rPr dirty="0" baseline="1984" sz="2100" spc="-7">
                <a:latin typeface="Times New Roman"/>
                <a:cs typeface="Times New Roman"/>
              </a:rPr>
              <a:t>same time. Each </a:t>
            </a:r>
            <a:r>
              <a:rPr dirty="0" baseline="1984" sz="2100" spc="30">
                <a:latin typeface="Cambria Math"/>
                <a:cs typeface="Cambria Math"/>
              </a:rPr>
              <a:t>𝑏</a:t>
            </a:r>
            <a:r>
              <a:rPr dirty="0" baseline="-13888" sz="1500" spc="30">
                <a:latin typeface="Cambria Math"/>
                <a:cs typeface="Cambria Math"/>
              </a:rPr>
              <a:t>𝑒</a:t>
            </a:r>
            <a:r>
              <a:rPr dirty="0" baseline="1984" sz="2100" spc="30">
                <a:latin typeface="Cambria Math"/>
                <a:cs typeface="Cambria Math"/>
              </a:rPr>
              <a:t>(𝑡) </a:t>
            </a:r>
            <a:r>
              <a:rPr dirty="0" baseline="1984" sz="2100">
                <a:latin typeface="Times New Roman"/>
                <a:cs typeface="Times New Roman"/>
              </a:rPr>
              <a:t>and </a:t>
            </a:r>
            <a:r>
              <a:rPr dirty="0" baseline="1984" sz="2100" spc="15">
                <a:latin typeface="Cambria Math"/>
                <a:cs typeface="Cambria Math"/>
              </a:rPr>
              <a:t>𝑏</a:t>
            </a:r>
            <a:r>
              <a:rPr dirty="0" baseline="-13888" sz="1500" spc="15">
                <a:latin typeface="Cambria Math"/>
                <a:cs typeface="Cambria Math"/>
              </a:rPr>
              <a:t>0</a:t>
            </a:r>
            <a:r>
              <a:rPr dirty="0" baseline="1984" sz="2100" spc="15">
                <a:latin typeface="Cambria Math"/>
                <a:cs typeface="Cambria Math"/>
              </a:rPr>
              <a:t>(𝑡) </a:t>
            </a:r>
            <a:r>
              <a:rPr dirty="0" baseline="1984" sz="2100">
                <a:latin typeface="Times New Roman"/>
                <a:cs typeface="Times New Roman"/>
              </a:rPr>
              <a:t>are </a:t>
            </a:r>
            <a:r>
              <a:rPr dirty="0" baseline="1984" sz="2100" spc="-7">
                <a:latin typeface="Times New Roman"/>
                <a:cs typeface="Times New Roman"/>
              </a:rPr>
              <a:t>modulate </a:t>
            </a:r>
            <a:r>
              <a:rPr dirty="0" baseline="1984" sz="2100">
                <a:latin typeface="Times New Roman"/>
                <a:cs typeface="Times New Roman"/>
              </a:rPr>
              <a:t>a </a:t>
            </a:r>
            <a:r>
              <a:rPr dirty="0" baseline="1984" sz="2100" spc="-7">
                <a:latin typeface="Times New Roman"/>
                <a:cs typeface="Times New Roman"/>
              </a:rPr>
              <a:t>carrier </a:t>
            </a:r>
            <a:r>
              <a:rPr dirty="0" sz="1400" spc="5">
                <a:latin typeface="Cambria Math"/>
                <a:cs typeface="Cambria Math"/>
              </a:rPr>
              <a:t>√</a:t>
            </a:r>
            <a:r>
              <a:rPr dirty="0" baseline="1984" sz="2100" spc="7">
                <a:latin typeface="Cambria Math"/>
                <a:cs typeface="Cambria Math"/>
              </a:rPr>
              <a:t>2𝑝</a:t>
            </a:r>
            <a:r>
              <a:rPr dirty="0" baseline="-33333" sz="1500" spc="7">
                <a:latin typeface="Cambria Math"/>
                <a:cs typeface="Cambria Math"/>
              </a:rPr>
              <a:t>𝑠</a:t>
            </a:r>
            <a:r>
              <a:rPr dirty="0" baseline="1984" sz="2100" spc="7">
                <a:latin typeface="Cambria Math"/>
                <a:cs typeface="Cambria Math"/>
              </a:rPr>
              <a:t>sin(2𝜋𝑓</a:t>
            </a:r>
            <a:r>
              <a:rPr dirty="0" baseline="-13888" sz="1500" spc="7">
                <a:latin typeface="Cambria Math"/>
                <a:cs typeface="Cambria Math"/>
              </a:rPr>
              <a:t>0</a:t>
            </a:r>
            <a:r>
              <a:rPr dirty="0" baseline="1984" sz="2100" spc="7">
                <a:latin typeface="Cambria Math"/>
                <a:cs typeface="Cambria Math"/>
              </a:rPr>
              <a:t>𝑡) </a:t>
            </a:r>
            <a:r>
              <a:rPr dirty="0" baseline="1984" sz="2100" spc="-7">
                <a:latin typeface="Times New Roman"/>
                <a:cs typeface="Times New Roman"/>
              </a:rPr>
              <a:t>and </a:t>
            </a:r>
            <a:r>
              <a:rPr dirty="0" sz="1400" spc="5">
                <a:latin typeface="Cambria Math"/>
                <a:cs typeface="Cambria Math"/>
              </a:rPr>
              <a:t>√</a:t>
            </a:r>
            <a:r>
              <a:rPr dirty="0" baseline="1984" sz="2100" spc="7">
                <a:latin typeface="Cambria Math"/>
                <a:cs typeface="Cambria Math"/>
              </a:rPr>
              <a:t>2𝑝</a:t>
            </a:r>
            <a:r>
              <a:rPr dirty="0" baseline="-33333" sz="1500" spc="7">
                <a:latin typeface="Cambria Math"/>
                <a:cs typeface="Cambria Math"/>
              </a:rPr>
              <a:t>𝑠</a:t>
            </a:r>
            <a:r>
              <a:rPr dirty="0" baseline="1984" sz="2100" spc="7">
                <a:latin typeface="Cambria Math"/>
                <a:cs typeface="Cambria Math"/>
              </a:rPr>
              <a:t>cos(2𝜋𝑓</a:t>
            </a:r>
            <a:r>
              <a:rPr dirty="0" baseline="-13888" sz="1500" spc="7">
                <a:latin typeface="Cambria Math"/>
                <a:cs typeface="Cambria Math"/>
              </a:rPr>
              <a:t>0</a:t>
            </a:r>
            <a:r>
              <a:rPr dirty="0" baseline="1984" sz="2100" spc="7">
                <a:latin typeface="Cambria Math"/>
                <a:cs typeface="Cambria Math"/>
              </a:rPr>
              <a:t>𝑡)</a:t>
            </a:r>
            <a:r>
              <a:rPr dirty="0" baseline="1984" sz="2100" spc="330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Times New Roman"/>
                <a:cs typeface="Times New Roman"/>
              </a:rPr>
              <a:t>respectivlly.</a:t>
            </a:r>
            <a:endParaRPr baseline="1984" sz="21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636139" y="900684"/>
            <a:ext cx="5418825" cy="25384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74263" y="900684"/>
            <a:ext cx="5943600" cy="52384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395600" y="4815590"/>
            <a:ext cx="200025" cy="0"/>
          </a:xfrm>
          <a:custGeom>
            <a:avLst/>
            <a:gdLst/>
            <a:ahLst/>
            <a:cxnLst/>
            <a:rect l="l" t="t" r="r" b="b"/>
            <a:pathLst>
              <a:path w="200025" h="0">
                <a:moveTo>
                  <a:pt x="0" y="0"/>
                </a:moveTo>
                <a:lnTo>
                  <a:pt x="1996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398648" y="5260597"/>
            <a:ext cx="200025" cy="0"/>
          </a:xfrm>
          <a:custGeom>
            <a:avLst/>
            <a:gdLst/>
            <a:ahLst/>
            <a:cxnLst/>
            <a:rect l="l" t="t" r="r" b="b"/>
            <a:pathLst>
              <a:path w="200025" h="0">
                <a:moveTo>
                  <a:pt x="0" y="0"/>
                </a:moveTo>
                <a:lnTo>
                  <a:pt x="1996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876308" y="4790691"/>
            <a:ext cx="7440295" cy="14573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500505">
              <a:lnSpc>
                <a:spcPct val="100000"/>
              </a:lnSpc>
              <a:spcBef>
                <a:spcPts val="105"/>
              </a:spcBef>
            </a:pPr>
            <a:r>
              <a:rPr dirty="0" baseline="1984" sz="2100" spc="30">
                <a:latin typeface="Cambria Math"/>
                <a:cs typeface="Cambria Math"/>
              </a:rPr>
              <a:t>𝑠</a:t>
            </a:r>
            <a:r>
              <a:rPr dirty="0" baseline="-13888" sz="1500" spc="30">
                <a:latin typeface="Cambria Math"/>
                <a:cs typeface="Cambria Math"/>
              </a:rPr>
              <a:t>𝑒</a:t>
            </a:r>
            <a:r>
              <a:rPr dirty="0" baseline="3968" sz="2100" spc="30">
                <a:latin typeface="Cambria Math"/>
                <a:cs typeface="Cambria Math"/>
              </a:rPr>
              <a:t>(</a:t>
            </a:r>
            <a:r>
              <a:rPr dirty="0" baseline="1984" sz="2100" spc="30">
                <a:latin typeface="Cambria Math"/>
                <a:cs typeface="Cambria Math"/>
              </a:rPr>
              <a:t>𝑡</a:t>
            </a:r>
            <a:r>
              <a:rPr dirty="0" baseline="3968" sz="2100" spc="30">
                <a:latin typeface="Cambria Math"/>
                <a:cs typeface="Cambria Math"/>
              </a:rPr>
              <a:t>) </a:t>
            </a:r>
            <a:r>
              <a:rPr dirty="0" baseline="1984" sz="2100">
                <a:latin typeface="Cambria Math"/>
                <a:cs typeface="Cambria Math"/>
              </a:rPr>
              <a:t>= </a:t>
            </a:r>
            <a:r>
              <a:rPr dirty="0" baseline="1984" sz="2100" spc="30">
                <a:latin typeface="Cambria Math"/>
                <a:cs typeface="Cambria Math"/>
              </a:rPr>
              <a:t>𝑏</a:t>
            </a:r>
            <a:r>
              <a:rPr dirty="0" baseline="-13888" sz="1500" spc="30">
                <a:latin typeface="Cambria Math"/>
                <a:cs typeface="Cambria Math"/>
              </a:rPr>
              <a:t>𝑒</a:t>
            </a:r>
            <a:r>
              <a:rPr dirty="0" baseline="1984" sz="2100" spc="30">
                <a:latin typeface="Cambria Math"/>
                <a:cs typeface="Cambria Math"/>
              </a:rPr>
              <a:t>(𝑡)</a:t>
            </a:r>
            <a:r>
              <a:rPr dirty="0" baseline="1984" sz="2100" spc="1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√</a:t>
            </a:r>
            <a:r>
              <a:rPr dirty="0" baseline="1984" sz="2100" spc="7">
                <a:latin typeface="Cambria Math"/>
                <a:cs typeface="Cambria Math"/>
              </a:rPr>
              <a:t>2𝑝</a:t>
            </a:r>
            <a:r>
              <a:rPr dirty="0" baseline="-33333" sz="1500" spc="7">
                <a:latin typeface="Cambria Math"/>
                <a:cs typeface="Cambria Math"/>
              </a:rPr>
              <a:t>𝑠</a:t>
            </a:r>
            <a:r>
              <a:rPr dirty="0" baseline="1984" sz="2100" spc="7">
                <a:latin typeface="Cambria Math"/>
                <a:cs typeface="Cambria Math"/>
              </a:rPr>
              <a:t>sin(2𝜋𝑓</a:t>
            </a:r>
            <a:r>
              <a:rPr dirty="0" baseline="-13888" sz="1500" spc="7">
                <a:latin typeface="Cambria Math"/>
                <a:cs typeface="Cambria Math"/>
              </a:rPr>
              <a:t>0</a:t>
            </a:r>
            <a:r>
              <a:rPr dirty="0" baseline="1984" sz="2100" spc="7">
                <a:latin typeface="Cambria Math"/>
                <a:cs typeface="Cambria Math"/>
              </a:rPr>
              <a:t>𝑡)</a:t>
            </a:r>
            <a:endParaRPr baseline="1984" sz="2100">
              <a:latin typeface="Cambria Math"/>
              <a:cs typeface="Cambria Math"/>
            </a:endParaRPr>
          </a:p>
          <a:p>
            <a:pPr algn="ctr" marL="1501775">
              <a:lnSpc>
                <a:spcPct val="100000"/>
              </a:lnSpc>
              <a:spcBef>
                <a:spcPts val="1820"/>
              </a:spcBef>
            </a:pPr>
            <a:r>
              <a:rPr dirty="0" baseline="1984" sz="2100" spc="22">
                <a:latin typeface="Cambria Math"/>
                <a:cs typeface="Cambria Math"/>
              </a:rPr>
              <a:t>𝑠</a:t>
            </a:r>
            <a:r>
              <a:rPr dirty="0" baseline="-13888" sz="1500" spc="22">
                <a:latin typeface="Cambria Math"/>
                <a:cs typeface="Cambria Math"/>
              </a:rPr>
              <a:t>0</a:t>
            </a:r>
            <a:r>
              <a:rPr dirty="0" baseline="3968" sz="2100" spc="22">
                <a:latin typeface="Cambria Math"/>
                <a:cs typeface="Cambria Math"/>
              </a:rPr>
              <a:t>(</a:t>
            </a:r>
            <a:r>
              <a:rPr dirty="0" baseline="1984" sz="2100" spc="22">
                <a:latin typeface="Cambria Math"/>
                <a:cs typeface="Cambria Math"/>
              </a:rPr>
              <a:t>𝑡</a:t>
            </a:r>
            <a:r>
              <a:rPr dirty="0" baseline="3968" sz="2100" spc="22">
                <a:latin typeface="Cambria Math"/>
                <a:cs typeface="Cambria Math"/>
              </a:rPr>
              <a:t>) </a:t>
            </a:r>
            <a:r>
              <a:rPr dirty="0" baseline="1984" sz="2100">
                <a:latin typeface="Cambria Math"/>
                <a:cs typeface="Cambria Math"/>
              </a:rPr>
              <a:t>= </a:t>
            </a:r>
            <a:r>
              <a:rPr dirty="0" baseline="1984" sz="2100" spc="15">
                <a:latin typeface="Cambria Math"/>
                <a:cs typeface="Cambria Math"/>
              </a:rPr>
              <a:t>𝑏</a:t>
            </a:r>
            <a:r>
              <a:rPr dirty="0" baseline="-13888" sz="1500" spc="15">
                <a:latin typeface="Cambria Math"/>
                <a:cs typeface="Cambria Math"/>
              </a:rPr>
              <a:t>0</a:t>
            </a:r>
            <a:r>
              <a:rPr dirty="0" baseline="1984" sz="2100" spc="15">
                <a:latin typeface="Cambria Math"/>
                <a:cs typeface="Cambria Math"/>
              </a:rPr>
              <a:t>(𝑡)</a:t>
            </a:r>
            <a:r>
              <a:rPr dirty="0" baseline="1984" sz="2100" spc="1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√</a:t>
            </a:r>
            <a:r>
              <a:rPr dirty="0" baseline="1984" sz="2100" spc="7">
                <a:latin typeface="Cambria Math"/>
                <a:cs typeface="Cambria Math"/>
              </a:rPr>
              <a:t>2𝑝</a:t>
            </a:r>
            <a:r>
              <a:rPr dirty="0" baseline="-33333" sz="1500" spc="7">
                <a:latin typeface="Cambria Math"/>
                <a:cs typeface="Cambria Math"/>
              </a:rPr>
              <a:t>𝑠</a:t>
            </a:r>
            <a:r>
              <a:rPr dirty="0" baseline="1984" sz="2100" spc="7">
                <a:latin typeface="Cambria Math"/>
                <a:cs typeface="Cambria Math"/>
              </a:rPr>
              <a:t>sin(2𝜋𝑓</a:t>
            </a:r>
            <a:r>
              <a:rPr dirty="0" baseline="-13888" sz="1500" spc="7">
                <a:latin typeface="Cambria Math"/>
                <a:cs typeface="Cambria Math"/>
              </a:rPr>
              <a:t>0</a:t>
            </a:r>
            <a:r>
              <a:rPr dirty="0" baseline="1984" sz="2100" spc="7">
                <a:latin typeface="Cambria Math"/>
                <a:cs typeface="Cambria Math"/>
              </a:rPr>
              <a:t>𝑡)</a:t>
            </a:r>
            <a:endParaRPr baseline="1984" sz="2100">
              <a:latin typeface="Cambria Math"/>
              <a:cs typeface="Cambria Math"/>
            </a:endParaRPr>
          </a:p>
          <a:p>
            <a:pPr marL="38100">
              <a:lnSpc>
                <a:spcPct val="100000"/>
              </a:lnSpc>
              <a:spcBef>
                <a:spcPts val="1500"/>
              </a:spcBef>
            </a:pPr>
            <a:r>
              <a:rPr dirty="0" sz="1400" spc="-5">
                <a:latin typeface="Times New Roman"/>
                <a:cs typeface="Times New Roman"/>
              </a:rPr>
              <a:t>Thus </a:t>
            </a:r>
            <a:r>
              <a:rPr dirty="0" sz="1400" spc="10">
                <a:latin typeface="Cambria Math"/>
                <a:cs typeface="Cambria Math"/>
              </a:rPr>
              <a:t>𝑠</a:t>
            </a:r>
            <a:r>
              <a:rPr dirty="0" baseline="-16666" sz="1500" spc="15">
                <a:latin typeface="Cambria Math"/>
                <a:cs typeface="Cambria Math"/>
              </a:rPr>
              <a:t>𝑒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𝑡</a:t>
            </a:r>
            <a:r>
              <a:rPr dirty="0" baseline="1984" sz="2100" spc="15">
                <a:latin typeface="Cambria Math"/>
                <a:cs typeface="Cambria Math"/>
              </a:rPr>
              <a:t>)</a:t>
            </a:r>
            <a:r>
              <a:rPr dirty="0" sz="1400" spc="10">
                <a:latin typeface="Times New Roman"/>
                <a:cs typeface="Times New Roman"/>
              </a:rPr>
              <a:t>and </a:t>
            </a:r>
            <a:r>
              <a:rPr dirty="0" sz="1400" spc="15">
                <a:latin typeface="Cambria Math"/>
                <a:cs typeface="Cambria Math"/>
              </a:rPr>
              <a:t>𝑠</a:t>
            </a:r>
            <a:r>
              <a:rPr dirty="0" baseline="-16666" sz="1500" spc="22">
                <a:latin typeface="Cambria Math"/>
                <a:cs typeface="Cambria Math"/>
              </a:rPr>
              <a:t>0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basically </a:t>
            </a:r>
            <a:r>
              <a:rPr dirty="0" sz="1400">
                <a:latin typeface="Times New Roman"/>
                <a:cs typeface="Times New Roman"/>
              </a:rPr>
              <a:t>BPSK </a:t>
            </a:r>
            <a:r>
              <a:rPr dirty="0" sz="1400" spc="-5">
                <a:latin typeface="Times New Roman"/>
                <a:cs typeface="Times New Roman"/>
              </a:rPr>
              <a:t>signals but </a:t>
            </a:r>
            <a:r>
              <a:rPr dirty="0" sz="1400">
                <a:latin typeface="Cambria Math"/>
                <a:cs typeface="Cambria Math"/>
              </a:rPr>
              <a:t>𝑇 = </a:t>
            </a:r>
            <a:r>
              <a:rPr dirty="0" sz="1400" spc="-5">
                <a:latin typeface="Cambria Math"/>
                <a:cs typeface="Cambria Math"/>
              </a:rPr>
              <a:t>2𝑇</a:t>
            </a:r>
            <a:r>
              <a:rPr dirty="0" baseline="-16666" sz="1500" spc="-7">
                <a:latin typeface="Cambria Math"/>
                <a:cs typeface="Cambria Math"/>
              </a:rPr>
              <a:t>𝑏</a:t>
            </a:r>
            <a:r>
              <a:rPr dirty="0" sz="1400" spc="-5">
                <a:latin typeface="Times New Roman"/>
                <a:cs typeface="Times New Roman"/>
              </a:rPr>
              <a:t>. The output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adder is OQPSK, given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  <a:p>
            <a:pPr algn="ctr" marL="1502410">
              <a:lnSpc>
                <a:spcPct val="100000"/>
              </a:lnSpc>
              <a:spcBef>
                <a:spcPts val="1225"/>
              </a:spcBef>
            </a:pPr>
            <a:r>
              <a:rPr dirty="0" sz="1400" spc="15">
                <a:latin typeface="Cambria Math"/>
                <a:cs typeface="Cambria Math"/>
              </a:rPr>
              <a:t>𝑠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20">
                <a:latin typeface="Cambria Math"/>
                <a:cs typeface="Cambria Math"/>
              </a:rPr>
              <a:t>𝑠</a:t>
            </a:r>
            <a:r>
              <a:rPr dirty="0" baseline="-16666" sz="1500" spc="30">
                <a:latin typeface="Cambria Math"/>
                <a:cs typeface="Cambria Math"/>
              </a:rPr>
              <a:t>𝑒</a:t>
            </a:r>
            <a:r>
              <a:rPr dirty="0" baseline="1984" sz="2100" spc="30">
                <a:latin typeface="Cambria Math"/>
                <a:cs typeface="Cambria Math"/>
              </a:rPr>
              <a:t>(</a:t>
            </a:r>
            <a:r>
              <a:rPr dirty="0" sz="1400" spc="20">
                <a:latin typeface="Cambria Math"/>
                <a:cs typeface="Cambria Math"/>
              </a:rPr>
              <a:t>𝑡</a:t>
            </a:r>
            <a:r>
              <a:rPr dirty="0" baseline="1984" sz="2100" spc="30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𝑠</a:t>
            </a:r>
            <a:r>
              <a:rPr dirty="0" baseline="-16666" sz="1500" spc="22">
                <a:latin typeface="Cambria Math"/>
                <a:cs typeface="Cambria Math"/>
              </a:rPr>
              <a:t>0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612388" y="900684"/>
            <a:ext cx="5459089" cy="33436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68780" y="942075"/>
            <a:ext cx="200025" cy="0"/>
          </a:xfrm>
          <a:custGeom>
            <a:avLst/>
            <a:gdLst/>
            <a:ahLst/>
            <a:cxnLst/>
            <a:rect l="l" t="t" r="r" b="b"/>
            <a:pathLst>
              <a:path w="200025" h="0">
                <a:moveTo>
                  <a:pt x="0" y="0"/>
                </a:moveTo>
                <a:lnTo>
                  <a:pt x="1996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051163" y="942075"/>
            <a:ext cx="200025" cy="0"/>
          </a:xfrm>
          <a:custGeom>
            <a:avLst/>
            <a:gdLst/>
            <a:ahLst/>
            <a:cxnLst/>
            <a:rect l="l" t="t" r="r" b="b"/>
            <a:pathLst>
              <a:path w="200025" h="0">
                <a:moveTo>
                  <a:pt x="0" y="0"/>
                </a:moveTo>
                <a:lnTo>
                  <a:pt x="1996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888987" y="917188"/>
            <a:ext cx="6313170" cy="9620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653030">
              <a:lnSpc>
                <a:spcPct val="100000"/>
              </a:lnSpc>
              <a:spcBef>
                <a:spcPts val="105"/>
              </a:spcBef>
            </a:pPr>
            <a:r>
              <a:rPr dirty="0" baseline="1984" sz="2100" spc="37">
                <a:latin typeface="Times New Roman"/>
                <a:cs typeface="Times New Roman"/>
              </a:rPr>
              <a:t>=</a:t>
            </a:r>
            <a:r>
              <a:rPr dirty="0" baseline="1984" sz="2100" spc="37">
                <a:latin typeface="Cambria Math"/>
                <a:cs typeface="Cambria Math"/>
              </a:rPr>
              <a:t>𝑏</a:t>
            </a:r>
            <a:r>
              <a:rPr dirty="0" baseline="-13888" sz="1500" spc="37">
                <a:latin typeface="Cambria Math"/>
                <a:cs typeface="Cambria Math"/>
              </a:rPr>
              <a:t>𝑒</a:t>
            </a:r>
            <a:r>
              <a:rPr dirty="0" baseline="3968" sz="2100" spc="37">
                <a:latin typeface="Cambria Math"/>
                <a:cs typeface="Cambria Math"/>
              </a:rPr>
              <a:t>(</a:t>
            </a:r>
            <a:r>
              <a:rPr dirty="0" baseline="1984" sz="2100" spc="37">
                <a:latin typeface="Cambria Math"/>
                <a:cs typeface="Cambria Math"/>
              </a:rPr>
              <a:t>𝑡</a:t>
            </a:r>
            <a:r>
              <a:rPr dirty="0" baseline="3968" sz="2100" spc="37">
                <a:latin typeface="Cambria Math"/>
                <a:cs typeface="Cambria Math"/>
              </a:rPr>
              <a:t>)</a:t>
            </a:r>
            <a:r>
              <a:rPr dirty="0" sz="1400" spc="25">
                <a:latin typeface="Cambria Math"/>
                <a:cs typeface="Cambria Math"/>
              </a:rPr>
              <a:t>√</a:t>
            </a:r>
            <a:r>
              <a:rPr dirty="0" baseline="1984" sz="2100" spc="37">
                <a:latin typeface="Cambria Math"/>
                <a:cs typeface="Cambria Math"/>
              </a:rPr>
              <a:t>2𝑝</a:t>
            </a:r>
            <a:r>
              <a:rPr dirty="0" baseline="-33333" sz="1500" spc="37">
                <a:latin typeface="Cambria Math"/>
                <a:cs typeface="Cambria Math"/>
              </a:rPr>
              <a:t>𝑠 </a:t>
            </a:r>
            <a:r>
              <a:rPr dirty="0" baseline="1984" sz="2100" spc="-15">
                <a:latin typeface="Cambria Math"/>
                <a:cs typeface="Cambria Math"/>
              </a:rPr>
              <a:t>sin</a:t>
            </a:r>
            <a:r>
              <a:rPr dirty="0" baseline="3968" sz="2100" spc="-15">
                <a:latin typeface="Cambria Math"/>
                <a:cs typeface="Cambria Math"/>
              </a:rPr>
              <a:t>(</a:t>
            </a:r>
            <a:r>
              <a:rPr dirty="0" baseline="1984" sz="2100" spc="-15">
                <a:latin typeface="Cambria Math"/>
                <a:cs typeface="Cambria Math"/>
              </a:rPr>
              <a:t>2𝜋𝑓</a:t>
            </a:r>
            <a:r>
              <a:rPr dirty="0" baseline="-13888" sz="1500" spc="-15">
                <a:latin typeface="Cambria Math"/>
                <a:cs typeface="Cambria Math"/>
              </a:rPr>
              <a:t>0</a:t>
            </a:r>
            <a:r>
              <a:rPr dirty="0" baseline="1984" sz="2100" spc="-15">
                <a:latin typeface="Cambria Math"/>
                <a:cs typeface="Cambria Math"/>
              </a:rPr>
              <a:t>𝑡</a:t>
            </a:r>
            <a:r>
              <a:rPr dirty="0" baseline="3968" sz="2100" spc="-15">
                <a:latin typeface="Cambria Math"/>
                <a:cs typeface="Cambria Math"/>
              </a:rPr>
              <a:t>) </a:t>
            </a:r>
            <a:r>
              <a:rPr dirty="0" baseline="1984" sz="2100">
                <a:latin typeface="Cambria Math"/>
                <a:cs typeface="Cambria Math"/>
              </a:rPr>
              <a:t>+ </a:t>
            </a:r>
            <a:r>
              <a:rPr dirty="0" baseline="1984" sz="2100" spc="15">
                <a:latin typeface="Cambria Math"/>
                <a:cs typeface="Cambria Math"/>
              </a:rPr>
              <a:t>𝑏</a:t>
            </a:r>
            <a:r>
              <a:rPr dirty="0" baseline="-13888" sz="1500" spc="15">
                <a:latin typeface="Cambria Math"/>
                <a:cs typeface="Cambria Math"/>
              </a:rPr>
              <a:t>0</a:t>
            </a:r>
            <a:r>
              <a:rPr dirty="0" baseline="1984" sz="2100" spc="15">
                <a:latin typeface="Cambria Math"/>
                <a:cs typeface="Cambria Math"/>
              </a:rPr>
              <a:t>(𝑡)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√</a:t>
            </a:r>
            <a:r>
              <a:rPr dirty="0" baseline="1984" sz="2100" spc="7">
                <a:latin typeface="Cambria Math"/>
                <a:cs typeface="Cambria Math"/>
              </a:rPr>
              <a:t>2𝑝</a:t>
            </a:r>
            <a:r>
              <a:rPr dirty="0" baseline="-33333" sz="1500" spc="7">
                <a:latin typeface="Cambria Math"/>
                <a:cs typeface="Cambria Math"/>
              </a:rPr>
              <a:t>𝑠</a:t>
            </a:r>
            <a:r>
              <a:rPr dirty="0" baseline="1984" sz="2100" spc="7">
                <a:latin typeface="Cambria Math"/>
                <a:cs typeface="Cambria Math"/>
              </a:rPr>
              <a:t>cos(2𝜋𝑓</a:t>
            </a:r>
            <a:r>
              <a:rPr dirty="0" baseline="-13888" sz="1500" spc="7">
                <a:latin typeface="Cambria Math"/>
                <a:cs typeface="Cambria Math"/>
              </a:rPr>
              <a:t>0</a:t>
            </a:r>
            <a:r>
              <a:rPr dirty="0" baseline="1984" sz="2100" spc="7">
                <a:latin typeface="Cambria Math"/>
                <a:cs typeface="Cambria Math"/>
              </a:rPr>
              <a:t>𝑡)</a:t>
            </a:r>
            <a:endParaRPr baseline="1984" sz="21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230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1360"/>
              </a:spcBef>
            </a:pPr>
            <a:r>
              <a:rPr dirty="0" sz="1400" spc="-5">
                <a:latin typeface="Times New Roman"/>
                <a:cs typeface="Times New Roman"/>
              </a:rPr>
              <a:t>Fig.19 shows the phasor diagram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QPSK </a:t>
            </a:r>
            <a:r>
              <a:rPr dirty="0" sz="1400">
                <a:latin typeface="Times New Roman"/>
                <a:cs typeface="Times New Roman"/>
              </a:rPr>
              <a:t>signal of </a:t>
            </a:r>
            <a:r>
              <a:rPr dirty="0" sz="1400" spc="-5">
                <a:latin typeface="Times New Roman"/>
                <a:cs typeface="Times New Roman"/>
              </a:rPr>
              <a:t>above equation.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08580" y="4560199"/>
            <a:ext cx="30759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 </a:t>
            </a:r>
            <a:r>
              <a:rPr dirty="0" sz="1400" spc="-5">
                <a:latin typeface="Times New Roman"/>
                <a:cs typeface="Times New Roman"/>
              </a:rPr>
              <a:t>19: Phasor diagram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QPSK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signal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250438" y="2031492"/>
            <a:ext cx="6186159" cy="23930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700" y="1182365"/>
            <a:ext cx="8808720" cy="85407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5080">
              <a:lnSpc>
                <a:spcPct val="96000"/>
              </a:lnSpc>
              <a:spcBef>
                <a:spcPts val="170"/>
              </a:spcBef>
            </a:pPr>
            <a:r>
              <a:rPr dirty="0" sz="1400">
                <a:latin typeface="Times New Roman"/>
                <a:cs typeface="Times New Roman"/>
              </a:rPr>
              <a:t>Offset </a:t>
            </a:r>
            <a:r>
              <a:rPr dirty="0" sz="1400" spc="-5">
                <a:latin typeface="Times New Roman"/>
                <a:cs typeface="Times New Roman"/>
              </a:rPr>
              <a:t>QPSK is essentially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same </a:t>
            </a:r>
            <a:r>
              <a:rPr dirty="0" sz="1400">
                <a:latin typeface="Times New Roman"/>
                <a:cs typeface="Times New Roman"/>
              </a:rPr>
              <a:t>as QPSK </a:t>
            </a:r>
            <a:r>
              <a:rPr dirty="0" sz="1400" spc="-5">
                <a:latin typeface="Times New Roman"/>
                <a:cs typeface="Times New Roman"/>
              </a:rPr>
              <a:t>except that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5">
                <a:latin typeface="Times New Roman"/>
                <a:cs typeface="Times New Roman"/>
              </a:rPr>
              <a:t>I- </a:t>
            </a:r>
            <a:r>
              <a:rPr dirty="0" sz="1400" spc="-5">
                <a:latin typeface="Times New Roman"/>
                <a:cs typeface="Times New Roman"/>
              </a:rPr>
              <a:t>and Q-channel pulse trains are staggered. The modulator  and the demodulator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OQPSK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shown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Figure </a:t>
            </a:r>
            <a:r>
              <a:rPr dirty="0" sz="1400">
                <a:latin typeface="Times New Roman"/>
                <a:cs typeface="Times New Roman"/>
              </a:rPr>
              <a:t>20, </a:t>
            </a:r>
            <a:r>
              <a:rPr dirty="0" sz="1400" spc="-5">
                <a:latin typeface="Times New Roman"/>
                <a:cs typeface="Times New Roman"/>
              </a:rPr>
              <a:t>which differs from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QPSK </a:t>
            </a:r>
            <a:r>
              <a:rPr dirty="0" sz="1400">
                <a:latin typeface="Times New Roman"/>
                <a:cs typeface="Times New Roman"/>
              </a:rPr>
              <a:t>only by an </a:t>
            </a:r>
            <a:r>
              <a:rPr dirty="0" sz="1400" spc="-5">
                <a:latin typeface="Times New Roman"/>
                <a:cs typeface="Times New Roman"/>
              </a:rPr>
              <a:t>extra </a:t>
            </a:r>
            <a:r>
              <a:rPr dirty="0" sz="1400" spc="5">
                <a:latin typeface="Times New Roman"/>
                <a:cs typeface="Times New Roman"/>
              </a:rPr>
              <a:t>delay </a:t>
            </a:r>
            <a:r>
              <a:rPr dirty="0" sz="1400">
                <a:latin typeface="Times New Roman"/>
                <a:cs typeface="Times New Roman"/>
              </a:rPr>
              <a:t>of T/2  </a:t>
            </a:r>
            <a:r>
              <a:rPr dirty="0" sz="1400" spc="-5">
                <a:latin typeface="Times New Roman"/>
                <a:cs typeface="Times New Roman"/>
              </a:rPr>
              <a:t>seconds in the Q-channel. Its </a:t>
            </a:r>
            <a:r>
              <a:rPr dirty="0" sz="1400">
                <a:latin typeface="Times New Roman"/>
                <a:cs typeface="Times New Roman"/>
              </a:rPr>
              <a:t>power </a:t>
            </a:r>
            <a:r>
              <a:rPr dirty="0" sz="1400" spc="-5">
                <a:latin typeface="Times New Roman"/>
                <a:cs typeface="Times New Roman"/>
              </a:rPr>
              <a:t>spectral density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same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that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QPSK, and </a:t>
            </a:r>
            <a:r>
              <a:rPr dirty="0" sz="1400">
                <a:latin typeface="Times New Roman"/>
                <a:cs typeface="Times New Roman"/>
              </a:rPr>
              <a:t>its </a:t>
            </a:r>
            <a:r>
              <a:rPr dirty="0" sz="1400" spc="-5">
                <a:latin typeface="Times New Roman"/>
                <a:cs typeface="Times New Roman"/>
              </a:rPr>
              <a:t>error performance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also the same 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that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QPSK.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99931" y="5572517"/>
            <a:ext cx="18935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Fig. 21: OQPSK</a:t>
            </a:r>
            <a:r>
              <a:rPr dirty="0" sz="1400" spc="-7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modulator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050413" y="2601468"/>
            <a:ext cx="6584320" cy="28693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308465" y="4623051"/>
            <a:ext cx="20751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Fig. 21: OQPSK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demodulator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69389" y="900684"/>
            <a:ext cx="6752722" cy="33455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708650" y="6691375"/>
            <a:ext cx="83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7F7F7F"/>
                </a:solidFill>
                <a:latin typeface="Calibri"/>
                <a:cs typeface="Calibri"/>
              </a:rPr>
              <a:t>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43933" y="1554723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4" h="0">
                <a:moveTo>
                  <a:pt x="0" y="0"/>
                </a:moveTo>
                <a:lnTo>
                  <a:pt x="2453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700" y="424682"/>
            <a:ext cx="8966835" cy="19685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4191635" algn="l"/>
              </a:tabLst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	</a:t>
            </a:r>
            <a:r>
              <a:rPr dirty="0" sz="1200" b="1">
                <a:latin typeface="Times New Roman"/>
                <a:cs typeface="Times New Roman"/>
              </a:rPr>
              <a:t>CTE </a:t>
            </a:r>
            <a:r>
              <a:rPr dirty="0" sz="1200" spc="-5" b="1">
                <a:latin typeface="Times New Roman"/>
                <a:cs typeface="Times New Roman"/>
              </a:rPr>
              <a:t>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Times New Roman"/>
              <a:cs typeface="Times New Roman"/>
            </a:endParaRPr>
          </a:p>
          <a:p>
            <a:pPr algn="just" marL="241300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2- Binary </a:t>
            </a:r>
            <a:r>
              <a:rPr dirty="0" sz="1400" spc="-5" b="1">
                <a:latin typeface="Times New Roman"/>
                <a:cs typeface="Times New Roman"/>
              </a:rPr>
              <a:t>Amplitude </a:t>
            </a:r>
            <a:r>
              <a:rPr dirty="0" sz="1400" b="1">
                <a:latin typeface="Times New Roman"/>
                <a:cs typeface="Times New Roman"/>
              </a:rPr>
              <a:t>Shift </a:t>
            </a:r>
            <a:r>
              <a:rPr dirty="0" sz="1400" spc="-5" b="1">
                <a:latin typeface="Times New Roman"/>
                <a:cs typeface="Times New Roman"/>
              </a:rPr>
              <a:t>Keying (BASK) </a:t>
            </a:r>
            <a:r>
              <a:rPr dirty="0" sz="1400" b="1">
                <a:latin typeface="Times New Roman"/>
                <a:cs typeface="Times New Roman"/>
              </a:rPr>
              <a:t>or </a:t>
            </a:r>
            <a:r>
              <a:rPr dirty="0" sz="1400" spc="-5" b="1">
                <a:latin typeface="Times New Roman"/>
                <a:cs typeface="Times New Roman"/>
              </a:rPr>
              <a:t>ON- OFF keying</a:t>
            </a:r>
            <a:r>
              <a:rPr dirty="0" sz="1400" spc="-5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(OOK):</a:t>
            </a:r>
            <a:endParaRPr sz="1400">
              <a:latin typeface="Times New Roman"/>
              <a:cs typeface="Times New Roman"/>
            </a:endParaRPr>
          </a:p>
          <a:p>
            <a:pPr algn="just" marL="469900">
              <a:lnSpc>
                <a:spcPct val="100000"/>
              </a:lnSpc>
              <a:spcBef>
                <a:spcPts val="710"/>
              </a:spcBef>
            </a:pPr>
            <a:r>
              <a:rPr dirty="0" sz="1400" spc="-5">
                <a:latin typeface="Times New Roman"/>
                <a:cs typeface="Times New Roman"/>
              </a:rPr>
              <a:t>ASK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OOK </a:t>
            </a:r>
            <a:r>
              <a:rPr dirty="0" sz="1400">
                <a:latin typeface="Times New Roman"/>
                <a:cs typeface="Times New Roman"/>
              </a:rPr>
              <a:t>is the </a:t>
            </a:r>
            <a:r>
              <a:rPr dirty="0" sz="1400" spc="-5">
                <a:latin typeface="Times New Roman"/>
                <a:cs typeface="Times New Roman"/>
              </a:rPr>
              <a:t>simplest digital </a:t>
            </a:r>
            <a:r>
              <a:rPr dirty="0" sz="1400" spc="-10">
                <a:latin typeface="Times New Roman"/>
                <a:cs typeface="Times New Roman"/>
              </a:rPr>
              <a:t>modulation </a:t>
            </a:r>
            <a:r>
              <a:rPr dirty="0" sz="1400" spc="-5">
                <a:latin typeface="Times New Roman"/>
                <a:cs typeface="Times New Roman"/>
              </a:rPr>
              <a:t>technique. The ASK </a:t>
            </a:r>
            <a:r>
              <a:rPr dirty="0" sz="1400">
                <a:latin typeface="Times New Roman"/>
                <a:cs typeface="Times New Roman"/>
              </a:rPr>
              <a:t>waveform can </a:t>
            </a:r>
            <a:r>
              <a:rPr dirty="0" sz="1400" spc="-5">
                <a:latin typeface="Times New Roman"/>
                <a:cs typeface="Times New Roman"/>
              </a:rPr>
              <a:t>be represented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  <a:p>
            <a:pPr algn="just" marL="469900" marR="81280">
              <a:lnSpc>
                <a:spcPct val="146200"/>
              </a:lnSpc>
              <a:spcBef>
                <a:spcPts val="315"/>
              </a:spcBef>
            </a:pPr>
            <a:r>
              <a:rPr dirty="0" baseline="1984" sz="2100" spc="22">
                <a:latin typeface="Cambria Math"/>
                <a:cs typeface="Cambria Math"/>
              </a:rPr>
              <a:t>𝑠</a:t>
            </a:r>
            <a:r>
              <a:rPr dirty="0" baseline="3968" sz="2100" spc="22">
                <a:latin typeface="Cambria Math"/>
                <a:cs typeface="Cambria Math"/>
              </a:rPr>
              <a:t>(</a:t>
            </a:r>
            <a:r>
              <a:rPr dirty="0" baseline="1984" sz="2100" spc="22">
                <a:latin typeface="Cambria Math"/>
                <a:cs typeface="Cambria Math"/>
              </a:rPr>
              <a:t>𝑡</a:t>
            </a:r>
            <a:r>
              <a:rPr dirty="0" baseline="3968" sz="2100" spc="22">
                <a:latin typeface="Cambria Math"/>
                <a:cs typeface="Cambria Math"/>
              </a:rPr>
              <a:t>) </a:t>
            </a:r>
            <a:r>
              <a:rPr dirty="0" baseline="1984" sz="2100">
                <a:latin typeface="Cambria Math"/>
                <a:cs typeface="Cambria Math"/>
              </a:rPr>
              <a:t>= </a:t>
            </a:r>
            <a:r>
              <a:rPr dirty="0" sz="1400" spc="-35">
                <a:latin typeface="Cambria Math"/>
                <a:cs typeface="Cambria Math"/>
              </a:rPr>
              <a:t>√</a:t>
            </a:r>
            <a:r>
              <a:rPr dirty="0" baseline="1984" sz="2100" spc="-52">
                <a:latin typeface="Cambria Math"/>
                <a:cs typeface="Cambria Math"/>
              </a:rPr>
              <a:t>2𝑃</a:t>
            </a:r>
            <a:r>
              <a:rPr dirty="0" baseline="-13888" sz="1500" spc="-52">
                <a:latin typeface="Cambria Math"/>
                <a:cs typeface="Cambria Math"/>
              </a:rPr>
              <a:t>𝑠 </a:t>
            </a:r>
            <a:r>
              <a:rPr dirty="0" baseline="1984" sz="2100" spc="-15">
                <a:latin typeface="Cambria Math"/>
                <a:cs typeface="Cambria Math"/>
              </a:rPr>
              <a:t>cos</a:t>
            </a:r>
            <a:r>
              <a:rPr dirty="0" baseline="3968" sz="2100" spc="-15">
                <a:latin typeface="Cambria Math"/>
                <a:cs typeface="Cambria Math"/>
              </a:rPr>
              <a:t>(</a:t>
            </a:r>
            <a:r>
              <a:rPr dirty="0" baseline="1984" sz="2100" spc="-15">
                <a:latin typeface="Cambria Math"/>
                <a:cs typeface="Cambria Math"/>
              </a:rPr>
              <a:t>2𝜋𝑓</a:t>
            </a:r>
            <a:r>
              <a:rPr dirty="0" baseline="-13888" sz="1500" spc="-15">
                <a:latin typeface="Cambria Math"/>
                <a:cs typeface="Cambria Math"/>
              </a:rPr>
              <a:t>0</a:t>
            </a:r>
            <a:r>
              <a:rPr dirty="0" baseline="1984" sz="2100" spc="-15">
                <a:latin typeface="Cambria Math"/>
                <a:cs typeface="Cambria Math"/>
              </a:rPr>
              <a:t>𝑡</a:t>
            </a:r>
            <a:r>
              <a:rPr dirty="0" baseline="3968" sz="2100" spc="-15">
                <a:latin typeface="Cambria Math"/>
                <a:cs typeface="Cambria Math"/>
              </a:rPr>
              <a:t>) </a:t>
            </a:r>
            <a:r>
              <a:rPr dirty="0" baseline="1984" sz="2100">
                <a:latin typeface="Times New Roman"/>
                <a:cs typeface="Times New Roman"/>
              </a:rPr>
              <a:t>to </a:t>
            </a:r>
            <a:r>
              <a:rPr dirty="0" baseline="1984" sz="2100" spc="-7">
                <a:latin typeface="Times New Roman"/>
                <a:cs typeface="Times New Roman"/>
              </a:rPr>
              <a:t>transmit symbol </a:t>
            </a:r>
            <a:r>
              <a:rPr dirty="0" baseline="1984" sz="2100">
                <a:latin typeface="Times New Roman"/>
                <a:cs typeface="Times New Roman"/>
              </a:rPr>
              <a:t>"1", </a:t>
            </a:r>
            <a:r>
              <a:rPr dirty="0" baseline="1984" sz="2100" spc="-15">
                <a:latin typeface="Times New Roman"/>
                <a:cs typeface="Times New Roman"/>
              </a:rPr>
              <a:t>and </a:t>
            </a:r>
            <a:r>
              <a:rPr dirty="0" baseline="1984" sz="2100" spc="-7">
                <a:latin typeface="Times New Roman"/>
                <a:cs typeface="Times New Roman"/>
              </a:rPr>
              <a:t>pulse is transmitted. </a:t>
            </a:r>
            <a:r>
              <a:rPr dirty="0" baseline="1984" sz="2100" spc="22">
                <a:latin typeface="Times New Roman"/>
                <a:cs typeface="Times New Roman"/>
              </a:rPr>
              <a:t>To </a:t>
            </a:r>
            <a:r>
              <a:rPr dirty="0" baseline="1984" sz="2100" spc="-7">
                <a:latin typeface="Times New Roman"/>
                <a:cs typeface="Times New Roman"/>
              </a:rPr>
              <a:t>transmit symbol </a:t>
            </a:r>
            <a:r>
              <a:rPr dirty="0" baseline="1984" sz="2100">
                <a:latin typeface="Times New Roman"/>
                <a:cs typeface="Times New Roman"/>
              </a:rPr>
              <a:t>"0" </a:t>
            </a:r>
            <a:r>
              <a:rPr dirty="0" baseline="1984" sz="2100" spc="22">
                <a:latin typeface="Cambria Math"/>
                <a:cs typeface="Cambria Math"/>
              </a:rPr>
              <a:t>𝑠</a:t>
            </a:r>
            <a:r>
              <a:rPr dirty="0" baseline="3968" sz="2100" spc="22">
                <a:latin typeface="Cambria Math"/>
                <a:cs typeface="Cambria Math"/>
              </a:rPr>
              <a:t>(</a:t>
            </a:r>
            <a:r>
              <a:rPr dirty="0" baseline="1984" sz="2100" spc="22">
                <a:latin typeface="Cambria Math"/>
                <a:cs typeface="Cambria Math"/>
              </a:rPr>
              <a:t>𝑡</a:t>
            </a:r>
            <a:r>
              <a:rPr dirty="0" baseline="3968" sz="2100" spc="22">
                <a:latin typeface="Cambria Math"/>
                <a:cs typeface="Cambria Math"/>
              </a:rPr>
              <a:t>) </a:t>
            </a:r>
            <a:r>
              <a:rPr dirty="0" baseline="1984" sz="2100">
                <a:latin typeface="Cambria Math"/>
                <a:cs typeface="Cambria Math"/>
              </a:rPr>
              <a:t>= 0</a:t>
            </a:r>
            <a:r>
              <a:rPr dirty="0" baseline="1984" sz="2100">
                <a:latin typeface="Times New Roman"/>
                <a:cs typeface="Times New Roman"/>
              </a:rPr>
              <a:t>, </a:t>
            </a:r>
            <a:r>
              <a:rPr dirty="0" baseline="1984" sz="2100" spc="-7">
                <a:latin typeface="Times New Roman"/>
                <a:cs typeface="Times New Roman"/>
              </a:rPr>
              <a:t>that is  </a:t>
            </a:r>
            <a:r>
              <a:rPr dirty="0" sz="1400">
                <a:latin typeface="Times New Roman"/>
                <a:cs typeface="Times New Roman"/>
              </a:rPr>
              <a:t>no </a:t>
            </a:r>
            <a:r>
              <a:rPr dirty="0" sz="1400" spc="-5">
                <a:latin typeface="Times New Roman"/>
                <a:cs typeface="Times New Roman"/>
              </a:rPr>
              <a:t>signal transmitted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such symbol. Thus ASK waveform looks like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5">
                <a:latin typeface="Times New Roman"/>
                <a:cs typeface="Times New Roman"/>
              </a:rPr>
              <a:t>ON-OFF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signal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in figure  </a:t>
            </a:r>
            <a:r>
              <a:rPr dirty="0" sz="1400" spc="5">
                <a:latin typeface="Times New Roman"/>
                <a:cs typeface="Times New Roman"/>
              </a:rPr>
              <a:t>10.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043556" y="5121914"/>
            <a:ext cx="320040" cy="0"/>
          </a:xfrm>
          <a:custGeom>
            <a:avLst/>
            <a:gdLst/>
            <a:ahLst/>
            <a:cxnLst/>
            <a:rect l="l" t="t" r="r" b="b"/>
            <a:pathLst>
              <a:path w="320039" h="0">
                <a:moveTo>
                  <a:pt x="0" y="0"/>
                </a:moveTo>
                <a:lnTo>
                  <a:pt x="3200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561716" y="5117341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 h="0">
                <a:moveTo>
                  <a:pt x="0" y="0"/>
                </a:moveTo>
                <a:lnTo>
                  <a:pt x="35997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368168" y="5483102"/>
            <a:ext cx="320675" cy="0"/>
          </a:xfrm>
          <a:custGeom>
            <a:avLst/>
            <a:gdLst/>
            <a:ahLst/>
            <a:cxnLst/>
            <a:rect l="l" t="t" r="r" b="b"/>
            <a:pathLst>
              <a:path w="320675" h="0">
                <a:moveTo>
                  <a:pt x="0" y="0"/>
                </a:moveTo>
                <a:lnTo>
                  <a:pt x="32035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321046" y="4337923"/>
            <a:ext cx="5510530" cy="13601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 marR="904240" indent="3860165">
              <a:lnSpc>
                <a:spcPct val="144500"/>
              </a:lnSpc>
              <a:spcBef>
                <a:spcPts val="95"/>
              </a:spcBef>
            </a:pPr>
            <a:r>
              <a:rPr dirty="0" sz="1400">
                <a:latin typeface="Times New Roman"/>
                <a:cs typeface="Times New Roman"/>
              </a:rPr>
              <a:t>Figure</a:t>
            </a:r>
            <a:r>
              <a:rPr dirty="0" sz="1400" spc="-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10  The ASK </a:t>
            </a:r>
            <a:r>
              <a:rPr dirty="0" sz="1400">
                <a:latin typeface="Times New Roman"/>
                <a:cs typeface="Times New Roman"/>
              </a:rPr>
              <a:t>wave form for </a:t>
            </a:r>
            <a:r>
              <a:rPr dirty="0" sz="1400" spc="-5">
                <a:latin typeface="Times New Roman"/>
                <a:cs typeface="Times New Roman"/>
              </a:rPr>
              <a:t>symbol "1"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represented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  <a:p>
            <a:pPr algn="ctr" marL="2999105">
              <a:lnSpc>
                <a:spcPct val="100000"/>
              </a:lnSpc>
              <a:spcBef>
                <a:spcPts val="1130"/>
              </a:spcBef>
            </a:pPr>
            <a:r>
              <a:rPr dirty="0" baseline="1984" sz="2100" spc="22">
                <a:latin typeface="Cambria Math"/>
                <a:cs typeface="Cambria Math"/>
              </a:rPr>
              <a:t>𝑠</a:t>
            </a:r>
            <a:r>
              <a:rPr dirty="0" baseline="3968" sz="2100" spc="22">
                <a:latin typeface="Cambria Math"/>
                <a:cs typeface="Cambria Math"/>
              </a:rPr>
              <a:t>(</a:t>
            </a:r>
            <a:r>
              <a:rPr dirty="0" baseline="1984" sz="2100" spc="22">
                <a:latin typeface="Cambria Math"/>
                <a:cs typeface="Cambria Math"/>
              </a:rPr>
              <a:t>𝑡</a:t>
            </a:r>
            <a:r>
              <a:rPr dirty="0" baseline="3968" sz="2100" spc="22">
                <a:latin typeface="Cambria Math"/>
                <a:cs typeface="Cambria Math"/>
              </a:rPr>
              <a:t>) </a:t>
            </a:r>
            <a:r>
              <a:rPr dirty="0" baseline="1984" sz="2100">
                <a:latin typeface="Cambria Math"/>
                <a:cs typeface="Cambria Math"/>
              </a:rPr>
              <a:t>= </a:t>
            </a:r>
            <a:r>
              <a:rPr dirty="0" sz="1400" spc="-15">
                <a:latin typeface="Cambria Math"/>
                <a:cs typeface="Cambria Math"/>
              </a:rPr>
              <a:t>√</a:t>
            </a:r>
            <a:r>
              <a:rPr dirty="0" baseline="1984" sz="2100" spc="-22">
                <a:latin typeface="Cambria Math"/>
                <a:cs typeface="Cambria Math"/>
              </a:rPr>
              <a:t>𝑃</a:t>
            </a:r>
            <a:r>
              <a:rPr dirty="0" baseline="-11111" sz="1500" spc="-22">
                <a:latin typeface="Cambria Math"/>
                <a:cs typeface="Cambria Math"/>
              </a:rPr>
              <a:t>𝑠</a:t>
            </a:r>
            <a:r>
              <a:rPr dirty="0" baseline="1984" sz="2100" spc="-22">
                <a:latin typeface="Cambria Math"/>
                <a:cs typeface="Cambria Math"/>
              </a:rPr>
              <a:t>𝑇</a:t>
            </a:r>
            <a:r>
              <a:rPr dirty="0" baseline="-11111" sz="1500" spc="-22">
                <a:latin typeface="Cambria Math"/>
                <a:cs typeface="Cambria Math"/>
              </a:rPr>
              <a:t>𝑏</a:t>
            </a:r>
            <a:r>
              <a:rPr dirty="0" baseline="1984" sz="2100" spc="-22">
                <a:latin typeface="Cambria Math"/>
                <a:cs typeface="Cambria Math"/>
              </a:rPr>
              <a:t>. </a:t>
            </a:r>
            <a:r>
              <a:rPr dirty="0" baseline="1984" sz="2100" spc="7">
                <a:latin typeface="Cambria Math"/>
                <a:cs typeface="Cambria Math"/>
              </a:rPr>
              <a:t>√2/𝑇</a:t>
            </a:r>
            <a:r>
              <a:rPr dirty="0" baseline="-11111" sz="1500" spc="7">
                <a:latin typeface="Cambria Math"/>
                <a:cs typeface="Cambria Math"/>
              </a:rPr>
              <a:t>𝑏</a:t>
            </a:r>
            <a:r>
              <a:rPr dirty="0" baseline="-11111" sz="1500" spc="157">
                <a:latin typeface="Cambria Math"/>
                <a:cs typeface="Cambria Math"/>
              </a:rPr>
              <a:t> </a:t>
            </a:r>
            <a:r>
              <a:rPr dirty="0" baseline="1984" sz="2100" spc="-15">
                <a:latin typeface="Cambria Math"/>
                <a:cs typeface="Cambria Math"/>
              </a:rPr>
              <a:t>cos</a:t>
            </a:r>
            <a:r>
              <a:rPr dirty="0" baseline="3968" sz="2100" spc="-15">
                <a:latin typeface="Cambria Math"/>
                <a:cs typeface="Cambria Math"/>
              </a:rPr>
              <a:t>(</a:t>
            </a:r>
            <a:r>
              <a:rPr dirty="0" baseline="1984" sz="2100" spc="-15">
                <a:latin typeface="Cambria Math"/>
                <a:cs typeface="Cambria Math"/>
              </a:rPr>
              <a:t>2𝜋𝑓</a:t>
            </a:r>
            <a:r>
              <a:rPr dirty="0" baseline="-11111" sz="1500" spc="-15">
                <a:latin typeface="Cambria Math"/>
                <a:cs typeface="Cambria Math"/>
              </a:rPr>
              <a:t>0</a:t>
            </a:r>
            <a:r>
              <a:rPr dirty="0" baseline="1984" sz="2100" spc="-15">
                <a:latin typeface="Cambria Math"/>
                <a:cs typeface="Cambria Math"/>
              </a:rPr>
              <a:t>𝑡</a:t>
            </a:r>
            <a:r>
              <a:rPr dirty="0" baseline="3968" sz="2100" spc="-15">
                <a:latin typeface="Cambria Math"/>
                <a:cs typeface="Cambria Math"/>
              </a:rPr>
              <a:t>)</a:t>
            </a:r>
            <a:endParaRPr baseline="3968" sz="2100">
              <a:latin typeface="Cambria Math"/>
              <a:cs typeface="Cambria Math"/>
            </a:endParaRPr>
          </a:p>
          <a:p>
            <a:pPr algn="ctr" marL="2997835">
              <a:lnSpc>
                <a:spcPct val="100000"/>
              </a:lnSpc>
              <a:spcBef>
                <a:spcPts val="1165"/>
              </a:spcBef>
            </a:pPr>
            <a:r>
              <a:rPr dirty="0" baseline="1984" sz="2100">
                <a:latin typeface="Cambria Math"/>
                <a:cs typeface="Cambria Math"/>
              </a:rPr>
              <a:t>=</a:t>
            </a:r>
            <a:r>
              <a:rPr dirty="0" baseline="1984" sz="2100" spc="112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√</a:t>
            </a:r>
            <a:r>
              <a:rPr dirty="0" baseline="1984" sz="2100" spc="-7">
                <a:latin typeface="Cambria Math"/>
                <a:cs typeface="Cambria Math"/>
              </a:rPr>
              <a:t>𝑃</a:t>
            </a:r>
            <a:r>
              <a:rPr dirty="0" baseline="-11111" sz="1500" spc="-7">
                <a:latin typeface="Cambria Math"/>
                <a:cs typeface="Cambria Math"/>
              </a:rPr>
              <a:t>𝑠</a:t>
            </a:r>
            <a:r>
              <a:rPr dirty="0" baseline="1984" sz="2100" spc="-7">
                <a:latin typeface="Cambria Math"/>
                <a:cs typeface="Cambria Math"/>
              </a:rPr>
              <a:t>𝑇</a:t>
            </a:r>
            <a:r>
              <a:rPr dirty="0" baseline="-11111" sz="1500" spc="-7">
                <a:latin typeface="Cambria Math"/>
                <a:cs typeface="Cambria Math"/>
              </a:rPr>
              <a:t>𝑏</a:t>
            </a:r>
            <a:r>
              <a:rPr dirty="0" baseline="1984" sz="2100" spc="-7">
                <a:latin typeface="Cambria Math"/>
                <a:cs typeface="Cambria Math"/>
              </a:rPr>
              <a:t>∅</a:t>
            </a:r>
            <a:r>
              <a:rPr dirty="0" baseline="-11111" sz="1500" spc="-7">
                <a:latin typeface="Cambria Math"/>
                <a:cs typeface="Cambria Math"/>
              </a:rPr>
              <a:t>1</a:t>
            </a:r>
            <a:r>
              <a:rPr dirty="0" baseline="1984" sz="2100" spc="-7">
                <a:latin typeface="Cambria Math"/>
                <a:cs typeface="Cambria Math"/>
              </a:rPr>
              <a:t>(𝑡)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926713" y="2490216"/>
            <a:ext cx="5293735" cy="18689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708650" y="6691375"/>
            <a:ext cx="83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7F7F7F"/>
                </a:solidFill>
                <a:latin typeface="Calibri"/>
                <a:cs typeface="Calibri"/>
              </a:rPr>
              <a:t>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618092" y="942075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 h="0">
                <a:moveTo>
                  <a:pt x="0" y="0"/>
                </a:moveTo>
                <a:lnTo>
                  <a:pt x="3596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166616" y="1304787"/>
            <a:ext cx="320040" cy="0"/>
          </a:xfrm>
          <a:custGeom>
            <a:avLst/>
            <a:gdLst/>
            <a:ahLst/>
            <a:cxnLst/>
            <a:rect l="l" t="t" r="r" b="b"/>
            <a:pathLst>
              <a:path w="320040" h="0">
                <a:moveTo>
                  <a:pt x="0" y="0"/>
                </a:moveTo>
                <a:lnTo>
                  <a:pt x="3200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321042" y="917188"/>
            <a:ext cx="8508365" cy="9194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5"/>
              </a:spcBef>
            </a:pPr>
            <a:r>
              <a:rPr dirty="0" baseline="1984" sz="2100" spc="-7">
                <a:latin typeface="Times New Roman"/>
                <a:cs typeface="Times New Roman"/>
              </a:rPr>
              <a:t>Thus there is only one </a:t>
            </a:r>
            <a:r>
              <a:rPr dirty="0" baseline="1984" sz="2100">
                <a:latin typeface="Times New Roman"/>
                <a:cs typeface="Times New Roman"/>
              </a:rPr>
              <a:t>carrier </a:t>
            </a:r>
            <a:r>
              <a:rPr dirty="0" baseline="1984" sz="2100" spc="-7">
                <a:latin typeface="Times New Roman"/>
                <a:cs typeface="Times New Roman"/>
              </a:rPr>
              <a:t>function </a:t>
            </a:r>
            <a:r>
              <a:rPr dirty="0" baseline="1984" sz="2100" spc="15">
                <a:latin typeface="Cambria Math"/>
                <a:cs typeface="Cambria Math"/>
              </a:rPr>
              <a:t>∅</a:t>
            </a:r>
            <a:r>
              <a:rPr dirty="0" baseline="-13888" sz="1500" spc="15">
                <a:latin typeface="Cambria Math"/>
                <a:cs typeface="Cambria Math"/>
              </a:rPr>
              <a:t>1</a:t>
            </a:r>
            <a:r>
              <a:rPr dirty="0" baseline="1984" sz="2100" spc="15">
                <a:latin typeface="Cambria Math"/>
                <a:cs typeface="Cambria Math"/>
              </a:rPr>
              <a:t>(𝑡)</a:t>
            </a:r>
            <a:r>
              <a:rPr dirty="0" baseline="1984" sz="2100" spc="15">
                <a:latin typeface="Times New Roman"/>
                <a:cs typeface="Times New Roman"/>
              </a:rPr>
              <a:t>. </a:t>
            </a:r>
            <a:r>
              <a:rPr dirty="0" baseline="1984" sz="2100">
                <a:latin typeface="Times New Roman"/>
                <a:cs typeface="Times New Roman"/>
              </a:rPr>
              <a:t>If </a:t>
            </a:r>
            <a:r>
              <a:rPr dirty="0" baseline="1984" sz="2100" spc="-7">
                <a:latin typeface="Times New Roman"/>
                <a:cs typeface="Times New Roman"/>
              </a:rPr>
              <a:t>we take </a:t>
            </a:r>
            <a:r>
              <a:rPr dirty="0" baseline="1984" sz="2100" spc="22">
                <a:latin typeface="Cambria Math"/>
                <a:cs typeface="Cambria Math"/>
              </a:rPr>
              <a:t>∅</a:t>
            </a:r>
            <a:r>
              <a:rPr dirty="0" baseline="-13888" sz="1500" spc="22">
                <a:latin typeface="Cambria Math"/>
                <a:cs typeface="Cambria Math"/>
              </a:rPr>
              <a:t>1</a:t>
            </a:r>
            <a:r>
              <a:rPr dirty="0" baseline="3968" sz="2100" spc="22">
                <a:latin typeface="Cambria Math"/>
                <a:cs typeface="Cambria Math"/>
              </a:rPr>
              <a:t>(</a:t>
            </a:r>
            <a:r>
              <a:rPr dirty="0" baseline="1984" sz="2100" spc="22">
                <a:latin typeface="Cambria Math"/>
                <a:cs typeface="Cambria Math"/>
              </a:rPr>
              <a:t>𝑡</a:t>
            </a:r>
            <a:r>
              <a:rPr dirty="0" baseline="3968" sz="2100" spc="22">
                <a:latin typeface="Cambria Math"/>
                <a:cs typeface="Cambria Math"/>
              </a:rPr>
              <a:t>) </a:t>
            </a:r>
            <a:r>
              <a:rPr dirty="0" baseline="1984" sz="2100">
                <a:latin typeface="Cambria Math"/>
                <a:cs typeface="Cambria Math"/>
              </a:rPr>
              <a:t>= </a:t>
            </a:r>
            <a:r>
              <a:rPr dirty="0" sz="1400" spc="5">
                <a:latin typeface="Cambria Math"/>
                <a:cs typeface="Cambria Math"/>
              </a:rPr>
              <a:t>√</a:t>
            </a:r>
            <a:r>
              <a:rPr dirty="0" baseline="1984" sz="2100" spc="7">
                <a:latin typeface="Cambria Math"/>
                <a:cs typeface="Cambria Math"/>
              </a:rPr>
              <a:t>2/𝑇</a:t>
            </a:r>
            <a:r>
              <a:rPr dirty="0" baseline="-13888" sz="1500" spc="7">
                <a:latin typeface="Cambria Math"/>
                <a:cs typeface="Cambria Math"/>
              </a:rPr>
              <a:t>𝑏 </a:t>
            </a:r>
            <a:r>
              <a:rPr dirty="0" baseline="1984" sz="2100" spc="-15">
                <a:latin typeface="Cambria Math"/>
                <a:cs typeface="Cambria Math"/>
              </a:rPr>
              <a:t>cos</a:t>
            </a:r>
            <a:r>
              <a:rPr dirty="0" baseline="3968" sz="2100" spc="-15">
                <a:latin typeface="Cambria Math"/>
                <a:cs typeface="Cambria Math"/>
              </a:rPr>
              <a:t>(</a:t>
            </a:r>
            <a:r>
              <a:rPr dirty="0" baseline="1984" sz="2100" spc="-15">
                <a:latin typeface="Cambria Math"/>
                <a:cs typeface="Cambria Math"/>
              </a:rPr>
              <a:t>2𝜋𝑓</a:t>
            </a:r>
            <a:r>
              <a:rPr dirty="0" baseline="-13888" sz="1500" spc="-15">
                <a:latin typeface="Cambria Math"/>
                <a:cs typeface="Cambria Math"/>
              </a:rPr>
              <a:t>0</a:t>
            </a:r>
            <a:r>
              <a:rPr dirty="0" baseline="1984" sz="2100" spc="-15">
                <a:latin typeface="Cambria Math"/>
                <a:cs typeface="Cambria Math"/>
              </a:rPr>
              <a:t>𝑡</a:t>
            </a:r>
            <a:r>
              <a:rPr dirty="0" baseline="3968" sz="2100" spc="-15">
                <a:latin typeface="Cambria Math"/>
                <a:cs typeface="Cambria Math"/>
              </a:rPr>
              <a:t>) </a:t>
            </a:r>
            <a:r>
              <a:rPr dirty="0" baseline="1984" sz="2100">
                <a:latin typeface="Times New Roman"/>
                <a:cs typeface="Times New Roman"/>
              </a:rPr>
              <a:t>as </a:t>
            </a:r>
            <a:r>
              <a:rPr dirty="0" baseline="1984" sz="2100" spc="-7">
                <a:latin typeface="Times New Roman"/>
                <a:cs typeface="Times New Roman"/>
              </a:rPr>
              <a:t>the orthonormal</a:t>
            </a:r>
            <a:r>
              <a:rPr dirty="0" baseline="1984" sz="2100" spc="120">
                <a:latin typeface="Times New Roman"/>
                <a:cs typeface="Times New Roman"/>
              </a:rPr>
              <a:t> </a:t>
            </a:r>
            <a:r>
              <a:rPr dirty="0" baseline="1984" sz="2100" spc="-7">
                <a:latin typeface="Times New Roman"/>
                <a:cs typeface="Times New Roman"/>
              </a:rPr>
              <a:t>basis</a:t>
            </a:r>
            <a:endParaRPr baseline="1984" sz="2100">
              <a:latin typeface="Times New Roman"/>
              <a:cs typeface="Times New Roman"/>
            </a:endParaRPr>
          </a:p>
          <a:p>
            <a:pPr marL="50800" marR="44450">
              <a:lnSpc>
                <a:spcPct val="148600"/>
              </a:lnSpc>
              <a:spcBef>
                <a:spcPts val="355"/>
              </a:spcBef>
            </a:pPr>
            <a:r>
              <a:rPr dirty="0" baseline="1984" sz="2100" spc="-7">
                <a:latin typeface="Times New Roman"/>
                <a:cs typeface="Times New Roman"/>
              </a:rPr>
              <a:t>function. The signal space diagram will have two points </a:t>
            </a:r>
            <a:r>
              <a:rPr dirty="0" baseline="1984" sz="2100">
                <a:latin typeface="Times New Roman"/>
                <a:cs typeface="Times New Roman"/>
              </a:rPr>
              <a:t>on </a:t>
            </a:r>
            <a:r>
              <a:rPr dirty="0" baseline="1984" sz="2100" spc="15">
                <a:latin typeface="Cambria Math"/>
                <a:cs typeface="Cambria Math"/>
              </a:rPr>
              <a:t>∅</a:t>
            </a:r>
            <a:r>
              <a:rPr dirty="0" baseline="-11111" sz="1500" spc="15">
                <a:latin typeface="Cambria Math"/>
                <a:cs typeface="Cambria Math"/>
              </a:rPr>
              <a:t>1</a:t>
            </a:r>
            <a:r>
              <a:rPr dirty="0" baseline="1984" sz="2100" spc="15">
                <a:latin typeface="Cambria Math"/>
                <a:cs typeface="Cambria Math"/>
              </a:rPr>
              <a:t>(𝑡)</a:t>
            </a:r>
            <a:r>
              <a:rPr dirty="0" baseline="1984" sz="2100" spc="15">
                <a:latin typeface="Times New Roman"/>
                <a:cs typeface="Times New Roman"/>
              </a:rPr>
              <a:t>. </a:t>
            </a:r>
            <a:r>
              <a:rPr dirty="0" baseline="1984" sz="2100" spc="-7">
                <a:latin typeface="Times New Roman"/>
                <a:cs typeface="Times New Roman"/>
              </a:rPr>
              <a:t>One will </a:t>
            </a:r>
            <a:r>
              <a:rPr dirty="0" baseline="1984" sz="2100">
                <a:latin typeface="Times New Roman"/>
                <a:cs typeface="Times New Roman"/>
              </a:rPr>
              <a:t>be </a:t>
            </a:r>
            <a:r>
              <a:rPr dirty="0" baseline="1984" sz="2100" spc="-15">
                <a:latin typeface="Times New Roman"/>
                <a:cs typeface="Times New Roman"/>
              </a:rPr>
              <a:t>at </a:t>
            </a:r>
            <a:r>
              <a:rPr dirty="0" baseline="1984" sz="2100" spc="-7">
                <a:latin typeface="Times New Roman"/>
                <a:cs typeface="Times New Roman"/>
              </a:rPr>
              <a:t>zero and other </a:t>
            </a:r>
            <a:r>
              <a:rPr dirty="0" baseline="1984" sz="2100" spc="-15">
                <a:latin typeface="Times New Roman"/>
                <a:cs typeface="Times New Roman"/>
              </a:rPr>
              <a:t>will </a:t>
            </a:r>
            <a:r>
              <a:rPr dirty="0" baseline="1984" sz="2100">
                <a:latin typeface="Times New Roman"/>
                <a:cs typeface="Times New Roman"/>
              </a:rPr>
              <a:t>be </a:t>
            </a:r>
            <a:r>
              <a:rPr dirty="0" baseline="1984" sz="2100" spc="-15">
                <a:latin typeface="Times New Roman"/>
                <a:cs typeface="Times New Roman"/>
              </a:rPr>
              <a:t>at </a:t>
            </a:r>
            <a:r>
              <a:rPr dirty="0" sz="1400" spc="-15">
                <a:latin typeface="Cambria Math"/>
                <a:cs typeface="Cambria Math"/>
              </a:rPr>
              <a:t>√</a:t>
            </a:r>
            <a:r>
              <a:rPr dirty="0" baseline="1984" sz="2100" spc="-22">
                <a:latin typeface="Cambria Math"/>
                <a:cs typeface="Cambria Math"/>
              </a:rPr>
              <a:t>𝑃</a:t>
            </a:r>
            <a:r>
              <a:rPr dirty="0" baseline="-11111" sz="1500" spc="-22">
                <a:latin typeface="Cambria Math"/>
                <a:cs typeface="Cambria Math"/>
              </a:rPr>
              <a:t>𝑠</a:t>
            </a:r>
            <a:r>
              <a:rPr dirty="0" baseline="1984" sz="2100" spc="-22">
                <a:latin typeface="Cambria Math"/>
                <a:cs typeface="Cambria Math"/>
              </a:rPr>
              <a:t>𝑇</a:t>
            </a:r>
            <a:r>
              <a:rPr dirty="0" baseline="-11111" sz="1500" spc="-22">
                <a:latin typeface="Cambria Math"/>
                <a:cs typeface="Cambria Math"/>
              </a:rPr>
              <a:t>𝑏</a:t>
            </a:r>
            <a:r>
              <a:rPr dirty="0" baseline="1984" sz="2100" spc="-22">
                <a:latin typeface="Times New Roman"/>
                <a:cs typeface="Times New Roman"/>
              </a:rPr>
              <a:t>. </a:t>
            </a:r>
            <a:r>
              <a:rPr dirty="0" baseline="1984" sz="2100" spc="-7">
                <a:latin typeface="Times New Roman"/>
                <a:cs typeface="Times New Roman"/>
              </a:rPr>
              <a:t>As  </a:t>
            </a:r>
            <a:r>
              <a:rPr dirty="0" sz="1400" spc="-5">
                <a:latin typeface="Times New Roman"/>
                <a:cs typeface="Times New Roman"/>
              </a:rPr>
              <a:t>shown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Fig.11: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375788" y="3571615"/>
            <a:ext cx="320675" cy="0"/>
          </a:xfrm>
          <a:custGeom>
            <a:avLst/>
            <a:gdLst/>
            <a:ahLst/>
            <a:cxnLst/>
            <a:rect l="l" t="t" r="r" b="b"/>
            <a:pathLst>
              <a:path w="320675" h="0">
                <a:moveTo>
                  <a:pt x="0" y="0"/>
                </a:moveTo>
                <a:lnTo>
                  <a:pt x="32035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060307" y="3571615"/>
            <a:ext cx="189230" cy="0"/>
          </a:xfrm>
          <a:custGeom>
            <a:avLst/>
            <a:gdLst/>
            <a:ahLst/>
            <a:cxnLst/>
            <a:rect l="l" t="t" r="r" b="b"/>
            <a:pathLst>
              <a:path w="189229" h="0">
                <a:moveTo>
                  <a:pt x="0" y="0"/>
                </a:moveTo>
                <a:lnTo>
                  <a:pt x="18897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321042" y="2795749"/>
            <a:ext cx="8480425" cy="22282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 marR="3874135" indent="3860165">
              <a:lnSpc>
                <a:spcPct val="143600"/>
              </a:lnSpc>
              <a:spcBef>
                <a:spcPts val="95"/>
              </a:spcBef>
            </a:pPr>
            <a:r>
              <a:rPr dirty="0" sz="1400">
                <a:latin typeface="Times New Roman"/>
                <a:cs typeface="Times New Roman"/>
              </a:rPr>
              <a:t>Figure</a:t>
            </a:r>
            <a:r>
              <a:rPr dirty="0" sz="1400" spc="-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11  Therefore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distance between the </a:t>
            </a:r>
            <a:r>
              <a:rPr dirty="0" sz="1400">
                <a:latin typeface="Times New Roman"/>
                <a:cs typeface="Times New Roman"/>
              </a:rPr>
              <a:t>two </a:t>
            </a:r>
            <a:r>
              <a:rPr dirty="0" sz="1400" spc="-5">
                <a:latin typeface="Times New Roman"/>
                <a:cs typeface="Times New Roman"/>
              </a:rPr>
              <a:t>signal points will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be,</a:t>
            </a:r>
            <a:endParaRPr sz="1400">
              <a:latin typeface="Times New Roman"/>
              <a:cs typeface="Times New Roman"/>
            </a:endParaRPr>
          </a:p>
          <a:p>
            <a:pPr algn="ctr" marL="19050">
              <a:lnSpc>
                <a:spcPct val="100000"/>
              </a:lnSpc>
              <a:spcBef>
                <a:spcPts val="1095"/>
              </a:spcBef>
            </a:pPr>
            <a:r>
              <a:rPr dirty="0" baseline="1984" sz="2100">
                <a:latin typeface="Cambria Math"/>
                <a:cs typeface="Cambria Math"/>
              </a:rPr>
              <a:t>𝑑  = </a:t>
            </a:r>
            <a:r>
              <a:rPr dirty="0" sz="1400" spc="-30">
                <a:latin typeface="Cambria Math"/>
                <a:cs typeface="Cambria Math"/>
              </a:rPr>
              <a:t>√</a:t>
            </a:r>
            <a:r>
              <a:rPr dirty="0" baseline="1984" sz="2100" spc="-44">
                <a:latin typeface="Cambria Math"/>
                <a:cs typeface="Cambria Math"/>
              </a:rPr>
              <a:t>𝑃</a:t>
            </a:r>
            <a:r>
              <a:rPr dirty="0" baseline="-11111" sz="1500" spc="-44">
                <a:latin typeface="Cambria Math"/>
                <a:cs typeface="Cambria Math"/>
              </a:rPr>
              <a:t>𝑠</a:t>
            </a:r>
            <a:r>
              <a:rPr dirty="0" baseline="1984" sz="2100" spc="-44">
                <a:latin typeface="Cambria Math"/>
                <a:cs typeface="Cambria Math"/>
              </a:rPr>
              <a:t>𝑇</a:t>
            </a:r>
            <a:r>
              <a:rPr dirty="0" baseline="-11111" sz="1500" spc="-44">
                <a:latin typeface="Cambria Math"/>
                <a:cs typeface="Cambria Math"/>
              </a:rPr>
              <a:t>𝑏   </a:t>
            </a:r>
            <a:r>
              <a:rPr dirty="0" baseline="1984" sz="2100">
                <a:latin typeface="Cambria Math"/>
                <a:cs typeface="Cambria Math"/>
              </a:rPr>
              <a:t>=</a:t>
            </a:r>
            <a:r>
              <a:rPr dirty="0" baseline="1984" sz="2100" spc="-232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√</a:t>
            </a:r>
            <a:r>
              <a:rPr dirty="0" baseline="1984" sz="2100" spc="52">
                <a:latin typeface="Cambria Math"/>
                <a:cs typeface="Cambria Math"/>
              </a:rPr>
              <a:t>𝐸</a:t>
            </a:r>
            <a:r>
              <a:rPr dirty="0" baseline="-11111" sz="1500" spc="52">
                <a:latin typeface="Cambria Math"/>
                <a:cs typeface="Cambria Math"/>
              </a:rPr>
              <a:t>𝑏</a:t>
            </a:r>
            <a:endParaRPr baseline="-11111" sz="15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185"/>
              </a:spcBef>
            </a:pPr>
            <a:r>
              <a:rPr dirty="0" sz="1400" b="1">
                <a:latin typeface="Times New Roman"/>
                <a:cs typeface="Times New Roman"/>
              </a:rPr>
              <a:t>3-1 </a:t>
            </a:r>
            <a:r>
              <a:rPr dirty="0" sz="1400" spc="-5" b="1">
                <a:latin typeface="Times New Roman"/>
                <a:cs typeface="Times New Roman"/>
              </a:rPr>
              <a:t>Generation </a:t>
            </a:r>
            <a:r>
              <a:rPr dirty="0" sz="1400" b="1">
                <a:latin typeface="Times New Roman"/>
                <a:cs typeface="Times New Roman"/>
              </a:rPr>
              <a:t>of</a:t>
            </a:r>
            <a:r>
              <a:rPr dirty="0" sz="1400" spc="-3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BASK:</a:t>
            </a:r>
            <a:endParaRPr sz="1400">
              <a:latin typeface="Times New Roman"/>
              <a:cs typeface="Times New Roman"/>
            </a:endParaRPr>
          </a:p>
          <a:p>
            <a:pPr marL="50800" marR="17780">
              <a:lnSpc>
                <a:spcPts val="2420"/>
              </a:lnSpc>
              <a:spcBef>
                <a:spcPts val="180"/>
              </a:spcBef>
            </a:pPr>
            <a:r>
              <a:rPr dirty="0" sz="1400">
                <a:latin typeface="Times New Roman"/>
                <a:cs typeface="Times New Roman"/>
              </a:rPr>
              <a:t>Fig. </a:t>
            </a:r>
            <a:r>
              <a:rPr dirty="0" sz="1400" spc="-5">
                <a:latin typeface="Times New Roman"/>
                <a:cs typeface="Times New Roman"/>
              </a:rPr>
              <a:t>12 shows </a:t>
            </a:r>
            <a:r>
              <a:rPr dirty="0" sz="1400">
                <a:latin typeface="Times New Roman"/>
                <a:cs typeface="Times New Roman"/>
              </a:rPr>
              <a:t>BASK </a:t>
            </a:r>
            <a:r>
              <a:rPr dirty="0" sz="1400" spc="-5">
                <a:latin typeface="Times New Roman"/>
                <a:cs typeface="Times New Roman"/>
              </a:rPr>
              <a:t>generator. The input </a:t>
            </a:r>
            <a:r>
              <a:rPr dirty="0" sz="1400">
                <a:latin typeface="Times New Roman"/>
                <a:cs typeface="Times New Roman"/>
              </a:rPr>
              <a:t>binary </a:t>
            </a:r>
            <a:r>
              <a:rPr dirty="0" sz="1400" spc="-5">
                <a:latin typeface="Times New Roman"/>
                <a:cs typeface="Times New Roman"/>
              </a:rPr>
              <a:t>sequence is applied to the product modulator. The modulator </a:t>
            </a:r>
            <a:r>
              <a:rPr dirty="0" sz="1400" spc="-10">
                <a:latin typeface="Times New Roman"/>
                <a:cs typeface="Times New Roman"/>
              </a:rPr>
              <a:t>passes  </a:t>
            </a:r>
            <a:r>
              <a:rPr dirty="0" sz="1400">
                <a:latin typeface="Times New Roman"/>
                <a:cs typeface="Times New Roman"/>
              </a:rPr>
              <a:t>the carrier </a:t>
            </a:r>
            <a:r>
              <a:rPr dirty="0" sz="1400" spc="-5">
                <a:latin typeface="Times New Roman"/>
                <a:cs typeface="Times New Roman"/>
              </a:rPr>
              <a:t>when the input bits is "1", and block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carrier (zero output) when input bit is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"0".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869679" y="1932432"/>
            <a:ext cx="3400409" cy="8818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790309" y="5474208"/>
            <a:ext cx="993775" cy="508634"/>
          </a:xfrm>
          <a:prstGeom prst="rect">
            <a:avLst/>
          </a:prstGeom>
          <a:solidFill>
            <a:srgbClr val="FFFFFF"/>
          </a:solidFill>
          <a:ln w="6349">
            <a:solidFill>
              <a:srgbClr val="000000"/>
            </a:solidFill>
          </a:ln>
        </p:spPr>
        <p:txBody>
          <a:bodyPr wrap="square" lIns="0" tIns="17780" rIns="0" bIns="0" rtlCol="0" vert="horz">
            <a:spAutoFit/>
          </a:bodyPr>
          <a:lstStyle/>
          <a:p>
            <a:pPr marL="175260" marR="167005" indent="83820">
              <a:lnSpc>
                <a:spcPct val="110000"/>
              </a:lnSpc>
              <a:spcBef>
                <a:spcPts val="140"/>
              </a:spcBef>
            </a:pPr>
            <a:r>
              <a:rPr dirty="0" sz="1200" spc="-5">
                <a:latin typeface="Times New Roman"/>
                <a:cs typeface="Times New Roman"/>
              </a:rPr>
              <a:t>Product  </a:t>
            </a:r>
            <a:r>
              <a:rPr dirty="0" sz="1200">
                <a:latin typeface="Times New Roman"/>
                <a:cs typeface="Times New Roman"/>
              </a:rPr>
              <a:t>Modul</a:t>
            </a:r>
            <a:r>
              <a:rPr dirty="0" sz="1200" spc="-5">
                <a:latin typeface="Times New Roman"/>
                <a:cs typeface="Times New Roman"/>
              </a:rPr>
              <a:t>a</a:t>
            </a:r>
            <a:r>
              <a:rPr dirty="0" sz="1200">
                <a:latin typeface="Times New Roman"/>
                <a:cs typeface="Times New Roman"/>
              </a:rPr>
              <a:t>tor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552200" y="6579689"/>
            <a:ext cx="1231900" cy="572135"/>
          </a:xfrm>
          <a:custGeom>
            <a:avLst/>
            <a:gdLst/>
            <a:ahLst/>
            <a:cxnLst/>
            <a:rect l="l" t="t" r="r" b="b"/>
            <a:pathLst>
              <a:path w="1231900" h="572134">
                <a:moveTo>
                  <a:pt x="0" y="572130"/>
                </a:moveTo>
                <a:lnTo>
                  <a:pt x="1231891" y="572130"/>
                </a:lnTo>
                <a:lnTo>
                  <a:pt x="1231891" y="0"/>
                </a:lnTo>
                <a:lnTo>
                  <a:pt x="0" y="0"/>
                </a:lnTo>
                <a:lnTo>
                  <a:pt x="0" y="5721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760348" y="6845045"/>
            <a:ext cx="210820" cy="0"/>
          </a:xfrm>
          <a:custGeom>
            <a:avLst/>
            <a:gdLst/>
            <a:ahLst/>
            <a:cxnLst/>
            <a:rect l="l" t="t" r="r" b="b"/>
            <a:pathLst>
              <a:path w="210820" h="0">
                <a:moveTo>
                  <a:pt x="0" y="0"/>
                </a:moveTo>
                <a:lnTo>
                  <a:pt x="210312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609469" y="6583171"/>
            <a:ext cx="1134745" cy="446405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algn="ctr" marL="14604">
              <a:lnSpc>
                <a:spcPct val="100000"/>
              </a:lnSpc>
              <a:spcBef>
                <a:spcPts val="315"/>
              </a:spcBef>
            </a:pPr>
            <a:r>
              <a:rPr dirty="0" sz="1200" spc="-5">
                <a:latin typeface="Cambria Math"/>
                <a:cs typeface="Cambria Math"/>
              </a:rPr>
              <a:t>𝐶𝑎𝑟𝑟𝑖𝑒𝑟</a:t>
            </a:r>
            <a:endParaRPr sz="12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215"/>
              </a:spcBef>
            </a:pPr>
            <a:r>
              <a:rPr dirty="0" sz="1200" spc="-35">
                <a:latin typeface="Cambria Math"/>
                <a:cs typeface="Cambria Math"/>
              </a:rPr>
              <a:t>√</a:t>
            </a:r>
            <a:r>
              <a:rPr dirty="0" baseline="2314" sz="1800" spc="-52">
                <a:latin typeface="Cambria Math"/>
                <a:cs typeface="Cambria Math"/>
              </a:rPr>
              <a:t>2𝑃</a:t>
            </a:r>
            <a:r>
              <a:rPr dirty="0" baseline="-13071" sz="1275" spc="-52">
                <a:latin typeface="Cambria Math"/>
                <a:cs typeface="Cambria Math"/>
              </a:rPr>
              <a:t>𝑠</a:t>
            </a:r>
            <a:r>
              <a:rPr dirty="0" baseline="-13071" sz="1275" spc="67">
                <a:latin typeface="Cambria Math"/>
                <a:cs typeface="Cambria Math"/>
              </a:rPr>
              <a:t> </a:t>
            </a:r>
            <a:r>
              <a:rPr dirty="0" baseline="2314" sz="1800" spc="-15">
                <a:latin typeface="Cambria Math"/>
                <a:cs typeface="Cambria Math"/>
              </a:rPr>
              <a:t>cos</a:t>
            </a:r>
            <a:r>
              <a:rPr dirty="0" baseline="4629" sz="1800" spc="-15">
                <a:latin typeface="Cambria Math"/>
                <a:cs typeface="Cambria Math"/>
              </a:rPr>
              <a:t>(</a:t>
            </a:r>
            <a:r>
              <a:rPr dirty="0" baseline="2314" sz="1800" spc="-15">
                <a:latin typeface="Cambria Math"/>
                <a:cs typeface="Cambria Math"/>
              </a:rPr>
              <a:t>2𝜋𝑓</a:t>
            </a:r>
            <a:r>
              <a:rPr dirty="0" baseline="-13071" sz="1275" spc="-15">
                <a:latin typeface="Cambria Math"/>
                <a:cs typeface="Cambria Math"/>
              </a:rPr>
              <a:t>0</a:t>
            </a:r>
            <a:r>
              <a:rPr dirty="0" baseline="2314" sz="1800" spc="-15">
                <a:latin typeface="Cambria Math"/>
                <a:cs typeface="Cambria Math"/>
              </a:rPr>
              <a:t>𝑡</a:t>
            </a:r>
            <a:r>
              <a:rPr dirty="0" baseline="4629" sz="1800" spc="-15">
                <a:latin typeface="Cambria Math"/>
                <a:cs typeface="Cambria Math"/>
              </a:rPr>
              <a:t>)</a:t>
            </a:r>
            <a:endParaRPr baseline="4629" sz="18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825113" y="5488684"/>
            <a:ext cx="781685" cy="4279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8900" marR="5080" indent="-76200">
              <a:lnSpc>
                <a:spcPct val="11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Binary</a:t>
            </a:r>
            <a:r>
              <a:rPr dirty="0" sz="1200" spc="-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ASK  signal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s(t)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168520" y="5474101"/>
            <a:ext cx="803275" cy="508634"/>
          </a:xfrm>
          <a:custGeom>
            <a:avLst/>
            <a:gdLst/>
            <a:ahLst/>
            <a:cxnLst/>
            <a:rect l="l" t="t" r="r" b="b"/>
            <a:pathLst>
              <a:path w="803275" h="508635">
                <a:moveTo>
                  <a:pt x="0" y="508610"/>
                </a:moveTo>
                <a:lnTo>
                  <a:pt x="802934" y="508610"/>
                </a:lnTo>
                <a:lnTo>
                  <a:pt x="802934" y="0"/>
                </a:lnTo>
                <a:lnTo>
                  <a:pt x="0" y="0"/>
                </a:lnTo>
                <a:lnTo>
                  <a:pt x="0" y="5086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276603" y="5479540"/>
            <a:ext cx="586740" cy="4279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74295">
              <a:lnSpc>
                <a:spcPct val="11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Binary  </a:t>
            </a:r>
            <a:r>
              <a:rPr dirty="0" sz="1200" spc="-5">
                <a:latin typeface="Times New Roman"/>
                <a:cs typeface="Times New Roman"/>
              </a:rPr>
              <a:t>Input</a:t>
            </a:r>
            <a:r>
              <a:rPr dirty="0" sz="1200" spc="-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s(t)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971550" y="5669660"/>
            <a:ext cx="819785" cy="103505"/>
          </a:xfrm>
          <a:custGeom>
            <a:avLst/>
            <a:gdLst/>
            <a:ahLst/>
            <a:cxnLst/>
            <a:rect l="l" t="t" r="r" b="b"/>
            <a:pathLst>
              <a:path w="819785" h="103504">
                <a:moveTo>
                  <a:pt x="808586" y="44577"/>
                </a:moveTo>
                <a:lnTo>
                  <a:pt x="806842" y="44577"/>
                </a:lnTo>
                <a:lnTo>
                  <a:pt x="806964" y="57281"/>
                </a:lnTo>
                <a:lnTo>
                  <a:pt x="783452" y="57510"/>
                </a:lnTo>
                <a:lnTo>
                  <a:pt x="724911" y="92451"/>
                </a:lnTo>
                <a:lnTo>
                  <a:pt x="723906" y="96393"/>
                </a:lnTo>
                <a:lnTo>
                  <a:pt x="727441" y="102489"/>
                </a:lnTo>
                <a:lnTo>
                  <a:pt x="731404" y="103382"/>
                </a:lnTo>
                <a:lnTo>
                  <a:pt x="734299" y="101595"/>
                </a:lnTo>
                <a:lnTo>
                  <a:pt x="819521" y="50804"/>
                </a:lnTo>
                <a:lnTo>
                  <a:pt x="808586" y="44577"/>
                </a:lnTo>
                <a:close/>
              </a:path>
              <a:path w="819785" h="103504">
                <a:moveTo>
                  <a:pt x="783231" y="44807"/>
                </a:moveTo>
                <a:lnTo>
                  <a:pt x="0" y="52446"/>
                </a:lnTo>
                <a:lnTo>
                  <a:pt x="118" y="65151"/>
                </a:lnTo>
                <a:lnTo>
                  <a:pt x="783452" y="57510"/>
                </a:lnTo>
                <a:lnTo>
                  <a:pt x="794239" y="51077"/>
                </a:lnTo>
                <a:lnTo>
                  <a:pt x="783231" y="44807"/>
                </a:lnTo>
                <a:close/>
              </a:path>
              <a:path w="819785" h="103504">
                <a:moveTo>
                  <a:pt x="794239" y="51077"/>
                </a:moveTo>
                <a:lnTo>
                  <a:pt x="783452" y="57510"/>
                </a:lnTo>
                <a:lnTo>
                  <a:pt x="806964" y="57281"/>
                </a:lnTo>
                <a:lnTo>
                  <a:pt x="806956" y="56519"/>
                </a:lnTo>
                <a:lnTo>
                  <a:pt x="803794" y="56519"/>
                </a:lnTo>
                <a:lnTo>
                  <a:pt x="794239" y="51077"/>
                </a:lnTo>
                <a:close/>
              </a:path>
              <a:path w="819785" h="103504">
                <a:moveTo>
                  <a:pt x="803641" y="45470"/>
                </a:moveTo>
                <a:lnTo>
                  <a:pt x="794239" y="51077"/>
                </a:lnTo>
                <a:lnTo>
                  <a:pt x="803794" y="56519"/>
                </a:lnTo>
                <a:lnTo>
                  <a:pt x="803641" y="45470"/>
                </a:lnTo>
                <a:close/>
              </a:path>
              <a:path w="819785" h="103504">
                <a:moveTo>
                  <a:pt x="806850" y="45470"/>
                </a:moveTo>
                <a:lnTo>
                  <a:pt x="803641" y="45470"/>
                </a:lnTo>
                <a:lnTo>
                  <a:pt x="803794" y="56519"/>
                </a:lnTo>
                <a:lnTo>
                  <a:pt x="806956" y="56519"/>
                </a:lnTo>
                <a:lnTo>
                  <a:pt x="806850" y="45470"/>
                </a:lnTo>
                <a:close/>
              </a:path>
              <a:path w="819785" h="103504">
                <a:moveTo>
                  <a:pt x="806842" y="44577"/>
                </a:moveTo>
                <a:lnTo>
                  <a:pt x="783231" y="44807"/>
                </a:lnTo>
                <a:lnTo>
                  <a:pt x="794239" y="51077"/>
                </a:lnTo>
                <a:lnTo>
                  <a:pt x="803641" y="45470"/>
                </a:lnTo>
                <a:lnTo>
                  <a:pt x="806850" y="45470"/>
                </a:lnTo>
                <a:lnTo>
                  <a:pt x="806842" y="44577"/>
                </a:lnTo>
                <a:close/>
              </a:path>
              <a:path w="819785" h="103504">
                <a:moveTo>
                  <a:pt x="730367" y="0"/>
                </a:moveTo>
                <a:lnTo>
                  <a:pt x="726435" y="1011"/>
                </a:lnTo>
                <a:lnTo>
                  <a:pt x="724790" y="4059"/>
                </a:lnTo>
                <a:lnTo>
                  <a:pt x="723022" y="7107"/>
                </a:lnTo>
                <a:lnTo>
                  <a:pt x="724028" y="11049"/>
                </a:lnTo>
                <a:lnTo>
                  <a:pt x="727076" y="12822"/>
                </a:lnTo>
                <a:lnTo>
                  <a:pt x="783231" y="44807"/>
                </a:lnTo>
                <a:lnTo>
                  <a:pt x="808586" y="44577"/>
                </a:lnTo>
                <a:lnTo>
                  <a:pt x="733415" y="1773"/>
                </a:lnTo>
                <a:lnTo>
                  <a:pt x="7303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192158" y="5982711"/>
            <a:ext cx="103505" cy="596900"/>
          </a:xfrm>
          <a:custGeom>
            <a:avLst/>
            <a:gdLst/>
            <a:ahLst/>
            <a:cxnLst/>
            <a:rect l="l" t="t" r="r" b="b"/>
            <a:pathLst>
              <a:path w="103504" h="596900">
                <a:moveTo>
                  <a:pt x="51615" y="25365"/>
                </a:moveTo>
                <a:lnTo>
                  <a:pt x="45329" y="36136"/>
                </a:lnTo>
                <a:lnTo>
                  <a:pt x="45329" y="596347"/>
                </a:lnTo>
                <a:lnTo>
                  <a:pt x="58033" y="596347"/>
                </a:lnTo>
                <a:lnTo>
                  <a:pt x="58033" y="36370"/>
                </a:lnTo>
                <a:lnTo>
                  <a:pt x="51615" y="25365"/>
                </a:lnTo>
                <a:close/>
              </a:path>
              <a:path w="103504" h="596900">
                <a:moveTo>
                  <a:pt x="51663" y="0"/>
                </a:moveTo>
                <a:lnTo>
                  <a:pt x="1645" y="85606"/>
                </a:lnTo>
                <a:lnTo>
                  <a:pt x="0" y="88654"/>
                </a:lnTo>
                <a:lnTo>
                  <a:pt x="1005" y="92583"/>
                </a:lnTo>
                <a:lnTo>
                  <a:pt x="3931" y="94369"/>
                </a:lnTo>
                <a:lnTo>
                  <a:pt x="6979" y="96143"/>
                </a:lnTo>
                <a:lnTo>
                  <a:pt x="10911" y="95000"/>
                </a:lnTo>
                <a:lnTo>
                  <a:pt x="12679" y="92083"/>
                </a:lnTo>
                <a:lnTo>
                  <a:pt x="45329" y="36136"/>
                </a:lnTo>
                <a:lnTo>
                  <a:pt x="45329" y="12573"/>
                </a:lnTo>
                <a:lnTo>
                  <a:pt x="58996" y="12573"/>
                </a:lnTo>
                <a:lnTo>
                  <a:pt x="51663" y="0"/>
                </a:lnTo>
                <a:close/>
              </a:path>
              <a:path w="103504" h="596900">
                <a:moveTo>
                  <a:pt x="58996" y="12573"/>
                </a:moveTo>
                <a:lnTo>
                  <a:pt x="58033" y="12573"/>
                </a:lnTo>
                <a:lnTo>
                  <a:pt x="58033" y="36370"/>
                </a:lnTo>
                <a:lnTo>
                  <a:pt x="90525" y="92083"/>
                </a:lnTo>
                <a:lnTo>
                  <a:pt x="92323" y="95000"/>
                </a:lnTo>
                <a:lnTo>
                  <a:pt x="96255" y="96143"/>
                </a:lnTo>
                <a:lnTo>
                  <a:pt x="102351" y="92583"/>
                </a:lnTo>
                <a:lnTo>
                  <a:pt x="103357" y="88654"/>
                </a:lnTo>
                <a:lnTo>
                  <a:pt x="58996" y="12573"/>
                </a:lnTo>
                <a:close/>
              </a:path>
              <a:path w="103504" h="596900">
                <a:moveTo>
                  <a:pt x="58033" y="15883"/>
                </a:moveTo>
                <a:lnTo>
                  <a:pt x="57150" y="15883"/>
                </a:lnTo>
                <a:lnTo>
                  <a:pt x="51615" y="25365"/>
                </a:lnTo>
                <a:lnTo>
                  <a:pt x="58033" y="36370"/>
                </a:lnTo>
                <a:lnTo>
                  <a:pt x="58033" y="15883"/>
                </a:lnTo>
                <a:close/>
              </a:path>
              <a:path w="103504" h="596900">
                <a:moveTo>
                  <a:pt x="58033" y="12573"/>
                </a:moveTo>
                <a:lnTo>
                  <a:pt x="45329" y="12573"/>
                </a:lnTo>
                <a:lnTo>
                  <a:pt x="45329" y="36136"/>
                </a:lnTo>
                <a:lnTo>
                  <a:pt x="51615" y="25365"/>
                </a:lnTo>
                <a:lnTo>
                  <a:pt x="46085" y="15883"/>
                </a:lnTo>
                <a:lnTo>
                  <a:pt x="58033" y="15883"/>
                </a:lnTo>
                <a:lnTo>
                  <a:pt x="58033" y="12573"/>
                </a:lnTo>
                <a:close/>
              </a:path>
              <a:path w="103504" h="596900">
                <a:moveTo>
                  <a:pt x="57150" y="15883"/>
                </a:moveTo>
                <a:lnTo>
                  <a:pt x="46085" y="15883"/>
                </a:lnTo>
                <a:lnTo>
                  <a:pt x="51615" y="25365"/>
                </a:lnTo>
                <a:lnTo>
                  <a:pt x="57150" y="1588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84354" y="5661791"/>
            <a:ext cx="819785" cy="103505"/>
          </a:xfrm>
          <a:custGeom>
            <a:avLst/>
            <a:gdLst/>
            <a:ahLst/>
            <a:cxnLst/>
            <a:rect l="l" t="t" r="r" b="b"/>
            <a:pathLst>
              <a:path w="819785" h="103504">
                <a:moveTo>
                  <a:pt x="808627" y="44577"/>
                </a:moveTo>
                <a:lnTo>
                  <a:pt x="806958" y="44577"/>
                </a:lnTo>
                <a:lnTo>
                  <a:pt x="806958" y="57268"/>
                </a:lnTo>
                <a:lnTo>
                  <a:pt x="783491" y="57494"/>
                </a:lnTo>
                <a:lnTo>
                  <a:pt x="727953" y="90678"/>
                </a:lnTo>
                <a:lnTo>
                  <a:pt x="724905" y="92451"/>
                </a:lnTo>
                <a:lnTo>
                  <a:pt x="723900" y="96261"/>
                </a:lnTo>
                <a:lnTo>
                  <a:pt x="725667" y="99309"/>
                </a:lnTo>
                <a:lnTo>
                  <a:pt x="727588" y="102357"/>
                </a:lnTo>
                <a:lnTo>
                  <a:pt x="731398" y="103369"/>
                </a:lnTo>
                <a:lnTo>
                  <a:pt x="734446" y="101595"/>
                </a:lnTo>
                <a:lnTo>
                  <a:pt x="819515" y="50791"/>
                </a:lnTo>
                <a:lnTo>
                  <a:pt x="808627" y="44577"/>
                </a:lnTo>
                <a:close/>
              </a:path>
              <a:path w="819785" h="103504">
                <a:moveTo>
                  <a:pt x="783478" y="44802"/>
                </a:moveTo>
                <a:lnTo>
                  <a:pt x="0" y="52315"/>
                </a:lnTo>
                <a:lnTo>
                  <a:pt x="121" y="65019"/>
                </a:lnTo>
                <a:lnTo>
                  <a:pt x="783491" y="57494"/>
                </a:lnTo>
                <a:lnTo>
                  <a:pt x="794351" y="51004"/>
                </a:lnTo>
                <a:lnTo>
                  <a:pt x="783478" y="44802"/>
                </a:lnTo>
                <a:close/>
              </a:path>
              <a:path w="819785" h="103504">
                <a:moveTo>
                  <a:pt x="794351" y="51004"/>
                </a:moveTo>
                <a:lnTo>
                  <a:pt x="783491" y="57494"/>
                </a:lnTo>
                <a:lnTo>
                  <a:pt x="806958" y="57268"/>
                </a:lnTo>
                <a:lnTo>
                  <a:pt x="806958" y="56388"/>
                </a:lnTo>
                <a:lnTo>
                  <a:pt x="803788" y="56388"/>
                </a:lnTo>
                <a:lnTo>
                  <a:pt x="794351" y="51004"/>
                </a:lnTo>
                <a:close/>
              </a:path>
              <a:path w="819785" h="103504">
                <a:moveTo>
                  <a:pt x="803635" y="45457"/>
                </a:moveTo>
                <a:lnTo>
                  <a:pt x="794351" y="51004"/>
                </a:lnTo>
                <a:lnTo>
                  <a:pt x="803788" y="56388"/>
                </a:lnTo>
                <a:lnTo>
                  <a:pt x="803635" y="45457"/>
                </a:lnTo>
                <a:close/>
              </a:path>
              <a:path w="819785" h="103504">
                <a:moveTo>
                  <a:pt x="806958" y="45457"/>
                </a:moveTo>
                <a:lnTo>
                  <a:pt x="803635" y="45457"/>
                </a:lnTo>
                <a:lnTo>
                  <a:pt x="803788" y="56388"/>
                </a:lnTo>
                <a:lnTo>
                  <a:pt x="806958" y="56388"/>
                </a:lnTo>
                <a:lnTo>
                  <a:pt x="806958" y="45457"/>
                </a:lnTo>
                <a:close/>
              </a:path>
              <a:path w="819785" h="103504">
                <a:moveTo>
                  <a:pt x="806958" y="44577"/>
                </a:moveTo>
                <a:lnTo>
                  <a:pt x="783478" y="44802"/>
                </a:lnTo>
                <a:lnTo>
                  <a:pt x="794351" y="51004"/>
                </a:lnTo>
                <a:lnTo>
                  <a:pt x="803635" y="45457"/>
                </a:lnTo>
                <a:lnTo>
                  <a:pt x="806958" y="45457"/>
                </a:lnTo>
                <a:lnTo>
                  <a:pt x="806958" y="44577"/>
                </a:lnTo>
                <a:close/>
              </a:path>
              <a:path w="819785" h="103504">
                <a:moveTo>
                  <a:pt x="730361" y="0"/>
                </a:moveTo>
                <a:lnTo>
                  <a:pt x="726551" y="1011"/>
                </a:lnTo>
                <a:lnTo>
                  <a:pt x="724783" y="4059"/>
                </a:lnTo>
                <a:lnTo>
                  <a:pt x="723138" y="7107"/>
                </a:lnTo>
                <a:lnTo>
                  <a:pt x="724143" y="10917"/>
                </a:lnTo>
                <a:lnTo>
                  <a:pt x="727191" y="12691"/>
                </a:lnTo>
                <a:lnTo>
                  <a:pt x="783478" y="44802"/>
                </a:lnTo>
                <a:lnTo>
                  <a:pt x="808627" y="44577"/>
                </a:lnTo>
                <a:lnTo>
                  <a:pt x="733409" y="1642"/>
                </a:lnTo>
                <a:lnTo>
                  <a:pt x="73036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991230" y="1517645"/>
            <a:ext cx="7118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12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1700" y="1879214"/>
            <a:ext cx="8891905" cy="22955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The bandwidth of ASK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220"/>
              </a:spcBef>
            </a:pPr>
            <a:r>
              <a:rPr dirty="0" sz="1400">
                <a:latin typeface="Cambria Math"/>
                <a:cs typeface="Cambria Math"/>
              </a:rPr>
              <a:t>𝐵𝑊  = </a:t>
            </a:r>
            <a:r>
              <a:rPr dirty="0" sz="1400" spc="10">
                <a:latin typeface="Cambria Math"/>
                <a:cs typeface="Cambria Math"/>
              </a:rPr>
              <a:t>𝑅(1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-12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𝑟)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dirty="0" sz="1400" spc="-5">
                <a:latin typeface="Times New Roman"/>
                <a:cs typeface="Times New Roman"/>
              </a:rPr>
              <a:t>Where </a:t>
            </a:r>
            <a:r>
              <a:rPr dirty="0" sz="1400" i="1">
                <a:latin typeface="Times New Roman"/>
                <a:cs typeface="Times New Roman"/>
              </a:rPr>
              <a:t>R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bit </a:t>
            </a:r>
            <a:r>
              <a:rPr dirty="0" sz="1400" spc="-5">
                <a:latin typeface="Times New Roman"/>
                <a:cs typeface="Times New Roman"/>
              </a:rPr>
              <a:t>rate and </a:t>
            </a:r>
            <a:r>
              <a:rPr dirty="0" sz="1400">
                <a:latin typeface="Cambria Math"/>
                <a:cs typeface="Cambria Math"/>
              </a:rPr>
              <a:t>0 &lt; 𝑟 &lt; 1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related to how signal is</a:t>
            </a:r>
            <a:r>
              <a:rPr dirty="0" sz="1400" spc="1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filtered.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b="1">
                <a:latin typeface="Times New Roman"/>
                <a:cs typeface="Times New Roman"/>
              </a:rPr>
              <a:t>3-2 </a:t>
            </a:r>
            <a:r>
              <a:rPr dirty="0" sz="1400" spc="-5" b="1">
                <a:latin typeface="Times New Roman"/>
                <a:cs typeface="Times New Roman"/>
              </a:rPr>
              <a:t>ASK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Detector: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  <a:spcBef>
                <a:spcPts val="980"/>
              </a:spcBef>
            </a:pPr>
            <a:r>
              <a:rPr dirty="0" sz="1400" spc="-5">
                <a:latin typeface="Times New Roman"/>
                <a:cs typeface="Times New Roman"/>
              </a:rPr>
              <a:t>The ASK signal is applied to the correlator consisting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multiplier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integrator. The locally generated </a:t>
            </a:r>
            <a:r>
              <a:rPr dirty="0" sz="1400" spc="5">
                <a:latin typeface="Times New Roman"/>
                <a:cs typeface="Times New Roman"/>
              </a:rPr>
              <a:t>coherent </a:t>
            </a:r>
            <a:r>
              <a:rPr dirty="0" sz="1400">
                <a:latin typeface="Times New Roman"/>
                <a:cs typeface="Times New Roman"/>
              </a:rPr>
              <a:t>carrier  </a:t>
            </a:r>
            <a:r>
              <a:rPr dirty="0" sz="1400" spc="-5">
                <a:latin typeface="Times New Roman"/>
                <a:cs typeface="Times New Roman"/>
              </a:rPr>
              <a:t>and applied to multiplier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10">
                <a:latin typeface="Times New Roman"/>
                <a:cs typeface="Times New Roman"/>
              </a:rPr>
              <a:t>Fig.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13.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76936" y="5883408"/>
            <a:ext cx="7118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13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707638" y="4325746"/>
            <a:ext cx="5271119" cy="14230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76300" y="424682"/>
            <a:ext cx="8931275" cy="9213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100"/>
              </a:spcBef>
              <a:tabLst>
                <a:tab pos="4217035" algn="l"/>
              </a:tabLst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	</a:t>
            </a:r>
            <a:r>
              <a:rPr dirty="0" sz="1200" b="1">
                <a:latin typeface="Times New Roman"/>
                <a:cs typeface="Times New Roman"/>
              </a:rPr>
              <a:t>CTE </a:t>
            </a:r>
            <a:r>
              <a:rPr dirty="0" sz="1200" spc="-5" b="1">
                <a:latin typeface="Times New Roman"/>
                <a:cs typeface="Times New Roman"/>
              </a:rPr>
              <a:t>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50">
              <a:latin typeface="Times New Roman"/>
              <a:cs typeface="Times New Roman"/>
            </a:endParaRPr>
          </a:p>
          <a:p>
            <a:pPr marL="38100" marR="30480">
              <a:lnSpc>
                <a:spcPct val="110000"/>
              </a:lnSpc>
            </a:pPr>
            <a:r>
              <a:rPr dirty="0" sz="1400" spc="-5">
                <a:latin typeface="Times New Roman"/>
                <a:cs typeface="Times New Roman"/>
              </a:rPr>
              <a:t>The output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multiplier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integrated over the bit period. The decision device takes the decision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end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every </a:t>
            </a:r>
            <a:r>
              <a:rPr dirty="0" sz="1400">
                <a:latin typeface="Times New Roman"/>
                <a:cs typeface="Times New Roman"/>
              </a:rPr>
              <a:t>bit  </a:t>
            </a:r>
            <a:r>
              <a:rPr dirty="0" sz="1400" spc="-5">
                <a:latin typeface="Times New Roman"/>
                <a:cs typeface="Times New Roman"/>
              </a:rPr>
              <a:t>period.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compare the output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integrator with the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threshold.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17910" y="2178528"/>
            <a:ext cx="8712835" cy="2144395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240"/>
              </a:spcBef>
            </a:pPr>
            <a:r>
              <a:rPr dirty="0" sz="1400" b="1">
                <a:latin typeface="Times New Roman"/>
                <a:cs typeface="Times New Roman"/>
              </a:rPr>
              <a:t>3- </a:t>
            </a:r>
            <a:r>
              <a:rPr dirty="0" sz="1400" spc="-5" b="1">
                <a:latin typeface="Times New Roman"/>
                <a:cs typeface="Times New Roman"/>
              </a:rPr>
              <a:t>Differential Phase Shift Keying</a:t>
            </a:r>
            <a:r>
              <a:rPr dirty="0" sz="1400" spc="-5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(DPSK):</a:t>
            </a:r>
            <a:endParaRPr sz="1400">
              <a:latin typeface="Times New Roman"/>
              <a:cs typeface="Times New Roman"/>
            </a:endParaRPr>
          </a:p>
          <a:p>
            <a:pPr marL="253365">
              <a:lnSpc>
                <a:spcPct val="100000"/>
              </a:lnSpc>
              <a:spcBef>
                <a:spcPts val="145"/>
              </a:spcBef>
            </a:pPr>
            <a:r>
              <a:rPr dirty="0" sz="1400" spc="-5">
                <a:latin typeface="Times New Roman"/>
                <a:cs typeface="Times New Roman"/>
              </a:rPr>
              <a:t>DPSK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differentially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coherent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modulation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method.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It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does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not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need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synchronous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(coherent)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carrier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at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253365" marR="41275">
              <a:lnSpc>
                <a:spcPct val="110000"/>
              </a:lnSpc>
              <a:spcBef>
                <a:spcPts val="15"/>
              </a:spcBef>
            </a:pPr>
            <a:r>
              <a:rPr dirty="0" sz="1400" spc="-5">
                <a:latin typeface="Times New Roman"/>
                <a:cs typeface="Times New Roman"/>
              </a:rPr>
              <a:t>demodulator. The input sequence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binary bits is modified such that the next bit depends upon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previous bit.  Therefore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receiver the previous received bits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used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detect the present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bit.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>
              <a:latin typeface="Times New Roman"/>
              <a:cs typeface="Times New Roman"/>
            </a:endParaRPr>
          </a:p>
          <a:p>
            <a:pPr marL="253365">
              <a:lnSpc>
                <a:spcPct val="100000"/>
              </a:lnSpc>
            </a:pPr>
            <a:r>
              <a:rPr dirty="0" sz="1400" b="1">
                <a:latin typeface="Times New Roman"/>
                <a:cs typeface="Times New Roman"/>
              </a:rPr>
              <a:t>4-1 </a:t>
            </a:r>
            <a:r>
              <a:rPr dirty="0" sz="1400" spc="-5" b="1">
                <a:latin typeface="Times New Roman"/>
                <a:cs typeface="Times New Roman"/>
              </a:rPr>
              <a:t>Generator of</a:t>
            </a:r>
            <a:r>
              <a:rPr dirty="0" sz="1400" spc="-1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DPSK:</a:t>
            </a:r>
            <a:endParaRPr sz="1400">
              <a:latin typeface="Times New Roman"/>
              <a:cs typeface="Times New Roman"/>
            </a:endParaRPr>
          </a:p>
          <a:p>
            <a:pPr marL="253365">
              <a:lnSpc>
                <a:spcPct val="100000"/>
              </a:lnSpc>
              <a:spcBef>
                <a:spcPts val="180"/>
              </a:spcBef>
            </a:pPr>
            <a:r>
              <a:rPr dirty="0" sz="1400" spc="-5">
                <a:latin typeface="Times New Roman"/>
                <a:cs typeface="Times New Roman"/>
              </a:rPr>
              <a:t>The input sequence d(t), the output sequence is b(t)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10">
                <a:latin typeface="Cambria Math"/>
                <a:cs typeface="Cambria Math"/>
              </a:rPr>
              <a:t>𝑏(𝑡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-5">
                <a:latin typeface="Cambria Math"/>
                <a:cs typeface="Cambria Math"/>
              </a:rPr>
              <a:t>𝑇</a:t>
            </a:r>
            <a:r>
              <a:rPr dirty="0" baseline="-16666" sz="1500" spc="-7">
                <a:latin typeface="Cambria Math"/>
                <a:cs typeface="Cambria Math"/>
              </a:rPr>
              <a:t>𝑏</a:t>
            </a:r>
            <a:r>
              <a:rPr dirty="0" sz="1400" spc="-5">
                <a:latin typeface="Cambria Math"/>
                <a:cs typeface="Cambria Math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is the previous output delayed</a:t>
            </a:r>
            <a:r>
              <a:rPr dirty="0" sz="1400" spc="-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by one </a:t>
            </a:r>
            <a:r>
              <a:rPr dirty="0" sz="1400" spc="-5">
                <a:latin typeface="Times New Roman"/>
                <a:cs typeface="Times New Roman"/>
              </a:rPr>
              <a:t>bit period.</a:t>
            </a:r>
            <a:endParaRPr sz="1400">
              <a:latin typeface="Times New Roman"/>
              <a:cs typeface="Times New Roman"/>
            </a:endParaRPr>
          </a:p>
          <a:p>
            <a:pPr marL="253365" marR="43180">
              <a:lnSpc>
                <a:spcPct val="110700"/>
              </a:lnSpc>
              <a:spcBef>
                <a:spcPts val="25"/>
              </a:spcBef>
            </a:pPr>
            <a:r>
              <a:rPr dirty="0" sz="1400" spc="-5">
                <a:latin typeface="Times New Roman"/>
                <a:cs typeface="Times New Roman"/>
              </a:rPr>
              <a:t>Depending upon values of d(t)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15">
                <a:latin typeface="Cambria Math"/>
                <a:cs typeface="Cambria Math"/>
              </a:rPr>
              <a:t>𝑏(𝑡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-5">
                <a:latin typeface="Cambria Math"/>
                <a:cs typeface="Cambria Math"/>
              </a:rPr>
              <a:t>𝑇</a:t>
            </a:r>
            <a:r>
              <a:rPr dirty="0" baseline="-16666" sz="1500" spc="-7">
                <a:latin typeface="Cambria Math"/>
                <a:cs typeface="Cambria Math"/>
              </a:rPr>
              <a:t>𝑏</a:t>
            </a:r>
            <a:r>
              <a:rPr dirty="0" sz="1400" spc="-5">
                <a:latin typeface="Cambria Math"/>
                <a:cs typeface="Cambria Math"/>
              </a:rPr>
              <a:t>)</a:t>
            </a:r>
            <a:r>
              <a:rPr dirty="0" sz="1400" spc="-5">
                <a:latin typeface="Times New Roman"/>
                <a:cs typeface="Times New Roman"/>
              </a:rPr>
              <a:t>, exclusive OR gate generates the output sequence b(t)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in Fig.  </a:t>
            </a:r>
            <a:r>
              <a:rPr dirty="0" sz="1400" spc="5">
                <a:latin typeface="Times New Roman"/>
                <a:cs typeface="Times New Roman"/>
              </a:rPr>
              <a:t>14.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87356" y="5952238"/>
            <a:ext cx="197738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 </a:t>
            </a:r>
            <a:r>
              <a:rPr dirty="0" sz="1400" spc="-5">
                <a:latin typeface="Times New Roman"/>
                <a:cs typeface="Times New Roman"/>
              </a:rPr>
              <a:t>14: DPSK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generator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050529" y="4347210"/>
            <a:ext cx="5047366" cy="16021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901700" y="424682"/>
            <a:ext cx="8918575" cy="11620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4191635" algn="l"/>
              </a:tabLst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	</a:t>
            </a:r>
            <a:r>
              <a:rPr dirty="0" sz="1200" b="1">
                <a:latin typeface="Times New Roman"/>
                <a:cs typeface="Times New Roman"/>
              </a:rPr>
              <a:t>CTE </a:t>
            </a:r>
            <a:r>
              <a:rPr dirty="0" sz="1200" spc="-5" b="1">
                <a:latin typeface="Times New Roman"/>
                <a:cs typeface="Times New Roman"/>
              </a:rPr>
              <a:t>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50">
              <a:latin typeface="Times New Roman"/>
              <a:cs typeface="Times New Roman"/>
            </a:endParaRPr>
          </a:p>
          <a:p>
            <a:pPr marL="469900" marR="43180">
              <a:lnSpc>
                <a:spcPct val="110000"/>
              </a:lnSpc>
            </a:pPr>
            <a:r>
              <a:rPr dirty="0" sz="1400" spc="-5">
                <a:latin typeface="Times New Roman"/>
                <a:cs typeface="Times New Roman"/>
              </a:rPr>
              <a:t>The truth table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exclusive OR gate is used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derive the level of waveforms shown in Fig. 15, which satisfied in </a:t>
            </a:r>
            <a:r>
              <a:rPr dirty="0" sz="1400">
                <a:latin typeface="Times New Roman"/>
                <a:cs typeface="Times New Roman"/>
              </a:rPr>
              <a:t>any  </a:t>
            </a:r>
            <a:r>
              <a:rPr dirty="0" sz="1400" spc="-5">
                <a:latin typeface="Times New Roman"/>
                <a:cs typeface="Times New Roman"/>
              </a:rPr>
              <a:t>interval b(t) is given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as,</a:t>
            </a:r>
            <a:endParaRPr sz="1400">
              <a:latin typeface="Times New Roman"/>
              <a:cs typeface="Times New Roman"/>
            </a:endParaRPr>
          </a:p>
          <a:p>
            <a:pPr algn="ctr" marL="429895">
              <a:lnSpc>
                <a:spcPct val="100000"/>
              </a:lnSpc>
              <a:spcBef>
                <a:spcPts val="215"/>
              </a:spcBef>
            </a:pPr>
            <a:r>
              <a:rPr dirty="0" sz="1400" spc="15">
                <a:latin typeface="Cambria Math"/>
                <a:cs typeface="Cambria Math"/>
              </a:rPr>
              <a:t>𝑏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5">
                <a:latin typeface="Cambria Math"/>
                <a:cs typeface="Cambria Math"/>
              </a:rPr>
              <a:t>𝑑(𝑡) </a:t>
            </a:r>
            <a:r>
              <a:rPr dirty="0" sz="1400">
                <a:latin typeface="Cambria Math"/>
                <a:cs typeface="Cambria Math"/>
              </a:rPr>
              <a:t>○ </a:t>
            </a:r>
            <a:r>
              <a:rPr dirty="0" sz="1400" spc="15">
                <a:latin typeface="Cambria Math"/>
                <a:cs typeface="Cambria Math"/>
              </a:rPr>
              <a:t>𝑏(𝑡 </a:t>
            </a:r>
            <a:r>
              <a:rPr dirty="0" sz="1400">
                <a:latin typeface="Cambria Math"/>
                <a:cs typeface="Cambria Math"/>
              </a:rPr>
              <a:t>−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𝑇</a:t>
            </a:r>
            <a:r>
              <a:rPr dirty="0" baseline="-16666" sz="1500" spc="-7">
                <a:latin typeface="Cambria Math"/>
                <a:cs typeface="Cambria Math"/>
              </a:rPr>
              <a:t>𝑏</a:t>
            </a:r>
            <a:r>
              <a:rPr dirty="0" sz="1400" spc="-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107820" y="4897885"/>
            <a:ext cx="213360" cy="0"/>
          </a:xfrm>
          <a:custGeom>
            <a:avLst/>
            <a:gdLst/>
            <a:ahLst/>
            <a:cxnLst/>
            <a:rect l="l" t="t" r="r" b="b"/>
            <a:pathLst>
              <a:path w="213360" h="0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529712" y="5294126"/>
            <a:ext cx="213995" cy="0"/>
          </a:xfrm>
          <a:custGeom>
            <a:avLst/>
            <a:gdLst/>
            <a:ahLst/>
            <a:cxnLst/>
            <a:rect l="l" t="t" r="r" b="b"/>
            <a:pathLst>
              <a:path w="213995" h="0">
                <a:moveTo>
                  <a:pt x="0" y="0"/>
                </a:moveTo>
                <a:lnTo>
                  <a:pt x="21366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255392" y="5563873"/>
            <a:ext cx="213360" cy="0"/>
          </a:xfrm>
          <a:custGeom>
            <a:avLst/>
            <a:gdLst/>
            <a:ahLst/>
            <a:cxnLst/>
            <a:rect l="l" t="t" r="r" b="b"/>
            <a:pathLst>
              <a:path w="213360" h="0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863591" y="3993270"/>
            <a:ext cx="8963025" cy="200913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459105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Figure </a:t>
            </a:r>
            <a:r>
              <a:rPr dirty="0" sz="1400" spc="-5">
                <a:latin typeface="Times New Roman"/>
                <a:cs typeface="Times New Roman"/>
              </a:rPr>
              <a:t>15: DPSK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waveform</a:t>
            </a:r>
            <a:endParaRPr sz="1400">
              <a:latin typeface="Times New Roman"/>
              <a:cs typeface="Times New Roman"/>
            </a:endParaRPr>
          </a:p>
          <a:p>
            <a:pPr algn="just" marL="50800" marR="43180" indent="88265">
              <a:lnSpc>
                <a:spcPct val="119400"/>
              </a:lnSpc>
              <a:spcBef>
                <a:spcPts val="850"/>
              </a:spcBef>
            </a:pPr>
            <a:r>
              <a:rPr dirty="0" sz="1400" spc="-5">
                <a:latin typeface="Times New Roman"/>
                <a:cs typeface="Times New Roman"/>
              </a:rPr>
              <a:t>Note that the output sequence b(t) changes level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beginning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each interval in which </a:t>
            </a:r>
            <a:r>
              <a:rPr dirty="0" sz="1400">
                <a:latin typeface="Times New Roman"/>
                <a:cs typeface="Times New Roman"/>
              </a:rPr>
              <a:t>d(t)=1 </a:t>
            </a:r>
            <a:r>
              <a:rPr dirty="0" sz="1400" spc="-5">
                <a:latin typeface="Times New Roman"/>
                <a:cs typeface="Times New Roman"/>
              </a:rPr>
              <a:t>and does not change  level when </a:t>
            </a:r>
            <a:r>
              <a:rPr dirty="0" sz="1400">
                <a:latin typeface="Times New Roman"/>
                <a:cs typeface="Times New Roman"/>
              </a:rPr>
              <a:t>d(t)=0, </a:t>
            </a:r>
            <a:r>
              <a:rPr dirty="0" sz="1400" spc="-5">
                <a:latin typeface="Times New Roman"/>
                <a:cs typeface="Times New Roman"/>
              </a:rPr>
              <a:t>so that symbol duration (T)= duration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two bits </a:t>
            </a:r>
            <a:r>
              <a:rPr dirty="0" sz="1400" spc="-5">
                <a:latin typeface="Cambria Math"/>
                <a:cs typeface="Cambria Math"/>
              </a:rPr>
              <a:t>2𝑇</a:t>
            </a:r>
            <a:r>
              <a:rPr dirty="0" baseline="-16666" sz="1500" spc="-7">
                <a:latin typeface="Cambria Math"/>
                <a:cs typeface="Cambria Math"/>
              </a:rPr>
              <a:t>𝑏</a:t>
            </a:r>
            <a:r>
              <a:rPr dirty="0" sz="1400" spc="-5">
                <a:latin typeface="Times New Roman"/>
                <a:cs typeface="Times New Roman"/>
              </a:rPr>
              <a:t>. The sequence b(t)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10">
                <a:latin typeface="Times New Roman"/>
                <a:cs typeface="Times New Roman"/>
              </a:rPr>
              <a:t>applied </a:t>
            </a:r>
            <a:r>
              <a:rPr dirty="0" sz="1400" spc="-5">
                <a:latin typeface="Times New Roman"/>
                <a:cs typeface="Times New Roman"/>
              </a:rPr>
              <a:t>to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balanced  </a:t>
            </a:r>
            <a:r>
              <a:rPr dirty="0" baseline="1984" sz="2100" spc="-7">
                <a:latin typeface="Times New Roman"/>
                <a:cs typeface="Times New Roman"/>
              </a:rPr>
              <a:t>modulator </a:t>
            </a:r>
            <a:r>
              <a:rPr dirty="0" baseline="1984" sz="2100" spc="-15">
                <a:latin typeface="Times New Roman"/>
                <a:cs typeface="Times New Roman"/>
              </a:rPr>
              <a:t>as </a:t>
            </a:r>
            <a:r>
              <a:rPr dirty="0" baseline="1984" sz="2100" spc="-7">
                <a:latin typeface="Times New Roman"/>
                <a:cs typeface="Times New Roman"/>
              </a:rPr>
              <a:t>shown in Fig. 14 with carrier </a:t>
            </a:r>
            <a:r>
              <a:rPr dirty="0" sz="1400" spc="-5">
                <a:latin typeface="Cambria Math"/>
                <a:cs typeface="Cambria Math"/>
              </a:rPr>
              <a:t>√</a:t>
            </a:r>
            <a:r>
              <a:rPr dirty="0" baseline="1984" sz="2100" spc="-7">
                <a:latin typeface="Cambria Math"/>
                <a:cs typeface="Cambria Math"/>
              </a:rPr>
              <a:t>2𝑃cos(2𝜋𝑓</a:t>
            </a:r>
            <a:r>
              <a:rPr dirty="0" baseline="-13888" sz="1500" spc="-7">
                <a:latin typeface="Cambria Math"/>
                <a:cs typeface="Cambria Math"/>
              </a:rPr>
              <a:t>0</a:t>
            </a:r>
            <a:r>
              <a:rPr dirty="0" baseline="1984" sz="2100" spc="-7">
                <a:latin typeface="Cambria Math"/>
                <a:cs typeface="Cambria Math"/>
              </a:rPr>
              <a:t>𝑡)</a:t>
            </a:r>
            <a:r>
              <a:rPr dirty="0" baseline="1984" sz="2100" spc="-7">
                <a:latin typeface="Times New Roman"/>
                <a:cs typeface="Times New Roman"/>
              </a:rPr>
              <a:t>, </a:t>
            </a:r>
            <a:r>
              <a:rPr dirty="0" baseline="1984" sz="2100">
                <a:latin typeface="Times New Roman"/>
                <a:cs typeface="Times New Roman"/>
              </a:rPr>
              <a:t>the </a:t>
            </a:r>
            <a:r>
              <a:rPr dirty="0" baseline="1984" sz="2100" spc="-7">
                <a:latin typeface="Times New Roman"/>
                <a:cs typeface="Times New Roman"/>
              </a:rPr>
              <a:t>modulator output</a:t>
            </a:r>
            <a:r>
              <a:rPr dirty="0" baseline="1984" sz="2100" spc="82">
                <a:latin typeface="Times New Roman"/>
                <a:cs typeface="Times New Roman"/>
              </a:rPr>
              <a:t> </a:t>
            </a:r>
            <a:r>
              <a:rPr dirty="0" baseline="1984" sz="2100" spc="-7">
                <a:latin typeface="Times New Roman"/>
                <a:cs typeface="Times New Roman"/>
              </a:rPr>
              <a:t>is:</a:t>
            </a:r>
            <a:endParaRPr baseline="1984" sz="2100">
              <a:latin typeface="Times New Roman"/>
              <a:cs typeface="Times New Roman"/>
            </a:endParaRPr>
          </a:p>
          <a:p>
            <a:pPr algn="ctr" marL="459740">
              <a:lnSpc>
                <a:spcPct val="100000"/>
              </a:lnSpc>
              <a:spcBef>
                <a:spcPts val="1435"/>
              </a:spcBef>
            </a:pPr>
            <a:r>
              <a:rPr dirty="0" sz="1400" spc="15">
                <a:latin typeface="Cambria Math"/>
                <a:cs typeface="Cambria Math"/>
              </a:rPr>
              <a:t>𝑠</a:t>
            </a:r>
            <a:r>
              <a:rPr dirty="0" baseline="1984" sz="2100" spc="22">
                <a:latin typeface="Cambria Math"/>
                <a:cs typeface="Cambria Math"/>
              </a:rPr>
              <a:t>(</a:t>
            </a:r>
            <a:r>
              <a:rPr dirty="0" sz="1400" spc="15">
                <a:latin typeface="Cambria Math"/>
                <a:cs typeface="Cambria Math"/>
              </a:rPr>
              <a:t>𝑡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= </a:t>
            </a:r>
            <a:r>
              <a:rPr dirty="0" sz="1400" spc="10">
                <a:latin typeface="Cambria Math"/>
                <a:cs typeface="Cambria Math"/>
              </a:rPr>
              <a:t>𝑏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𝑡</a:t>
            </a:r>
            <a:r>
              <a:rPr dirty="0" baseline="1984" sz="2100" spc="15">
                <a:latin typeface="Cambria Math"/>
                <a:cs typeface="Cambria Math"/>
              </a:rPr>
              <a:t>)</a:t>
            </a:r>
            <a:r>
              <a:rPr dirty="0" sz="1400" spc="10">
                <a:latin typeface="Cambria Math"/>
                <a:cs typeface="Cambria Math"/>
              </a:rPr>
              <a:t>√2𝑃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cos</a:t>
            </a:r>
            <a:r>
              <a:rPr dirty="0" baseline="1984" sz="2100" spc="-15">
                <a:latin typeface="Cambria Math"/>
                <a:cs typeface="Cambria Math"/>
              </a:rPr>
              <a:t>(</a:t>
            </a:r>
            <a:r>
              <a:rPr dirty="0" sz="1400" spc="-10">
                <a:latin typeface="Cambria Math"/>
                <a:cs typeface="Cambria Math"/>
              </a:rPr>
              <a:t>2𝜋𝑓</a:t>
            </a:r>
            <a:r>
              <a:rPr dirty="0" baseline="-16666" sz="1500" spc="-15">
                <a:latin typeface="Cambria Math"/>
                <a:cs typeface="Cambria Math"/>
              </a:rPr>
              <a:t>0</a:t>
            </a:r>
            <a:r>
              <a:rPr dirty="0" sz="1400" spc="-10">
                <a:latin typeface="Cambria Math"/>
                <a:cs typeface="Cambria Math"/>
              </a:rPr>
              <a:t>𝑡</a:t>
            </a:r>
            <a:r>
              <a:rPr dirty="0" baseline="1984" sz="2100" spc="-15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  <a:p>
            <a:pPr algn="ctr" marL="459740">
              <a:lnSpc>
                <a:spcPct val="100000"/>
              </a:lnSpc>
              <a:spcBef>
                <a:spcPts val="445"/>
              </a:spcBef>
            </a:pPr>
            <a:r>
              <a:rPr dirty="0" sz="1400">
                <a:latin typeface="Cambria Math"/>
                <a:cs typeface="Cambria Math"/>
              </a:rPr>
              <a:t>= ±√2𝑃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cos</a:t>
            </a:r>
            <a:r>
              <a:rPr dirty="0" baseline="1984" sz="2100" spc="-15">
                <a:latin typeface="Cambria Math"/>
                <a:cs typeface="Cambria Math"/>
              </a:rPr>
              <a:t>(</a:t>
            </a:r>
            <a:r>
              <a:rPr dirty="0" sz="1400" spc="-10">
                <a:latin typeface="Cambria Math"/>
                <a:cs typeface="Cambria Math"/>
              </a:rPr>
              <a:t>2𝜋𝑓</a:t>
            </a:r>
            <a:r>
              <a:rPr dirty="0" baseline="-16666" sz="1500" spc="-15">
                <a:latin typeface="Cambria Math"/>
                <a:cs typeface="Cambria Math"/>
              </a:rPr>
              <a:t>0</a:t>
            </a:r>
            <a:r>
              <a:rPr dirty="0" sz="1400" spc="-10">
                <a:latin typeface="Cambria Math"/>
                <a:cs typeface="Cambria Math"/>
              </a:rPr>
              <a:t>𝑡</a:t>
            </a:r>
            <a:r>
              <a:rPr dirty="0" baseline="1984" sz="2100" spc="-15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  <a:p>
            <a:pPr marL="508000">
              <a:lnSpc>
                <a:spcPct val="100000"/>
              </a:lnSpc>
              <a:spcBef>
                <a:spcPts val="145"/>
              </a:spcBef>
            </a:pPr>
            <a:r>
              <a:rPr dirty="0" sz="1400" spc="-5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shown </a:t>
            </a:r>
            <a:r>
              <a:rPr dirty="0" sz="1400" spc="-5">
                <a:latin typeface="Times New Roman"/>
                <a:cs typeface="Times New Roman"/>
              </a:rPr>
              <a:t>in in Fig.15 the phase changes only when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d(t)=1.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479038" y="1610868"/>
            <a:ext cx="6191250" cy="23807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86343" y="1902195"/>
            <a:ext cx="213360" cy="0"/>
          </a:xfrm>
          <a:custGeom>
            <a:avLst/>
            <a:gdLst/>
            <a:ahLst/>
            <a:cxnLst/>
            <a:rect l="l" t="t" r="r" b="b"/>
            <a:pathLst>
              <a:path w="213360" h="0">
                <a:moveTo>
                  <a:pt x="0" y="0"/>
                </a:moveTo>
                <a:lnTo>
                  <a:pt x="2133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825500" y="874516"/>
            <a:ext cx="9013190" cy="43313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889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Times New Roman"/>
                <a:cs typeface="Times New Roman"/>
              </a:rPr>
              <a:t>4-2 </a:t>
            </a:r>
            <a:r>
              <a:rPr dirty="0" sz="1400" spc="-5" b="1">
                <a:latin typeface="Times New Roman"/>
                <a:cs typeface="Times New Roman"/>
              </a:rPr>
              <a:t>DPSK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Receiver:</a:t>
            </a:r>
            <a:endParaRPr sz="1400">
              <a:latin typeface="Times New Roman"/>
              <a:cs typeface="Times New Roman"/>
            </a:endParaRPr>
          </a:p>
          <a:p>
            <a:pPr marL="88900" marR="55880">
              <a:lnSpc>
                <a:spcPct val="111400"/>
              </a:lnSpc>
              <a:spcBef>
                <a:spcPts val="969"/>
              </a:spcBef>
            </a:pPr>
            <a:r>
              <a:rPr dirty="0" sz="1400" spc="-5">
                <a:latin typeface="Times New Roman"/>
                <a:cs typeface="Times New Roman"/>
              </a:rPr>
              <a:t>During the transmission, the DPSK signal undergoes </a:t>
            </a:r>
            <a:r>
              <a:rPr dirty="0" sz="1400" spc="-10">
                <a:latin typeface="Times New Roman"/>
                <a:cs typeface="Times New Roman"/>
              </a:rPr>
              <a:t>some </a:t>
            </a:r>
            <a:r>
              <a:rPr dirty="0" sz="1400">
                <a:latin typeface="Times New Roman"/>
                <a:cs typeface="Times New Roman"/>
              </a:rPr>
              <a:t>phase </a:t>
            </a:r>
            <a:r>
              <a:rPr dirty="0" sz="1400" spc="-5">
                <a:latin typeface="Times New Roman"/>
                <a:cs typeface="Times New Roman"/>
              </a:rPr>
              <a:t>shift </a:t>
            </a:r>
            <a:r>
              <a:rPr dirty="0" sz="1400" spc="15">
                <a:latin typeface="Cambria Math"/>
                <a:cs typeface="Cambria Math"/>
              </a:rPr>
              <a:t>𝜃</a:t>
            </a:r>
            <a:r>
              <a:rPr dirty="0" sz="1400" spc="15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Therefore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signal received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input of  </a:t>
            </a:r>
            <a:r>
              <a:rPr dirty="0" sz="1400">
                <a:latin typeface="Times New Roman"/>
                <a:cs typeface="Times New Roman"/>
              </a:rPr>
              <a:t>receiver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5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</a:pPr>
            <a:r>
              <a:rPr dirty="0" baseline="1984" sz="2100" spc="-7">
                <a:latin typeface="Times New Roman"/>
                <a:cs typeface="Times New Roman"/>
              </a:rPr>
              <a:t>Received signal </a:t>
            </a:r>
            <a:r>
              <a:rPr dirty="0" baseline="1984" sz="2100" spc="15">
                <a:latin typeface="Cambria Math"/>
                <a:cs typeface="Cambria Math"/>
              </a:rPr>
              <a:t>𝑦</a:t>
            </a:r>
            <a:r>
              <a:rPr dirty="0" baseline="3968" sz="2100" spc="15">
                <a:latin typeface="Cambria Math"/>
                <a:cs typeface="Cambria Math"/>
              </a:rPr>
              <a:t>(</a:t>
            </a:r>
            <a:r>
              <a:rPr dirty="0" baseline="1984" sz="2100" spc="15">
                <a:latin typeface="Cambria Math"/>
                <a:cs typeface="Cambria Math"/>
              </a:rPr>
              <a:t>𝑡</a:t>
            </a:r>
            <a:r>
              <a:rPr dirty="0" baseline="3968" sz="2100" spc="15">
                <a:latin typeface="Cambria Math"/>
                <a:cs typeface="Cambria Math"/>
              </a:rPr>
              <a:t>) </a:t>
            </a:r>
            <a:r>
              <a:rPr dirty="0" baseline="1984" sz="2100">
                <a:latin typeface="Cambria Math"/>
                <a:cs typeface="Cambria Math"/>
              </a:rPr>
              <a:t>= </a:t>
            </a:r>
            <a:r>
              <a:rPr dirty="0" baseline="1984" sz="2100" spc="7">
                <a:latin typeface="Cambria Math"/>
                <a:cs typeface="Cambria Math"/>
              </a:rPr>
              <a:t>𝑏</a:t>
            </a:r>
            <a:r>
              <a:rPr dirty="0" baseline="3968" sz="2100" spc="7">
                <a:latin typeface="Cambria Math"/>
                <a:cs typeface="Cambria Math"/>
              </a:rPr>
              <a:t>(</a:t>
            </a:r>
            <a:r>
              <a:rPr dirty="0" baseline="1984" sz="2100" spc="7">
                <a:latin typeface="Cambria Math"/>
                <a:cs typeface="Cambria Math"/>
              </a:rPr>
              <a:t>𝑡</a:t>
            </a:r>
            <a:r>
              <a:rPr dirty="0" baseline="3968" sz="2100" spc="7">
                <a:latin typeface="Cambria Math"/>
                <a:cs typeface="Cambria Math"/>
              </a:rPr>
              <a:t>)</a:t>
            </a:r>
            <a:r>
              <a:rPr dirty="0" sz="1400" spc="5">
                <a:latin typeface="Cambria Math"/>
                <a:cs typeface="Cambria Math"/>
              </a:rPr>
              <a:t>√</a:t>
            </a:r>
            <a:r>
              <a:rPr dirty="0" baseline="1984" sz="2100" spc="7">
                <a:latin typeface="Cambria Math"/>
                <a:cs typeface="Cambria Math"/>
              </a:rPr>
              <a:t>2𝑃 </a:t>
            </a:r>
            <a:r>
              <a:rPr dirty="0" baseline="1984" sz="2100" spc="-22">
                <a:latin typeface="Cambria Math"/>
                <a:cs typeface="Cambria Math"/>
              </a:rPr>
              <a:t>cos</a:t>
            </a:r>
            <a:r>
              <a:rPr dirty="0" baseline="3968" sz="2100" spc="-22">
                <a:latin typeface="Cambria Math"/>
                <a:cs typeface="Cambria Math"/>
              </a:rPr>
              <a:t>(</a:t>
            </a:r>
            <a:r>
              <a:rPr dirty="0" baseline="1984" sz="2100" spc="-22">
                <a:latin typeface="Cambria Math"/>
                <a:cs typeface="Cambria Math"/>
              </a:rPr>
              <a:t>2𝜋𝑓</a:t>
            </a:r>
            <a:r>
              <a:rPr dirty="0" baseline="-13888" sz="1500" spc="-22">
                <a:latin typeface="Cambria Math"/>
                <a:cs typeface="Cambria Math"/>
              </a:rPr>
              <a:t>0</a:t>
            </a:r>
            <a:r>
              <a:rPr dirty="0" baseline="1984" sz="2100" spc="-22">
                <a:latin typeface="Cambria Math"/>
                <a:cs typeface="Cambria Math"/>
              </a:rPr>
              <a:t>𝑡 </a:t>
            </a:r>
            <a:r>
              <a:rPr dirty="0" baseline="1984" sz="2100">
                <a:latin typeface="Cambria Math"/>
                <a:cs typeface="Cambria Math"/>
              </a:rPr>
              <a:t>+</a:t>
            </a:r>
            <a:r>
              <a:rPr dirty="0" baseline="1984" sz="2100" spc="195">
                <a:latin typeface="Cambria Math"/>
                <a:cs typeface="Cambria Math"/>
              </a:rPr>
              <a:t> </a:t>
            </a:r>
            <a:r>
              <a:rPr dirty="0" baseline="1984" sz="2100" spc="22">
                <a:latin typeface="Cambria Math"/>
                <a:cs typeface="Cambria Math"/>
              </a:rPr>
              <a:t>𝜃</a:t>
            </a:r>
            <a:r>
              <a:rPr dirty="0" baseline="3968" sz="2100" spc="22">
                <a:latin typeface="Cambria Math"/>
                <a:cs typeface="Cambria Math"/>
              </a:rPr>
              <a:t>)</a:t>
            </a:r>
            <a:endParaRPr baseline="3968" sz="2100">
              <a:latin typeface="Cambria Math"/>
              <a:cs typeface="Cambria Math"/>
            </a:endParaRPr>
          </a:p>
          <a:p>
            <a:pPr marL="88900">
              <a:lnSpc>
                <a:spcPct val="100000"/>
              </a:lnSpc>
              <a:spcBef>
                <a:spcPts val="1140"/>
              </a:spcBef>
            </a:pPr>
            <a:r>
              <a:rPr dirty="0" sz="1400" spc="-5">
                <a:latin typeface="Times New Roman"/>
                <a:cs typeface="Times New Roman"/>
              </a:rPr>
              <a:t>The signal is multiplied with delayed version </a:t>
            </a:r>
            <a:r>
              <a:rPr dirty="0" sz="1400">
                <a:latin typeface="Times New Roman"/>
                <a:cs typeface="Times New Roman"/>
              </a:rPr>
              <a:t>by one </a:t>
            </a:r>
            <a:r>
              <a:rPr dirty="0" sz="1400" spc="-5">
                <a:latin typeface="Times New Roman"/>
                <a:cs typeface="Times New Roman"/>
              </a:rPr>
              <a:t>bit:</a:t>
            </a:r>
            <a:endParaRPr sz="14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1190"/>
              </a:spcBef>
            </a:pPr>
            <a:r>
              <a:rPr dirty="0" sz="1400" spc="-5">
                <a:latin typeface="Times New Roman"/>
                <a:cs typeface="Times New Roman"/>
              </a:rPr>
              <a:t>Multiplier output</a:t>
            </a:r>
            <a:r>
              <a:rPr dirty="0" sz="1400" spc="-5">
                <a:latin typeface="Cambria Math"/>
                <a:cs typeface="Cambria Math"/>
              </a:rPr>
              <a:t>= </a:t>
            </a:r>
            <a:r>
              <a:rPr dirty="0" sz="1400" spc="10">
                <a:latin typeface="Cambria Math"/>
                <a:cs typeface="Cambria Math"/>
              </a:rPr>
              <a:t>𝑏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𝑡</a:t>
            </a:r>
            <a:r>
              <a:rPr dirty="0" baseline="1984" sz="2100" spc="15">
                <a:latin typeface="Cambria Math"/>
                <a:cs typeface="Cambria Math"/>
              </a:rPr>
              <a:t>)</a:t>
            </a:r>
            <a:r>
              <a:rPr dirty="0" sz="1400" spc="10">
                <a:latin typeface="Cambria Math"/>
                <a:cs typeface="Cambria Math"/>
              </a:rPr>
              <a:t>𝑏</a:t>
            </a:r>
            <a:r>
              <a:rPr dirty="0" baseline="1984" sz="2100" spc="15">
                <a:latin typeface="Cambria Math"/>
                <a:cs typeface="Cambria Math"/>
              </a:rPr>
              <a:t>(</a:t>
            </a:r>
            <a:r>
              <a:rPr dirty="0" sz="1400" spc="10">
                <a:latin typeface="Cambria Math"/>
                <a:cs typeface="Cambria Math"/>
              </a:rPr>
              <a:t>𝑡 </a:t>
            </a:r>
            <a:r>
              <a:rPr dirty="0" sz="1400">
                <a:latin typeface="Cambria Math"/>
                <a:cs typeface="Cambria Math"/>
              </a:rPr>
              <a:t>− 𝑇</a:t>
            </a:r>
            <a:r>
              <a:rPr dirty="0" baseline="-16666" sz="1500">
                <a:latin typeface="Cambria Math"/>
                <a:cs typeface="Cambria Math"/>
              </a:rPr>
              <a:t>𝑏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sz="1400">
                <a:latin typeface="Cambria Math"/>
                <a:cs typeface="Cambria Math"/>
              </a:rPr>
              <a:t>(2𝑝) </a:t>
            </a:r>
            <a:r>
              <a:rPr dirty="0" sz="1400" spc="-15">
                <a:latin typeface="Cambria Math"/>
                <a:cs typeface="Cambria Math"/>
              </a:rPr>
              <a:t>cos</a:t>
            </a:r>
            <a:r>
              <a:rPr dirty="0" baseline="1984" sz="2100" spc="-22">
                <a:latin typeface="Cambria Math"/>
                <a:cs typeface="Cambria Math"/>
              </a:rPr>
              <a:t>(</a:t>
            </a:r>
            <a:r>
              <a:rPr dirty="0" sz="1400" spc="-15">
                <a:latin typeface="Cambria Math"/>
                <a:cs typeface="Cambria Math"/>
              </a:rPr>
              <a:t>2𝜋𝑓</a:t>
            </a:r>
            <a:r>
              <a:rPr dirty="0" baseline="-16666" sz="1500" spc="-22">
                <a:latin typeface="Cambria Math"/>
                <a:cs typeface="Cambria Math"/>
              </a:rPr>
              <a:t>0</a:t>
            </a:r>
            <a:r>
              <a:rPr dirty="0" sz="1400" spc="-15">
                <a:latin typeface="Cambria Math"/>
                <a:cs typeface="Cambria Math"/>
              </a:rPr>
              <a:t>𝑡 </a:t>
            </a:r>
            <a:r>
              <a:rPr dirty="0" sz="1400">
                <a:latin typeface="Cambria Math"/>
                <a:cs typeface="Cambria Math"/>
              </a:rPr>
              <a:t>+ </a:t>
            </a:r>
            <a:r>
              <a:rPr dirty="0" sz="1400" spc="15">
                <a:latin typeface="Cambria Math"/>
                <a:cs typeface="Cambria Math"/>
              </a:rPr>
              <a:t>𝜃</a:t>
            </a:r>
            <a:r>
              <a:rPr dirty="0" baseline="1984" sz="2100" spc="22">
                <a:latin typeface="Cambria Math"/>
                <a:cs typeface="Cambria Math"/>
              </a:rPr>
              <a:t>) </a:t>
            </a:r>
            <a:r>
              <a:rPr dirty="0" sz="1400" spc="-15">
                <a:latin typeface="Cambria Math"/>
                <a:cs typeface="Cambria Math"/>
              </a:rPr>
              <a:t>cos</a:t>
            </a:r>
            <a:r>
              <a:rPr dirty="0" baseline="1984" sz="2100" spc="-22">
                <a:latin typeface="Cambria Math"/>
                <a:cs typeface="Cambria Math"/>
              </a:rPr>
              <a:t>(</a:t>
            </a:r>
            <a:r>
              <a:rPr dirty="0" sz="1400" spc="-15">
                <a:latin typeface="Cambria Math"/>
                <a:cs typeface="Cambria Math"/>
              </a:rPr>
              <a:t>2𝜋𝑓</a:t>
            </a:r>
            <a:r>
              <a:rPr dirty="0" baseline="-16666" sz="1500" spc="-22">
                <a:latin typeface="Cambria Math"/>
                <a:cs typeface="Cambria Math"/>
              </a:rPr>
              <a:t>0</a:t>
            </a:r>
            <a:r>
              <a:rPr dirty="0" baseline="1984" sz="2100" spc="-22">
                <a:latin typeface="Cambria Math"/>
                <a:cs typeface="Cambria Math"/>
              </a:rPr>
              <a:t>(</a:t>
            </a:r>
            <a:r>
              <a:rPr dirty="0" sz="1400" spc="-15">
                <a:latin typeface="Cambria Math"/>
                <a:cs typeface="Cambria Math"/>
              </a:rPr>
              <a:t>𝑡 </a:t>
            </a:r>
            <a:r>
              <a:rPr dirty="0" sz="1400">
                <a:latin typeface="Cambria Math"/>
                <a:cs typeface="Cambria Math"/>
              </a:rPr>
              <a:t>− </a:t>
            </a:r>
            <a:r>
              <a:rPr dirty="0" sz="1400" spc="-5">
                <a:latin typeface="Cambria Math"/>
                <a:cs typeface="Cambria Math"/>
              </a:rPr>
              <a:t>𝑇</a:t>
            </a:r>
            <a:r>
              <a:rPr dirty="0" baseline="-16666" sz="1500" spc="-7">
                <a:latin typeface="Cambria Math"/>
                <a:cs typeface="Cambria Math"/>
              </a:rPr>
              <a:t>𝑏</a:t>
            </a:r>
            <a:r>
              <a:rPr dirty="0" baseline="1984" sz="2100" spc="-7">
                <a:latin typeface="Cambria Math"/>
                <a:cs typeface="Cambria Math"/>
              </a:rPr>
              <a:t>) </a:t>
            </a:r>
            <a:r>
              <a:rPr dirty="0" sz="1400">
                <a:latin typeface="Cambria Math"/>
                <a:cs typeface="Cambria Math"/>
              </a:rPr>
              <a:t>+</a:t>
            </a:r>
            <a:r>
              <a:rPr dirty="0" sz="1400" spc="15">
                <a:latin typeface="Cambria Math"/>
                <a:cs typeface="Cambria Math"/>
              </a:rPr>
              <a:t> 𝜃</a:t>
            </a:r>
            <a:r>
              <a:rPr dirty="0" baseline="1984" sz="2100" spc="22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  <a:p>
            <a:pPr marL="6708140">
              <a:lnSpc>
                <a:spcPct val="100000"/>
              </a:lnSpc>
              <a:spcBef>
                <a:spcPts val="1185"/>
              </a:spcBef>
            </a:pPr>
            <a:r>
              <a:rPr dirty="0" sz="1400">
                <a:latin typeface="Times New Roman"/>
                <a:cs typeface="Times New Roman"/>
              </a:rPr>
              <a:t>Figure </a:t>
            </a:r>
            <a:r>
              <a:rPr dirty="0" sz="1400" spc="-5">
                <a:latin typeface="Times New Roman"/>
                <a:cs typeface="Times New Roman"/>
              </a:rPr>
              <a:t>16a: QPSK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receiver</a:t>
            </a:r>
            <a:endParaRPr sz="1400">
              <a:latin typeface="Times New Roman"/>
              <a:cs typeface="Times New Roman"/>
            </a:endParaRPr>
          </a:p>
          <a:p>
            <a:pPr marL="6395720" marR="52705">
              <a:lnSpc>
                <a:spcPct val="110100"/>
              </a:lnSpc>
              <a:spcBef>
                <a:spcPts val="1010"/>
              </a:spcBef>
            </a:pPr>
            <a:r>
              <a:rPr dirty="0" sz="1400" spc="-5">
                <a:latin typeface="Times New Roman"/>
                <a:cs typeface="Times New Roman"/>
              </a:rPr>
              <a:t>This signal is fed to integrator and 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decision device. The  integrator and decision is controlled  </a:t>
            </a:r>
            <a:r>
              <a:rPr dirty="0" sz="1400">
                <a:latin typeface="Times New Roman"/>
                <a:cs typeface="Times New Roman"/>
              </a:rPr>
              <a:t>by bit </a:t>
            </a:r>
            <a:r>
              <a:rPr dirty="0" sz="1400" spc="-5">
                <a:latin typeface="Times New Roman"/>
                <a:cs typeface="Times New Roman"/>
              </a:rPr>
              <a:t>synchronizer </a:t>
            </a:r>
            <a:r>
              <a:rPr dirty="0" sz="1400">
                <a:latin typeface="Times New Roman"/>
                <a:cs typeface="Times New Roman"/>
              </a:rPr>
              <a:t>to get </a:t>
            </a:r>
            <a:r>
              <a:rPr dirty="0" sz="1400" spc="-5">
                <a:latin typeface="Times New Roman"/>
                <a:cs typeface="Times New Roman"/>
              </a:rPr>
              <a:t>the  output binary </a:t>
            </a:r>
            <a:r>
              <a:rPr dirty="0" sz="1400">
                <a:latin typeface="Times New Roman"/>
                <a:cs typeface="Times New Roman"/>
              </a:rPr>
              <a:t>sequence. </a:t>
            </a:r>
            <a:r>
              <a:rPr dirty="0" sz="1400" spc="-5">
                <a:latin typeface="Times New Roman"/>
                <a:cs typeface="Times New Roman"/>
              </a:rPr>
              <a:t>The block  diagram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such system </a:t>
            </a:r>
            <a:r>
              <a:rPr dirty="0" sz="1400">
                <a:latin typeface="Times New Roman"/>
                <a:cs typeface="Times New Roman"/>
              </a:rPr>
              <a:t>is shown in  </a:t>
            </a:r>
            <a:r>
              <a:rPr dirty="0" sz="1400" spc="-5">
                <a:latin typeface="Times New Roman"/>
                <a:cs typeface="Times New Roman"/>
              </a:rPr>
              <a:t>Fig.16a, and the equivalent of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this</a:t>
            </a:r>
            <a:endParaRPr sz="1400">
              <a:latin typeface="Times New Roman"/>
              <a:cs typeface="Times New Roman"/>
            </a:endParaRPr>
          </a:p>
          <a:p>
            <a:pPr marL="88900">
              <a:lnSpc>
                <a:spcPct val="100000"/>
              </a:lnSpc>
              <a:spcBef>
                <a:spcPts val="180"/>
              </a:spcBef>
            </a:pPr>
            <a:r>
              <a:rPr dirty="0" sz="1400" spc="-5">
                <a:latin typeface="Times New Roman"/>
                <a:cs typeface="Times New Roman"/>
              </a:rPr>
              <a:t>system </a:t>
            </a:r>
            <a:r>
              <a:rPr dirty="0" sz="1400">
                <a:latin typeface="Times New Roman"/>
                <a:cs typeface="Times New Roman"/>
              </a:rPr>
              <a:t>is shown </a:t>
            </a:r>
            <a:r>
              <a:rPr dirty="0" sz="1400" spc="-5">
                <a:latin typeface="Times New Roman"/>
                <a:cs typeface="Times New Roman"/>
              </a:rPr>
              <a:t>in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Fig.16b.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914400" y="3017520"/>
            <a:ext cx="6191250" cy="19526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9800" y="424682"/>
            <a:ext cx="16129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-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55743" y="424682"/>
            <a:ext cx="185038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CTE 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12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01687" y="3034407"/>
            <a:ext cx="19177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Times New Roman"/>
                <a:cs typeface="Times New Roman"/>
              </a:rPr>
              <a:t>4-3 </a:t>
            </a:r>
            <a:r>
              <a:rPr dirty="0" sz="1400" spc="-5" b="1">
                <a:latin typeface="Times New Roman"/>
                <a:cs typeface="Times New Roman"/>
              </a:rPr>
              <a:t>Bandwidth </a:t>
            </a:r>
            <a:r>
              <a:rPr dirty="0" sz="1400" b="1">
                <a:latin typeface="Times New Roman"/>
                <a:cs typeface="Times New Roman"/>
              </a:rPr>
              <a:t>of</a:t>
            </a:r>
            <a:r>
              <a:rPr dirty="0" sz="1400" spc="-5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DPSK: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103107" y="4780538"/>
            <a:ext cx="82550" cy="12700"/>
          </a:xfrm>
          <a:custGeom>
            <a:avLst/>
            <a:gdLst/>
            <a:ahLst/>
            <a:cxnLst/>
            <a:rect l="l" t="t" r="r" b="b"/>
            <a:pathLst>
              <a:path w="82550" h="12700">
                <a:moveTo>
                  <a:pt x="0" y="12192"/>
                </a:moveTo>
                <a:lnTo>
                  <a:pt x="82296" y="12192"/>
                </a:lnTo>
                <a:lnTo>
                  <a:pt x="82296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094972" y="4592198"/>
            <a:ext cx="4470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60045" algn="l"/>
              </a:tabLst>
            </a:pPr>
            <a:r>
              <a:rPr dirty="0" sz="1000" spc="20">
                <a:latin typeface="Cambria Math"/>
                <a:cs typeface="Cambria Math"/>
              </a:rPr>
              <a:t>2</a:t>
            </a:r>
            <a:r>
              <a:rPr dirty="0" sz="1000" spc="20">
                <a:latin typeface="Cambria Math"/>
                <a:cs typeface="Cambria Math"/>
              </a:rPr>
              <a:t>	</a:t>
            </a:r>
            <a:r>
              <a:rPr dirty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6280" y="3373607"/>
            <a:ext cx="8942705" cy="151193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algn="just" marL="38100" marR="30480">
              <a:lnSpc>
                <a:spcPct val="110700"/>
              </a:lnSpc>
              <a:spcBef>
                <a:spcPts val="85"/>
              </a:spcBef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 spc="5">
                <a:latin typeface="Times New Roman"/>
                <a:cs typeface="Times New Roman"/>
              </a:rPr>
              <a:t>know </a:t>
            </a:r>
            <a:r>
              <a:rPr dirty="0" sz="1400" spc="-5">
                <a:latin typeface="Times New Roman"/>
                <a:cs typeface="Times New Roman"/>
              </a:rPr>
              <a:t>that one previous </a:t>
            </a:r>
            <a:r>
              <a:rPr dirty="0" sz="1400">
                <a:latin typeface="Times New Roman"/>
                <a:cs typeface="Times New Roman"/>
              </a:rPr>
              <a:t>bit </a:t>
            </a:r>
            <a:r>
              <a:rPr dirty="0" sz="1400" spc="-5">
                <a:latin typeface="Times New Roman"/>
                <a:cs typeface="Times New Roman"/>
              </a:rPr>
              <a:t>is used to decide the phase shift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next bit. Change in </a:t>
            </a:r>
            <a:r>
              <a:rPr dirty="0" sz="1400">
                <a:latin typeface="Times New Roman"/>
                <a:cs typeface="Times New Roman"/>
              </a:rPr>
              <a:t>b(t) </a:t>
            </a:r>
            <a:r>
              <a:rPr dirty="0" sz="1400" spc="-5">
                <a:latin typeface="Times New Roman"/>
                <a:cs typeface="Times New Roman"/>
              </a:rPr>
              <a:t>occurs only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input bitt is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level  </a:t>
            </a:r>
            <a:r>
              <a:rPr dirty="0" sz="1400">
                <a:latin typeface="Times New Roman"/>
                <a:cs typeface="Times New Roman"/>
              </a:rPr>
              <a:t>'1'. </a:t>
            </a:r>
            <a:r>
              <a:rPr dirty="0" sz="1400" spc="-5">
                <a:latin typeface="Times New Roman"/>
                <a:cs typeface="Times New Roman"/>
              </a:rPr>
              <a:t>No change occurs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input bit is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level '0'. Since one previous </a:t>
            </a:r>
            <a:r>
              <a:rPr dirty="0" sz="1400" spc="-10">
                <a:latin typeface="Times New Roman"/>
                <a:cs typeface="Times New Roman"/>
              </a:rPr>
              <a:t>bit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10">
                <a:latin typeface="Times New Roman"/>
                <a:cs typeface="Times New Roman"/>
              </a:rPr>
              <a:t>always </a:t>
            </a:r>
            <a:r>
              <a:rPr dirty="0" sz="1400">
                <a:latin typeface="Times New Roman"/>
                <a:cs typeface="Times New Roman"/>
              </a:rPr>
              <a:t>used to </a:t>
            </a:r>
            <a:r>
              <a:rPr dirty="0" sz="1400" spc="-5">
                <a:latin typeface="Times New Roman"/>
                <a:cs typeface="Times New Roman"/>
              </a:rPr>
              <a:t>define the phase in next bit, </a:t>
            </a:r>
            <a:r>
              <a:rPr dirty="0" sz="1400" spc="30">
                <a:latin typeface="Times New Roman"/>
                <a:cs typeface="Times New Roman"/>
              </a:rPr>
              <a:t>the  </a:t>
            </a:r>
            <a:r>
              <a:rPr dirty="0" sz="1400" spc="-5">
                <a:latin typeface="Times New Roman"/>
                <a:cs typeface="Times New Roman"/>
              </a:rPr>
              <a:t>symbol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said to </a:t>
            </a:r>
            <a:r>
              <a:rPr dirty="0" sz="1400">
                <a:latin typeface="Times New Roman"/>
                <a:cs typeface="Times New Roman"/>
              </a:rPr>
              <a:t>have </a:t>
            </a:r>
            <a:r>
              <a:rPr dirty="0" sz="1400" spc="-5">
                <a:latin typeface="Times New Roman"/>
                <a:cs typeface="Times New Roman"/>
              </a:rPr>
              <a:t>two bits. Therefore </a:t>
            </a:r>
            <a:r>
              <a:rPr dirty="0" sz="1400">
                <a:latin typeface="Times New Roman"/>
                <a:cs typeface="Times New Roman"/>
              </a:rPr>
              <a:t>one </a:t>
            </a:r>
            <a:r>
              <a:rPr dirty="0" sz="1400" spc="-5">
                <a:latin typeface="Times New Roman"/>
                <a:cs typeface="Times New Roman"/>
              </a:rPr>
              <a:t>symbol duration (T)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equivalent to </a:t>
            </a:r>
            <a:r>
              <a:rPr dirty="0" sz="1400">
                <a:latin typeface="Times New Roman"/>
                <a:cs typeface="Times New Roman"/>
              </a:rPr>
              <a:t>two </a:t>
            </a:r>
            <a:r>
              <a:rPr dirty="0" sz="1400" spc="-5">
                <a:latin typeface="Times New Roman"/>
                <a:cs typeface="Times New Roman"/>
              </a:rPr>
              <a:t>bits duration </a:t>
            </a:r>
            <a:r>
              <a:rPr dirty="0" sz="1400" spc="-5">
                <a:latin typeface="Cambria Math"/>
                <a:cs typeface="Cambria Math"/>
              </a:rPr>
              <a:t>(2𝑇</a:t>
            </a:r>
            <a:r>
              <a:rPr dirty="0" baseline="-16666" sz="1500" spc="-7">
                <a:latin typeface="Cambria Math"/>
                <a:cs typeface="Cambria Math"/>
              </a:rPr>
              <a:t>𝑏</a:t>
            </a:r>
            <a:r>
              <a:rPr dirty="0" sz="1400" spc="-5">
                <a:latin typeface="Cambria Math"/>
                <a:cs typeface="Cambria Math"/>
              </a:rPr>
              <a:t>)</a:t>
            </a:r>
            <a:r>
              <a:rPr dirty="0" sz="1400" spc="-5">
                <a:latin typeface="Times New Roman"/>
                <a:cs typeface="Times New Roman"/>
              </a:rPr>
              <a:t>, </a:t>
            </a: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endParaRPr sz="1400">
              <a:latin typeface="Times New Roman"/>
              <a:cs typeface="Times New Roman"/>
            </a:endParaRPr>
          </a:p>
          <a:p>
            <a:pPr algn="just" marL="38100">
              <a:lnSpc>
                <a:spcPct val="100000"/>
              </a:lnSpc>
              <a:spcBef>
                <a:spcPts val="1215"/>
              </a:spcBef>
            </a:pPr>
            <a:r>
              <a:rPr dirty="0" sz="1400" spc="-5">
                <a:latin typeface="Times New Roman"/>
                <a:cs typeface="Times New Roman"/>
              </a:rPr>
              <a:t>Symbol duration </a:t>
            </a:r>
            <a:r>
              <a:rPr dirty="0" sz="1400">
                <a:latin typeface="Cambria Math"/>
                <a:cs typeface="Cambria Math"/>
              </a:rPr>
              <a:t>𝑇 =</a:t>
            </a:r>
            <a:r>
              <a:rPr dirty="0" sz="1400" spc="-150">
                <a:latin typeface="Cambria Math"/>
                <a:cs typeface="Cambria Math"/>
              </a:rPr>
              <a:t> </a:t>
            </a:r>
            <a:r>
              <a:rPr dirty="0" sz="1400" spc="-35">
                <a:latin typeface="Cambria Math"/>
                <a:cs typeface="Cambria Math"/>
              </a:rPr>
              <a:t>2𝑇</a:t>
            </a:r>
            <a:r>
              <a:rPr dirty="0" baseline="-16666" sz="1500" spc="-52">
                <a:latin typeface="Cambria Math"/>
                <a:cs typeface="Cambria Math"/>
              </a:rPr>
              <a:t>𝑏</a:t>
            </a:r>
            <a:endParaRPr baseline="-16666" sz="1500">
              <a:latin typeface="Cambria Math"/>
              <a:cs typeface="Cambria Math"/>
            </a:endParaRPr>
          </a:p>
          <a:p>
            <a:pPr algn="just" marL="38100">
              <a:lnSpc>
                <a:spcPct val="100000"/>
              </a:lnSpc>
              <a:spcBef>
                <a:spcPts val="1560"/>
              </a:spcBef>
            </a:pPr>
            <a:r>
              <a:rPr dirty="0" sz="1400" spc="-5">
                <a:latin typeface="Times New Roman"/>
                <a:cs typeface="Times New Roman"/>
              </a:rPr>
              <a:t>Bandwidth is </a:t>
            </a:r>
            <a:r>
              <a:rPr dirty="0" sz="1400" spc="-10">
                <a:latin typeface="Times New Roman"/>
                <a:cs typeface="Times New Roman"/>
              </a:rPr>
              <a:t>given </a:t>
            </a:r>
            <a:r>
              <a:rPr dirty="0" sz="1400" spc="-5">
                <a:latin typeface="Times New Roman"/>
                <a:cs typeface="Times New Roman"/>
              </a:rPr>
              <a:t>as, </a:t>
            </a:r>
            <a:r>
              <a:rPr dirty="0" sz="1400">
                <a:latin typeface="Cambria Math"/>
                <a:cs typeface="Cambria Math"/>
              </a:rPr>
              <a:t>𝐵𝑊 = </a:t>
            </a:r>
            <a:r>
              <a:rPr dirty="0" baseline="-38888" sz="1500" spc="22">
                <a:latin typeface="Cambria Math"/>
                <a:cs typeface="Cambria Math"/>
              </a:rPr>
              <a:t>𝑇 </a:t>
            </a:r>
            <a:r>
              <a:rPr dirty="0" sz="1400">
                <a:latin typeface="Cambria Math"/>
                <a:cs typeface="Cambria Math"/>
              </a:rPr>
              <a:t>=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baseline="-38888" sz="1500" spc="75">
                <a:latin typeface="Cambria Math"/>
                <a:cs typeface="Cambria Math"/>
              </a:rPr>
              <a:t>𝑇</a:t>
            </a:r>
            <a:r>
              <a:rPr dirty="0" baseline="-62500" sz="1200" spc="75">
                <a:latin typeface="Cambria Math"/>
                <a:cs typeface="Cambria Math"/>
              </a:rPr>
              <a:t>𝑏</a:t>
            </a:r>
            <a:endParaRPr baseline="-62500" sz="12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417448" y="4786634"/>
            <a:ext cx="149860" cy="0"/>
          </a:xfrm>
          <a:custGeom>
            <a:avLst/>
            <a:gdLst/>
            <a:ahLst/>
            <a:cxnLst/>
            <a:rect l="l" t="t" r="r" b="b"/>
            <a:pathLst>
              <a:path w="149860" h="0">
                <a:moveTo>
                  <a:pt x="0" y="0"/>
                </a:moveTo>
                <a:lnTo>
                  <a:pt x="14935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838200" y="5086348"/>
            <a:ext cx="6024245" cy="13277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105"/>
              </a:spcBef>
              <a:tabLst>
                <a:tab pos="1063625" algn="l"/>
              </a:tabLst>
            </a:pPr>
            <a:r>
              <a:rPr dirty="0" sz="1400" spc="-5">
                <a:latin typeface="Times New Roman"/>
                <a:cs typeface="Times New Roman"/>
              </a:rPr>
              <a:t>Or	</a:t>
            </a:r>
            <a:r>
              <a:rPr dirty="0" sz="1400">
                <a:latin typeface="Cambria Math"/>
                <a:cs typeface="Cambria Math"/>
              </a:rPr>
              <a:t>𝐵𝑊 =</a:t>
            </a:r>
            <a:r>
              <a:rPr dirty="0" sz="1400" spc="-114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𝑓</a:t>
            </a:r>
            <a:r>
              <a:rPr dirty="0" baseline="-16666" sz="1500" spc="-127">
                <a:latin typeface="Cambria Math"/>
                <a:cs typeface="Cambria Math"/>
              </a:rPr>
              <a:t>𝑏</a:t>
            </a:r>
            <a:endParaRPr baseline="-16666" sz="1500">
              <a:latin typeface="Cambria Math"/>
              <a:cs typeface="Cambria Math"/>
            </a:endParaRPr>
          </a:p>
          <a:p>
            <a:pPr marL="75565">
              <a:lnSpc>
                <a:spcPct val="100000"/>
              </a:lnSpc>
              <a:spcBef>
                <a:spcPts val="1210"/>
              </a:spcBef>
            </a:pPr>
            <a:r>
              <a:rPr dirty="0" sz="1400" b="1">
                <a:latin typeface="Times New Roman"/>
                <a:cs typeface="Times New Roman"/>
              </a:rPr>
              <a:t>4-4 </a:t>
            </a:r>
            <a:r>
              <a:rPr dirty="0" sz="1400" spc="-5" b="1">
                <a:latin typeface="Times New Roman"/>
                <a:cs typeface="Times New Roman"/>
              </a:rPr>
              <a:t>Advantages and disadvantages </a:t>
            </a:r>
            <a:r>
              <a:rPr dirty="0" sz="1400" b="1">
                <a:latin typeface="Times New Roman"/>
                <a:cs typeface="Times New Roman"/>
              </a:rPr>
              <a:t>of</a:t>
            </a:r>
            <a:r>
              <a:rPr dirty="0" sz="1400" spc="2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DPSK:</a:t>
            </a:r>
            <a:endParaRPr sz="1400">
              <a:latin typeface="Times New Roman"/>
              <a:cs typeface="Times New Roman"/>
            </a:endParaRPr>
          </a:p>
          <a:p>
            <a:pPr marL="75565">
              <a:lnSpc>
                <a:spcPct val="100000"/>
              </a:lnSpc>
              <a:spcBef>
                <a:spcPts val="1165"/>
              </a:spcBef>
            </a:pPr>
            <a:r>
              <a:rPr dirty="0" sz="1400" spc="-5" b="1">
                <a:latin typeface="Times New Roman"/>
                <a:cs typeface="Times New Roman"/>
              </a:rPr>
              <a:t>Advantages:</a:t>
            </a:r>
            <a:endParaRPr sz="1400">
              <a:latin typeface="Times New Roman"/>
              <a:cs typeface="Times New Roman"/>
            </a:endParaRPr>
          </a:p>
          <a:p>
            <a:pPr marL="533400">
              <a:lnSpc>
                <a:spcPct val="100000"/>
              </a:lnSpc>
              <a:spcBef>
                <a:spcPts val="1150"/>
              </a:spcBef>
            </a:pPr>
            <a:r>
              <a:rPr dirty="0" sz="1400">
                <a:latin typeface="Times New Roman"/>
                <a:cs typeface="Times New Roman"/>
              </a:rPr>
              <a:t>1- </a:t>
            </a:r>
            <a:r>
              <a:rPr dirty="0" sz="1400" spc="-5">
                <a:latin typeface="Times New Roman"/>
                <a:cs typeface="Times New Roman"/>
              </a:rPr>
              <a:t>DPSK does not need </a:t>
            </a:r>
            <a:r>
              <a:rPr dirty="0" sz="1400">
                <a:latin typeface="Times New Roman"/>
                <a:cs typeface="Times New Roman"/>
              </a:rPr>
              <a:t>carrier at </a:t>
            </a:r>
            <a:r>
              <a:rPr dirty="0" sz="1400" spc="-5">
                <a:latin typeface="Times New Roman"/>
                <a:cs typeface="Times New Roman"/>
              </a:rPr>
              <a:t>its receiver. </a:t>
            </a:r>
            <a:r>
              <a:rPr dirty="0" sz="1400">
                <a:latin typeface="Times New Roman"/>
                <a:cs typeface="Times New Roman"/>
              </a:rPr>
              <a:t>Hence </a:t>
            </a:r>
            <a:r>
              <a:rPr dirty="0" sz="1400" spc="-5">
                <a:latin typeface="Times New Roman"/>
                <a:cs typeface="Times New Roman"/>
              </a:rPr>
              <a:t>it is simple than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BPSK.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907663" y="900684"/>
            <a:ext cx="4875519" cy="12778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79776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60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41248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914400" y="6582156"/>
            <a:ext cx="4365625" cy="0"/>
          </a:xfrm>
          <a:custGeom>
            <a:avLst/>
            <a:gdLst/>
            <a:ahLst/>
            <a:cxnLst/>
            <a:rect l="l" t="t" r="r" b="b"/>
            <a:pathLst>
              <a:path w="4365625" h="0">
                <a:moveTo>
                  <a:pt x="0" y="0"/>
                </a:moveTo>
                <a:lnTo>
                  <a:pt x="4365376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779264" y="6582156"/>
            <a:ext cx="73660" cy="0"/>
          </a:xfrm>
          <a:custGeom>
            <a:avLst/>
            <a:gdLst/>
            <a:ahLst/>
            <a:cxnLst/>
            <a:rect l="l" t="t" r="r" b="b"/>
            <a:pathLst>
              <a:path w="73659" h="0">
                <a:moveTo>
                  <a:pt x="0" y="0"/>
                </a:moveTo>
                <a:lnTo>
                  <a:pt x="73152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389504" y="6545580"/>
            <a:ext cx="0" cy="73660"/>
          </a:xfrm>
          <a:custGeom>
            <a:avLst/>
            <a:gdLst/>
            <a:ahLst/>
            <a:cxnLst/>
            <a:rect l="l" t="t" r="r" b="b"/>
            <a:pathLst>
              <a:path w="0" h="73659">
                <a:moveTo>
                  <a:pt x="0" y="0"/>
                </a:moveTo>
                <a:lnTo>
                  <a:pt x="0" y="73152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426080" y="6582156"/>
            <a:ext cx="4353560" cy="0"/>
          </a:xfrm>
          <a:custGeom>
            <a:avLst/>
            <a:gdLst/>
            <a:ahLst/>
            <a:cxnLst/>
            <a:rect l="l" t="t" r="r" b="b"/>
            <a:pathLst>
              <a:path w="4353559" h="0">
                <a:moveTo>
                  <a:pt x="0" y="0"/>
                </a:moveTo>
                <a:lnTo>
                  <a:pt x="4353184" y="0"/>
                </a:lnTo>
              </a:path>
            </a:pathLst>
          </a:custGeom>
          <a:ln w="73152">
            <a:solidFill>
              <a:srgbClr val="5B9AD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863600" y="424682"/>
            <a:ext cx="8963660" cy="42608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88900">
              <a:lnSpc>
                <a:spcPct val="100000"/>
              </a:lnSpc>
              <a:spcBef>
                <a:spcPts val="100"/>
              </a:spcBef>
              <a:tabLst>
                <a:tab pos="4229735" algn="l"/>
              </a:tabLst>
            </a:pPr>
            <a:r>
              <a:rPr dirty="0" sz="1200" b="1">
                <a:latin typeface="Times New Roman"/>
                <a:cs typeface="Times New Roman"/>
              </a:rPr>
              <a:t>Digital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Communications	</a:t>
            </a:r>
            <a:r>
              <a:rPr dirty="0" sz="1200" b="1">
                <a:latin typeface="Times New Roman"/>
                <a:cs typeface="Times New Roman"/>
              </a:rPr>
              <a:t>CTE </a:t>
            </a:r>
            <a:r>
              <a:rPr dirty="0" sz="1200" spc="-5" b="1">
                <a:latin typeface="Times New Roman"/>
                <a:cs typeface="Times New Roman"/>
              </a:rPr>
              <a:t>Department -3</a:t>
            </a:r>
            <a:r>
              <a:rPr dirty="0" baseline="38194" sz="1200" spc="-7" b="1">
                <a:latin typeface="Times New Roman"/>
                <a:cs typeface="Times New Roman"/>
              </a:rPr>
              <a:t>rd</a:t>
            </a:r>
            <a:r>
              <a:rPr dirty="0" baseline="38194" sz="1200" spc="15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stage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00">
              <a:latin typeface="Times New Roman"/>
              <a:cs typeface="Times New Roman"/>
            </a:endParaRPr>
          </a:p>
          <a:p>
            <a:pPr algn="just" marL="5080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2- </a:t>
            </a:r>
            <a:r>
              <a:rPr dirty="0" sz="1400" spc="-5">
                <a:latin typeface="Times New Roman"/>
                <a:cs typeface="Times New Roman"/>
              </a:rPr>
              <a:t>The bandwidth required of DPSK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reduced compared to that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BPSK.</a:t>
            </a:r>
            <a:endParaRPr sz="14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1190"/>
              </a:spcBef>
            </a:pPr>
            <a:r>
              <a:rPr dirty="0" sz="1400" spc="-5" b="1">
                <a:latin typeface="Times New Roman"/>
                <a:cs typeface="Times New Roman"/>
              </a:rPr>
              <a:t>Disadvantages:</a:t>
            </a:r>
            <a:endParaRPr sz="1400">
              <a:latin typeface="Times New Roman"/>
              <a:cs typeface="Times New Roman"/>
            </a:endParaRPr>
          </a:p>
          <a:p>
            <a:pPr marL="508000" indent="-229235">
              <a:lnSpc>
                <a:spcPct val="100000"/>
              </a:lnSpc>
              <a:spcBef>
                <a:spcPts val="1150"/>
              </a:spcBef>
              <a:buAutoNum type="arabicPlain"/>
              <a:tabLst>
                <a:tab pos="508634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probability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bit </a:t>
            </a:r>
            <a:r>
              <a:rPr dirty="0" sz="1400">
                <a:latin typeface="Times New Roman"/>
                <a:cs typeface="Times New Roman"/>
              </a:rPr>
              <a:t>error </a:t>
            </a:r>
            <a:r>
              <a:rPr dirty="0" sz="1400" spc="-5">
                <a:latin typeface="Times New Roman"/>
                <a:cs typeface="Times New Roman"/>
              </a:rPr>
              <a:t>rate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DPSK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higher than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BPSK.</a:t>
            </a:r>
            <a:endParaRPr sz="1400">
              <a:latin typeface="Times New Roman"/>
              <a:cs typeface="Times New Roman"/>
            </a:endParaRPr>
          </a:p>
          <a:p>
            <a:pPr marL="508000" marR="204470" indent="-228600">
              <a:lnSpc>
                <a:spcPts val="1860"/>
              </a:lnSpc>
              <a:spcBef>
                <a:spcPts val="80"/>
              </a:spcBef>
              <a:buAutoNum type="arabicPlain"/>
              <a:tabLst>
                <a:tab pos="508634" algn="l"/>
              </a:tabLst>
            </a:pPr>
            <a:r>
              <a:rPr dirty="0" sz="1400">
                <a:latin typeface="Times New Roman"/>
                <a:cs typeface="Times New Roman"/>
              </a:rPr>
              <a:t>Error </a:t>
            </a:r>
            <a:r>
              <a:rPr dirty="0" sz="1400" spc="-5">
                <a:latin typeface="Times New Roman"/>
                <a:cs typeface="Times New Roman"/>
              </a:rPr>
              <a:t>in the first bit creates error </a:t>
            </a:r>
            <a:r>
              <a:rPr dirty="0" sz="1400">
                <a:latin typeface="Times New Roman"/>
                <a:cs typeface="Times New Roman"/>
              </a:rPr>
              <a:t>in the </a:t>
            </a:r>
            <a:r>
              <a:rPr dirty="0" sz="1400" spc="-5">
                <a:latin typeface="Times New Roman"/>
                <a:cs typeface="Times New Roman"/>
              </a:rPr>
              <a:t>second bit. </a:t>
            </a:r>
            <a:r>
              <a:rPr dirty="0" sz="1400">
                <a:latin typeface="Times New Roman"/>
                <a:cs typeface="Times New Roman"/>
              </a:rPr>
              <a:t>Hence </a:t>
            </a:r>
            <a:r>
              <a:rPr dirty="0" sz="1400" spc="-5">
                <a:latin typeface="Times New Roman"/>
                <a:cs typeface="Times New Roman"/>
              </a:rPr>
              <a:t>error propagation in DPSK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more, while in PSK </a:t>
            </a:r>
            <a:r>
              <a:rPr dirty="0" sz="1400">
                <a:latin typeface="Times New Roman"/>
                <a:cs typeface="Times New Roman"/>
              </a:rPr>
              <a:t>each </a:t>
            </a:r>
            <a:r>
              <a:rPr dirty="0" sz="1400" spc="-10">
                <a:latin typeface="Times New Roman"/>
                <a:cs typeface="Times New Roman"/>
              </a:rPr>
              <a:t>bit 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independent.</a:t>
            </a:r>
            <a:endParaRPr sz="1400">
              <a:latin typeface="Times New Roman"/>
              <a:cs typeface="Times New Roman"/>
            </a:endParaRPr>
          </a:p>
          <a:p>
            <a:pPr marL="508000" indent="-229235">
              <a:lnSpc>
                <a:spcPct val="100000"/>
              </a:lnSpc>
              <a:spcBef>
                <a:spcPts val="80"/>
              </a:spcBef>
              <a:buAutoNum type="arabicPlain"/>
              <a:tabLst>
                <a:tab pos="508634" algn="l"/>
              </a:tabLst>
            </a:pPr>
            <a:r>
              <a:rPr dirty="0" sz="1400" spc="-5">
                <a:latin typeface="Times New Roman"/>
                <a:cs typeface="Times New Roman"/>
              </a:rPr>
              <a:t>Noise interference in DPSK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-5">
                <a:latin typeface="Times New Roman"/>
                <a:cs typeface="Times New Roman"/>
              </a:rPr>
              <a:t> more.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AutoNum type="arabicPlain"/>
            </a:pP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AutoNum type="arabicPlain"/>
            </a:pPr>
            <a:endParaRPr sz="1400">
              <a:latin typeface="Times New Roman"/>
              <a:cs typeface="Times New Roman"/>
            </a:endParaRPr>
          </a:p>
          <a:p>
            <a:pPr algn="just" marL="508000" indent="-229235">
              <a:lnSpc>
                <a:spcPct val="100000"/>
              </a:lnSpc>
              <a:spcBef>
                <a:spcPts val="825"/>
              </a:spcBef>
              <a:buAutoNum type="arabicPlain"/>
              <a:tabLst>
                <a:tab pos="508634" algn="l"/>
              </a:tabLst>
            </a:pPr>
            <a:r>
              <a:rPr dirty="0" sz="1400" spc="-5" b="1">
                <a:latin typeface="Times New Roman"/>
                <a:cs typeface="Times New Roman"/>
              </a:rPr>
              <a:t>Quadrature Phase Shift Keying</a:t>
            </a:r>
            <a:r>
              <a:rPr dirty="0" sz="1400" spc="2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(QPSK):</a:t>
            </a:r>
            <a:endParaRPr sz="1400">
              <a:latin typeface="Times New Roman"/>
              <a:cs typeface="Times New Roman"/>
            </a:endParaRPr>
          </a:p>
          <a:p>
            <a:pPr algn="just" marL="508000">
              <a:lnSpc>
                <a:spcPct val="100000"/>
              </a:lnSpc>
              <a:spcBef>
                <a:spcPts val="145"/>
              </a:spcBef>
            </a:pPr>
            <a:r>
              <a:rPr dirty="0" sz="1400">
                <a:latin typeface="Times New Roman"/>
                <a:cs typeface="Times New Roman"/>
              </a:rPr>
              <a:t>There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two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important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points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communication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system,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transmission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power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channel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bandwidth.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channel</a:t>
            </a:r>
            <a:endParaRPr sz="1400">
              <a:latin typeface="Times New Roman"/>
              <a:cs typeface="Times New Roman"/>
            </a:endParaRPr>
          </a:p>
          <a:p>
            <a:pPr algn="just" marL="508000" marR="43180">
              <a:lnSpc>
                <a:spcPct val="110500"/>
              </a:lnSpc>
              <a:spcBef>
                <a:spcPts val="30"/>
              </a:spcBef>
            </a:pPr>
            <a:r>
              <a:rPr dirty="0" sz="1400" spc="-5">
                <a:latin typeface="Times New Roman"/>
                <a:cs typeface="Times New Roman"/>
              </a:rPr>
              <a:t>bandwidth depends upon the bit rate or signaling rate </a:t>
            </a:r>
            <a:r>
              <a:rPr dirty="0" sz="1400" spc="-25">
                <a:latin typeface="Cambria Math"/>
                <a:cs typeface="Cambria Math"/>
              </a:rPr>
              <a:t>𝑓</a:t>
            </a:r>
            <a:r>
              <a:rPr dirty="0" baseline="-16666" sz="1500" spc="-37">
                <a:latin typeface="Cambria Math"/>
                <a:cs typeface="Cambria Math"/>
              </a:rPr>
              <a:t>𝑏</a:t>
            </a:r>
            <a:r>
              <a:rPr dirty="0" sz="1400" spc="-25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The carrier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used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bandpass transmission over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channel. 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two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more bits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combined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10">
                <a:latin typeface="Times New Roman"/>
                <a:cs typeface="Times New Roman"/>
              </a:rPr>
              <a:t>some </a:t>
            </a:r>
            <a:r>
              <a:rPr dirty="0" sz="1400" spc="-5">
                <a:latin typeface="Times New Roman"/>
                <a:cs typeface="Times New Roman"/>
              </a:rPr>
              <a:t>symbol instead of one bit, then the signaling rate is reduced and the  transmission channel bandwidth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reduced.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quadrature shift keying, two successive bits </a:t>
            </a:r>
            <a:r>
              <a:rPr dirty="0" sz="1400">
                <a:latin typeface="Times New Roman"/>
                <a:cs typeface="Times New Roman"/>
              </a:rPr>
              <a:t>in the </a:t>
            </a:r>
            <a:r>
              <a:rPr dirty="0" sz="1400" spc="-5">
                <a:latin typeface="Times New Roman"/>
                <a:cs typeface="Times New Roman"/>
              </a:rPr>
              <a:t>data sequence are  grouped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together.</a:t>
            </a:r>
            <a:endParaRPr sz="1400">
              <a:latin typeface="Times New Roman"/>
              <a:cs typeface="Times New Roman"/>
            </a:endParaRPr>
          </a:p>
          <a:p>
            <a:pPr algn="just" marL="508000">
              <a:lnSpc>
                <a:spcPct val="100000"/>
              </a:lnSpc>
              <a:spcBef>
                <a:spcPts val="200"/>
              </a:spcBef>
            </a:pPr>
            <a:r>
              <a:rPr dirty="0" sz="1400">
                <a:latin typeface="Times New Roman"/>
                <a:cs typeface="Times New Roman"/>
              </a:rPr>
              <a:t>In BPSK </a:t>
            </a:r>
            <a:r>
              <a:rPr dirty="0" sz="1400" spc="-5">
                <a:latin typeface="Times New Roman"/>
                <a:cs typeface="Times New Roman"/>
              </a:rPr>
              <a:t>the phase shift </a:t>
            </a:r>
            <a:r>
              <a:rPr dirty="0" sz="1400">
                <a:latin typeface="Times New Roman"/>
                <a:cs typeface="Times New Roman"/>
              </a:rPr>
              <a:t>occurs in </a:t>
            </a:r>
            <a:r>
              <a:rPr dirty="0" sz="1400" spc="5">
                <a:latin typeface="Times New Roman"/>
                <a:cs typeface="Times New Roman"/>
              </a:rPr>
              <a:t>two </a:t>
            </a:r>
            <a:r>
              <a:rPr dirty="0" sz="1400" spc="-5">
                <a:latin typeface="Times New Roman"/>
                <a:cs typeface="Times New Roman"/>
              </a:rPr>
              <a:t>level only, </a:t>
            </a:r>
            <a:r>
              <a:rPr dirty="0" sz="1400">
                <a:latin typeface="Times New Roman"/>
                <a:cs typeface="Times New Roman"/>
              </a:rPr>
              <a:t>the carrier is </a:t>
            </a:r>
            <a:r>
              <a:rPr dirty="0" sz="1400" spc="-5">
                <a:latin typeface="Times New Roman"/>
                <a:cs typeface="Times New Roman"/>
              </a:rPr>
              <a:t>change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15">
                <a:latin typeface="Cambria Math"/>
                <a:cs typeface="Cambria Math"/>
              </a:rPr>
              <a:t>180</a:t>
            </a:r>
            <a:r>
              <a:rPr dirty="0" baseline="27777" sz="1500" spc="22">
                <a:latin typeface="Cambria Math"/>
                <a:cs typeface="Cambria Math"/>
              </a:rPr>
              <a:t>0</a:t>
            </a:r>
            <a:r>
              <a:rPr dirty="0" sz="1400" spc="15">
                <a:latin typeface="Times New Roman"/>
                <a:cs typeface="Times New Roman"/>
              </a:rPr>
              <a:t>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QPSK the combination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two</a:t>
            </a:r>
            <a:r>
              <a:rPr dirty="0" sz="1400" spc="2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bits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383396" y="4853690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 h="0">
                <a:moveTo>
                  <a:pt x="0" y="0"/>
                </a:moveTo>
                <a:lnTo>
                  <a:pt x="868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333751" y="4712975"/>
            <a:ext cx="830325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form four </a:t>
            </a:r>
            <a:r>
              <a:rPr dirty="0" sz="1400" spc="-5">
                <a:latin typeface="Times New Roman"/>
                <a:cs typeface="Times New Roman"/>
              </a:rPr>
              <a:t>distinct symbols, so that the change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carrier phase is </a:t>
            </a:r>
            <a:r>
              <a:rPr dirty="0" sz="1400" spc="5">
                <a:latin typeface="Cambria Math"/>
                <a:cs typeface="Cambria Math"/>
              </a:rPr>
              <a:t>45</a:t>
            </a:r>
            <a:r>
              <a:rPr dirty="0" baseline="27777" sz="1500" spc="7">
                <a:latin typeface="Cambria Math"/>
                <a:cs typeface="Cambria Math"/>
              </a:rPr>
              <a:t>0 </a:t>
            </a:r>
            <a:r>
              <a:rPr dirty="0" sz="1400" spc="35">
                <a:latin typeface="Cambria Math"/>
                <a:cs typeface="Cambria Math"/>
              </a:rPr>
              <a:t>(</a:t>
            </a:r>
            <a:r>
              <a:rPr dirty="0" baseline="47222" sz="1500" spc="52">
                <a:latin typeface="Cambria Math"/>
                <a:cs typeface="Cambria Math"/>
              </a:rPr>
              <a:t>𝜋 </a:t>
            </a:r>
            <a:r>
              <a:rPr dirty="0" sz="1400">
                <a:latin typeface="Cambria Math"/>
                <a:cs typeface="Cambria Math"/>
              </a:rPr>
              <a:t>𝑟𝑎𝑑𝑖𝑎𝑛𝑠) </a:t>
            </a:r>
            <a:r>
              <a:rPr dirty="0" sz="1400">
                <a:latin typeface="Times New Roman"/>
                <a:cs typeface="Times New Roman"/>
              </a:rPr>
              <a:t>from one </a:t>
            </a:r>
            <a:r>
              <a:rPr dirty="0" sz="1400" spc="-5">
                <a:latin typeface="Times New Roman"/>
                <a:cs typeface="Times New Roman"/>
              </a:rPr>
              <a:t>symbol to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next</a:t>
            </a:r>
            <a:r>
              <a:rPr dirty="0" sz="1400" spc="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one.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955"/>
              </a:lnSpc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11" name="object 11"/>
          <p:cNvSpPr txBox="1"/>
          <p:nvPr/>
        </p:nvSpPr>
        <p:spPr>
          <a:xfrm>
            <a:off x="3541893" y="4854707"/>
            <a:ext cx="4066540" cy="3816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1137920">
              <a:lnSpc>
                <a:spcPts val="1160"/>
              </a:lnSpc>
              <a:spcBef>
                <a:spcPts val="95"/>
              </a:spcBef>
            </a:pPr>
            <a:r>
              <a:rPr dirty="0" sz="1000" spc="20">
                <a:latin typeface="Cambria Math"/>
                <a:cs typeface="Cambria Math"/>
              </a:rPr>
              <a:t>4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ts val="1639"/>
              </a:lnSpc>
            </a:pPr>
            <a:r>
              <a:rPr dirty="0" sz="1400">
                <a:latin typeface="Times New Roman"/>
                <a:cs typeface="Times New Roman"/>
              </a:rPr>
              <a:t>Table 1: </a:t>
            </a:r>
            <a:r>
              <a:rPr dirty="0" sz="1400" spc="-5">
                <a:latin typeface="Times New Roman"/>
                <a:cs typeface="Times New Roman"/>
              </a:rPr>
              <a:t>Symbol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corresponding phase shift in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QPSK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2946402" y="5286732"/>
          <a:ext cx="4782820" cy="9366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4215"/>
                <a:gridCol w="1690370"/>
                <a:gridCol w="761364"/>
                <a:gridCol w="1628139"/>
              </a:tblGrid>
              <a:tr h="256546">
                <a:tc>
                  <a:txBody>
                    <a:bodyPr/>
                    <a:lstStyle/>
                    <a:p>
                      <a:pPr algn="r" marR="154940">
                        <a:lnSpc>
                          <a:spcPts val="134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Sr.</a:t>
                      </a:r>
                      <a:r>
                        <a:rPr dirty="0" sz="1400" spc="-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No.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ts val="134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Input successive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bits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34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Symbol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97155">
                        <a:lnSpc>
                          <a:spcPts val="134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Phase shift 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4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carrier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79060">
                <a:tc>
                  <a:txBody>
                    <a:bodyPr/>
                    <a:lstStyle/>
                    <a:p>
                      <a:pPr algn="r" marR="13081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𝑖 =</a:t>
                      </a:r>
                      <a:r>
                        <a:rPr dirty="0" sz="1400" spc="1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400">
                          <a:latin typeface="Cambria Math"/>
                          <a:cs typeface="Cambria Math"/>
                        </a:rPr>
                        <a:t>1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69850"/>
                </a:tc>
                <a:tc>
                  <a:txBody>
                    <a:bodyPr/>
                    <a:lstStyle/>
                    <a:p>
                      <a:pPr marL="205740">
                        <a:lnSpc>
                          <a:spcPct val="100000"/>
                        </a:lnSpc>
                        <a:spcBef>
                          <a:spcPts val="550"/>
                        </a:spcBef>
                        <a:tabLst>
                          <a:tab pos="953769" algn="l"/>
                        </a:tabLst>
                      </a:pPr>
                      <a:r>
                        <a:rPr dirty="0" sz="1400" spc="5">
                          <a:latin typeface="Cambria Math"/>
                          <a:cs typeface="Cambria Math"/>
                        </a:rPr>
                        <a:t>1(1𝑉)	0(−1𝑉)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69850"/>
                </a:tc>
                <a:tc>
                  <a:txBody>
                    <a:bodyPr/>
                    <a:lstStyle/>
                    <a:p>
                      <a:pPr algn="ctr" marL="6223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400" spc="-40">
                          <a:latin typeface="Cambria Math"/>
                          <a:cs typeface="Cambria Math"/>
                        </a:rPr>
                        <a:t>𝑆</a:t>
                      </a:r>
                      <a:r>
                        <a:rPr dirty="0" baseline="-16666" sz="1500" spc="-60">
                          <a:latin typeface="Cambria Math"/>
                          <a:cs typeface="Cambria Math"/>
                        </a:rPr>
                        <a:t>1</a:t>
                      </a:r>
                      <a:endParaRPr baseline="-16666" sz="1500">
                        <a:latin typeface="Cambria Math"/>
                        <a:cs typeface="Cambria Math"/>
                      </a:endParaRPr>
                    </a:p>
                  </a:txBody>
                  <a:tcPr marL="0" marR="0" marB="0" marT="69850"/>
                </a:tc>
                <a:tc>
                  <a:txBody>
                    <a:bodyPr/>
                    <a:lstStyle/>
                    <a:p>
                      <a:pPr algn="ctr" marL="114935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400" spc="10">
                          <a:latin typeface="Cambria Math"/>
                          <a:cs typeface="Cambria Math"/>
                        </a:rPr>
                        <a:t>𝜋/4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69850"/>
                </a:tc>
              </a:tr>
              <a:tr h="300822">
                <a:tc>
                  <a:txBody>
                    <a:bodyPr/>
                    <a:lstStyle/>
                    <a:p>
                      <a:pPr algn="r" marR="130810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𝑖 =</a:t>
                      </a:r>
                      <a:r>
                        <a:rPr dirty="0" sz="1400" spc="110">
                          <a:latin typeface="Cambria Math"/>
                          <a:cs typeface="Cambria Math"/>
                        </a:rPr>
                        <a:t> </a:t>
                      </a:r>
                      <a:r>
                        <a:rPr dirty="0" sz="1400">
                          <a:latin typeface="Cambria Math"/>
                          <a:cs typeface="Cambria Math"/>
                        </a:rPr>
                        <a:t>2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58419"/>
                </a:tc>
                <a:tc>
                  <a:txBody>
                    <a:bodyPr/>
                    <a:lstStyle/>
                    <a:p>
                      <a:pPr marL="138430">
                        <a:lnSpc>
                          <a:spcPct val="100000"/>
                        </a:lnSpc>
                        <a:spcBef>
                          <a:spcPts val="459"/>
                        </a:spcBef>
                        <a:tabLst>
                          <a:tab pos="953769" algn="l"/>
                        </a:tabLst>
                      </a:pPr>
                      <a:r>
                        <a:rPr dirty="0" sz="1400" spc="5">
                          <a:latin typeface="Cambria Math"/>
                          <a:cs typeface="Cambria Math"/>
                        </a:rPr>
                        <a:t>0(−1𝑉)	0(−1𝑉)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58419"/>
                </a:tc>
                <a:tc>
                  <a:txBody>
                    <a:bodyPr/>
                    <a:lstStyle/>
                    <a:p>
                      <a:pPr algn="ctr" marL="6413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1400" spc="-20">
                          <a:latin typeface="Cambria Math"/>
                          <a:cs typeface="Cambria Math"/>
                        </a:rPr>
                        <a:t>𝑆</a:t>
                      </a:r>
                      <a:r>
                        <a:rPr dirty="0" baseline="-16666" sz="1500" spc="-30">
                          <a:latin typeface="Cambria Math"/>
                          <a:cs typeface="Cambria Math"/>
                        </a:rPr>
                        <a:t>2</a:t>
                      </a:r>
                      <a:endParaRPr baseline="-16666" sz="1500">
                        <a:latin typeface="Cambria Math"/>
                        <a:cs typeface="Cambria Math"/>
                      </a:endParaRPr>
                    </a:p>
                  </a:txBody>
                  <a:tcPr marL="0" marR="0" marB="0" marT="58419"/>
                </a:tc>
                <a:tc>
                  <a:txBody>
                    <a:bodyPr/>
                    <a:lstStyle/>
                    <a:p>
                      <a:pPr algn="ctr" marL="114935">
                        <a:lnSpc>
                          <a:spcPct val="100000"/>
                        </a:lnSpc>
                        <a:spcBef>
                          <a:spcPts val="459"/>
                        </a:spcBef>
                      </a:pPr>
                      <a:r>
                        <a:rPr dirty="0" sz="1400">
                          <a:latin typeface="Cambria Math"/>
                          <a:cs typeface="Cambria Math"/>
                        </a:rPr>
                        <a:t>3𝜋/4</a:t>
                      </a:r>
                      <a:endParaRPr sz="1400">
                        <a:latin typeface="Cambria Math"/>
                        <a:cs typeface="Cambria Math"/>
                      </a:endParaRPr>
                    </a:p>
                  </a:txBody>
                  <a:tcPr marL="0" marR="0" marB="0" marT="58419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2019-04-09T07:56:29Z</dcterms:created>
  <dcterms:modified xsi:type="dcterms:W3CDTF">2019-04-09T07:56:29Z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2019-04-09T00:00:00Z</vt:filetime>
  </property>
  <property fmtid="{D5CDD505-2E9C-101B-9397-08002B2CF9AE}" pid="3" name="Creator">
    <vt:lpwstr>Online2PDF.com</vt:lpwstr>
  </property>
  <property fmtid="{D5CDD505-2E9C-101B-9397-08002B2CF9AE}" pid="4" name="LastSaved">
    <vt:filetime>2019-04-09T00:00:00Z</vt:filetime>
  </property>
</Properties>
</file>