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1742" y="5058186"/>
            <a:ext cx="205876" cy="207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607183" y="1242110"/>
            <a:ext cx="5268331" cy="49623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758" y="1113480"/>
            <a:ext cx="684988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625338" y="6719950"/>
            <a:ext cx="19240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1922" y="452187"/>
            <a:ext cx="137604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20"/>
              </a:lnSpc>
            </a:pPr>
            <a:r>
              <a:rPr dirty="0" sz="1100" spc="50">
                <a:latin typeface="Arial"/>
                <a:cs typeface="Arial"/>
              </a:rPr>
              <a:t>رهاط </a:t>
            </a:r>
            <a:r>
              <a:rPr dirty="0" sz="1100" spc="-60">
                <a:latin typeface="Arial"/>
                <a:cs typeface="Arial"/>
              </a:rPr>
              <a:t>ةزمحلا </a:t>
            </a:r>
            <a:r>
              <a:rPr dirty="0" sz="1100">
                <a:latin typeface="Arial"/>
                <a:cs typeface="Arial"/>
              </a:rPr>
              <a:t>.م : </a:t>
            </a:r>
            <a:r>
              <a:rPr dirty="0" sz="1100" spc="-50">
                <a:latin typeface="Arial"/>
                <a:cs typeface="Arial"/>
              </a:rPr>
              <a:t>ةداملا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سردم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1190" y="347359"/>
            <a:ext cx="1547701" cy="176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610" y="1188461"/>
            <a:ext cx="32194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Times New Roman"/>
                <a:cs typeface="Times New Roman"/>
              </a:rPr>
              <a:t>1</a:t>
            </a:r>
            <a:r>
              <a:rPr dirty="0" sz="2800" spc="-5" b="1"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05412" y="6"/>
            <a:ext cx="4086860" cy="7557770"/>
          </a:xfrm>
          <a:custGeom>
            <a:avLst/>
            <a:gdLst/>
            <a:ahLst/>
            <a:cxnLst/>
            <a:rect l="l" t="t" r="r" b="b"/>
            <a:pathLst>
              <a:path w="4086859" h="7557770">
                <a:moveTo>
                  <a:pt x="0" y="7557760"/>
                </a:moveTo>
                <a:lnTo>
                  <a:pt x="4086728" y="7557760"/>
                </a:lnTo>
                <a:lnTo>
                  <a:pt x="4086728" y="0"/>
                </a:lnTo>
                <a:lnTo>
                  <a:pt x="0" y="0"/>
                </a:lnTo>
                <a:lnTo>
                  <a:pt x="0" y="755776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28476" y="3774"/>
            <a:ext cx="176903" cy="755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7299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2</a:t>
            </a:r>
            <a:r>
              <a:rPr dirty="0" spc="-40"/>
              <a:t>01</a:t>
            </a:r>
            <a:r>
              <a:rPr dirty="0" spc="-25"/>
              <a:t>8-</a:t>
            </a:r>
            <a:r>
              <a:rPr dirty="0" spc="-40"/>
              <a:t>20</a:t>
            </a:r>
            <a:r>
              <a:rPr dirty="0" spc="-25"/>
              <a:t>1</a:t>
            </a:r>
            <a:r>
              <a:rPr dirty="0"/>
              <a:t>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769994" y="5987286"/>
            <a:ext cx="3429635" cy="935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Hussam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Dheaa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Kamel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14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Al-Mustafa University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Collage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CTE Department  2018-2019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525" y="1902067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90" y="513075"/>
                </a:lnTo>
                <a:lnTo>
                  <a:pt x="9606290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solidFill>
            <a:srgbClr val="5B9A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525" y="1902068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89" y="513075"/>
                </a:lnTo>
                <a:lnTo>
                  <a:pt x="9606289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947164" y="1918838"/>
            <a:ext cx="37299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imes New Roman"/>
                <a:cs typeface="Times New Roman"/>
              </a:rPr>
              <a:t>Digital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Communications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35739" y="2831461"/>
            <a:ext cx="3984625" cy="2941320"/>
          </a:xfrm>
          <a:prstGeom prst="rect">
            <a:avLst/>
          </a:prstGeom>
          <a:solidFill>
            <a:srgbClr val="A4A4A4"/>
          </a:solidFill>
          <a:ln w="19049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CTE Department </a:t>
            </a:r>
            <a:r>
              <a:rPr dirty="0" sz="1800" b="1">
                <a:latin typeface="Times New Roman"/>
                <a:cs typeface="Times New Roman"/>
              </a:rPr>
              <a:t>-3</a:t>
            </a:r>
            <a:r>
              <a:rPr dirty="0" baseline="38647" sz="1725" b="1">
                <a:latin typeface="Times New Roman"/>
                <a:cs typeface="Times New Roman"/>
              </a:rPr>
              <a:t>rd</a:t>
            </a:r>
            <a:r>
              <a:rPr dirty="0" baseline="38647" sz="1725" spc="254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stage</a:t>
            </a:r>
            <a:endParaRPr sz="1800">
              <a:latin typeface="Times New Roman"/>
              <a:cs typeface="Times New Roman"/>
            </a:endParaRPr>
          </a:p>
          <a:p>
            <a:pPr algn="ctr" marL="978535" marR="970915" indent="-1270">
              <a:lnSpc>
                <a:spcPct val="110200"/>
              </a:lnSpc>
              <a:spcBef>
                <a:spcPts val="975"/>
              </a:spcBef>
            </a:pPr>
            <a:r>
              <a:rPr dirty="0" sz="2000" b="1">
                <a:latin typeface="Times New Roman"/>
                <a:cs typeface="Times New Roman"/>
              </a:rPr>
              <a:t>Reference: </a:t>
            </a:r>
            <a:r>
              <a:rPr dirty="0" sz="2000" spc="-5" b="1">
                <a:latin typeface="Times New Roman"/>
                <a:cs typeface="Times New Roman"/>
              </a:rPr>
              <a:t>Digital  Communications  </a:t>
            </a:r>
            <a:r>
              <a:rPr dirty="0" sz="2000" b="1">
                <a:latin typeface="Times New Roman"/>
                <a:cs typeface="Times New Roman"/>
              </a:rPr>
              <a:t>Fundamentals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and  Applications,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dirty="0" sz="2000" spc="-5" b="1">
                <a:latin typeface="Times New Roman"/>
                <a:cs typeface="Times New Roman"/>
              </a:rPr>
              <a:t>2</a:t>
            </a:r>
            <a:r>
              <a:rPr dirty="0" baseline="38461" sz="1950" spc="-7" b="1">
                <a:latin typeface="Times New Roman"/>
                <a:cs typeface="Times New Roman"/>
              </a:rPr>
              <a:t>nd </a:t>
            </a:r>
            <a:r>
              <a:rPr dirty="0" sz="2000" spc="-5" b="1">
                <a:latin typeface="Times New Roman"/>
                <a:cs typeface="Times New Roman"/>
              </a:rPr>
              <a:t>Addition, </a:t>
            </a:r>
            <a:r>
              <a:rPr dirty="0" sz="2000" b="1">
                <a:latin typeface="Times New Roman"/>
                <a:cs typeface="Times New Roman"/>
              </a:rPr>
              <a:t>by</a:t>
            </a:r>
            <a:r>
              <a:rPr dirty="0" sz="2000" spc="-1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FernardSklar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25549" y="2552700"/>
            <a:ext cx="4502139" cy="2992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086610" y="899145"/>
          <a:ext cx="4114800" cy="600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880"/>
                <a:gridCol w="877569"/>
                <a:gridCol w="875030"/>
                <a:gridCol w="902334"/>
                <a:gridCol w="896619"/>
              </a:tblGrid>
              <a:tr h="299933">
                <a:tc>
                  <a:txBody>
                    <a:bodyPr/>
                    <a:lstStyle/>
                    <a:p>
                      <a:pPr marL="31750">
                        <a:lnSpc>
                          <a:spcPts val="1614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𝑖 =</a:t>
                      </a:r>
                      <a:r>
                        <a:rPr dirty="0" sz="1400" spc="-1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3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sz="1400" spc="5">
                          <a:latin typeface="Cambria Math"/>
                          <a:cs typeface="Cambria Math"/>
                        </a:rPr>
                        <a:t>0(−1𝑉)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614"/>
                        </a:lnSpc>
                      </a:pPr>
                      <a:r>
                        <a:rPr dirty="0" sz="1400" spc="5">
                          <a:latin typeface="Cambria Math"/>
                          <a:cs typeface="Cambria Math"/>
                        </a:rPr>
                        <a:t>1(1𝑉)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ts val="1614"/>
                        </a:lnSpc>
                      </a:pPr>
                      <a:r>
                        <a:rPr dirty="0" sz="1400" spc="-20">
                          <a:latin typeface="Cambria Math"/>
                          <a:cs typeface="Cambria Math"/>
                        </a:rPr>
                        <a:t>𝑆</a:t>
                      </a:r>
                      <a:r>
                        <a:rPr dirty="0" baseline="-16666" sz="1500" spc="-30">
                          <a:latin typeface="Cambria Math"/>
                          <a:cs typeface="Cambria Math"/>
                        </a:rPr>
                        <a:t>3</a:t>
                      </a:r>
                      <a:endParaRPr baseline="-16666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614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5</a:t>
                      </a:r>
                      <a:r>
                        <a:rPr dirty="0" sz="1400" spc="15">
                          <a:latin typeface="Cambria Math"/>
                          <a:cs typeface="Cambria Math"/>
                        </a:rPr>
                        <a:t>𝜋</a:t>
                      </a:r>
                      <a:r>
                        <a:rPr dirty="0" sz="1400" spc="-5">
                          <a:latin typeface="Cambria Math"/>
                          <a:cs typeface="Cambria Math"/>
                        </a:rPr>
                        <a:t>/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29993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𝑖 =</a:t>
                      </a:r>
                      <a:r>
                        <a:rPr dirty="0" sz="1400" spc="-14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400" spc="5">
                          <a:latin typeface="Cambria Math"/>
                          <a:cs typeface="Cambria Math"/>
                        </a:rPr>
                        <a:t>1(1𝑉)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400" spc="5">
                          <a:latin typeface="Cambria Math"/>
                          <a:cs typeface="Cambria Math"/>
                        </a:rPr>
                        <a:t>1(1𝑉)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400" spc="-20">
                          <a:latin typeface="Cambria Math"/>
                          <a:cs typeface="Cambria Math"/>
                        </a:rPr>
                        <a:t>𝑆</a:t>
                      </a:r>
                      <a:r>
                        <a:rPr dirty="0" baseline="-16666" sz="1500" spc="-30">
                          <a:latin typeface="Cambria Math"/>
                          <a:cs typeface="Cambria Math"/>
                        </a:rPr>
                        <a:t>4</a:t>
                      </a:r>
                      <a:endParaRPr baseline="-16666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5715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7</a:t>
                      </a:r>
                      <a:r>
                        <a:rPr dirty="0" sz="1400" spc="15">
                          <a:latin typeface="Cambria Math"/>
                          <a:cs typeface="Cambria Math"/>
                        </a:rPr>
                        <a:t>𝜋</a:t>
                      </a:r>
                      <a:r>
                        <a:rPr dirty="0" sz="1400" spc="-5">
                          <a:latin typeface="Cambria Math"/>
                          <a:cs typeface="Cambria Math"/>
                        </a:rPr>
                        <a:t>/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57150"/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901700" y="3145659"/>
            <a:ext cx="8883015" cy="15582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lvl="1" marL="294005" indent="-281940">
              <a:lnSpc>
                <a:spcPct val="100000"/>
              </a:lnSpc>
              <a:spcBef>
                <a:spcPts val="105"/>
              </a:spcBef>
              <a:buAutoNum type="arabicPlain"/>
              <a:tabLst>
                <a:tab pos="294640" algn="l"/>
              </a:tabLst>
            </a:pPr>
            <a:r>
              <a:rPr dirty="0" sz="1400" b="1">
                <a:latin typeface="Times New Roman"/>
                <a:cs typeface="Times New Roman"/>
              </a:rPr>
              <a:t>QPSK</a:t>
            </a:r>
            <a:r>
              <a:rPr dirty="0" sz="1400" spc="-5" b="1">
                <a:latin typeface="Times New Roman"/>
                <a:cs typeface="Times New Roman"/>
              </a:rPr>
              <a:t> generator: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400">
                <a:latin typeface="Times New Roman"/>
                <a:cs typeface="Times New Roman"/>
              </a:rPr>
              <a:t>There are </a:t>
            </a:r>
            <a:r>
              <a:rPr dirty="0" sz="1400" spc="-5">
                <a:latin typeface="Times New Roman"/>
                <a:cs typeface="Times New Roman"/>
              </a:rPr>
              <a:t>two type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QPSK:</a:t>
            </a:r>
            <a:endParaRPr sz="1400">
              <a:latin typeface="Times New Roman"/>
              <a:cs typeface="Times New Roman"/>
            </a:endParaRPr>
          </a:p>
          <a:p>
            <a:pPr lvl="2" marL="443865" indent="-431800">
              <a:lnSpc>
                <a:spcPct val="100000"/>
              </a:lnSpc>
              <a:spcBef>
                <a:spcPts val="1190"/>
              </a:spcBef>
              <a:buAutoNum type="arabicPlain"/>
              <a:tabLst>
                <a:tab pos="4445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Offset </a:t>
            </a:r>
            <a:r>
              <a:rPr dirty="0" sz="1400" b="1">
                <a:latin typeface="Times New Roman"/>
                <a:cs typeface="Times New Roman"/>
              </a:rPr>
              <a:t>QPSK </a:t>
            </a:r>
            <a:r>
              <a:rPr dirty="0" sz="1400" spc="-5" b="1">
                <a:latin typeface="Times New Roman"/>
                <a:cs typeface="Times New Roman"/>
              </a:rPr>
              <a:t>(OQPSK):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985"/>
              </a:spcBef>
            </a:pPr>
            <a:r>
              <a:rPr dirty="0" sz="1400">
                <a:latin typeface="Times New Roman"/>
                <a:cs typeface="Times New Roman"/>
              </a:rPr>
              <a:t>Fig. 17 </a:t>
            </a:r>
            <a:r>
              <a:rPr dirty="0" sz="1400" spc="-5">
                <a:latin typeface="Times New Roman"/>
                <a:cs typeface="Times New Roman"/>
              </a:rPr>
              <a:t>shows the block 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OQPSK generator. The input signal is converted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NRZ and </a:t>
            </a:r>
            <a:r>
              <a:rPr dirty="0" sz="1400">
                <a:latin typeface="Times New Roman"/>
                <a:cs typeface="Times New Roman"/>
              </a:rPr>
              <a:t>called </a:t>
            </a:r>
            <a:r>
              <a:rPr dirty="0" sz="1400" spc="-5">
                <a:latin typeface="Times New Roman"/>
                <a:cs typeface="Times New Roman"/>
              </a:rPr>
              <a:t>b(t), the  demultiplexer divides </a:t>
            </a:r>
            <a:r>
              <a:rPr dirty="0" sz="1400">
                <a:latin typeface="Times New Roman"/>
                <a:cs typeface="Times New Roman"/>
              </a:rPr>
              <a:t>b(t) </a:t>
            </a:r>
            <a:r>
              <a:rPr dirty="0" sz="1400" spc="-5">
                <a:latin typeface="Times New Roman"/>
                <a:cs typeface="Times New Roman"/>
              </a:rPr>
              <a:t>into separated bit streams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odd numbered and </a:t>
            </a:r>
            <a:r>
              <a:rPr dirty="0" sz="1400" spc="-10">
                <a:latin typeface="Times New Roman"/>
                <a:cs typeface="Times New Roman"/>
              </a:rPr>
              <a:t>even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numbered.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37460" y="4479919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36380" y="4479919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76287" y="3568062"/>
            <a:ext cx="8940800" cy="11264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17: OQPSK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generator</a:t>
            </a:r>
            <a:endParaRPr sz="1400">
              <a:latin typeface="Times New Roman"/>
              <a:cs typeface="Times New Roman"/>
            </a:endParaRPr>
          </a:p>
          <a:p>
            <a:pPr algn="ctr" marL="38100" marR="30480">
              <a:lnSpc>
                <a:spcPct val="112100"/>
              </a:lnSpc>
              <a:spcBef>
                <a:spcPts val="994"/>
              </a:spcBef>
            </a:pPr>
            <a:r>
              <a:rPr dirty="0" sz="1400" spc="-5">
                <a:latin typeface="Times New Roman"/>
                <a:cs typeface="Times New Roman"/>
              </a:rPr>
              <a:t>The symbol duration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both </a:t>
            </a:r>
            <a:r>
              <a:rPr dirty="0" sz="1400" spc="15">
                <a:latin typeface="Cambria Math"/>
                <a:cs typeface="Cambria Math"/>
              </a:rPr>
              <a:t>𝑏</a:t>
            </a:r>
            <a:r>
              <a:rPr dirty="0" baseline="-16666" sz="1500" spc="22">
                <a:latin typeface="Cambria Math"/>
                <a:cs typeface="Cambria Math"/>
              </a:rPr>
              <a:t>𝑜</a:t>
            </a:r>
            <a:r>
              <a:rPr dirty="0" sz="1400" spc="15">
                <a:latin typeface="Cambria Math"/>
                <a:cs typeface="Cambria Math"/>
              </a:rPr>
              <a:t>(𝑡)</a:t>
            </a:r>
            <a:r>
              <a:rPr dirty="0" sz="1400" spc="15">
                <a:latin typeface="Times New Roman"/>
                <a:cs typeface="Times New Roman"/>
              </a:rPr>
              <a:t>and </a:t>
            </a:r>
            <a:r>
              <a:rPr dirty="0" sz="1400" spc="20">
                <a:latin typeface="Cambria Math"/>
                <a:cs typeface="Cambria Math"/>
              </a:rPr>
              <a:t>𝑏</a:t>
            </a:r>
            <a:r>
              <a:rPr dirty="0" baseline="-16666" sz="1500" spc="30">
                <a:latin typeface="Cambria Math"/>
                <a:cs typeface="Cambria Math"/>
              </a:rPr>
              <a:t>𝑒</a:t>
            </a:r>
            <a:r>
              <a:rPr dirty="0" sz="1400" spc="20">
                <a:latin typeface="Cambria Math"/>
                <a:cs typeface="Cambria Math"/>
              </a:rPr>
              <a:t>(𝑡)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35">
                <a:latin typeface="Cambria Math"/>
                <a:cs typeface="Cambria Math"/>
              </a:rPr>
              <a:t>2𝑇</a:t>
            </a:r>
            <a:r>
              <a:rPr dirty="0" baseline="-16666" sz="1500" spc="-52">
                <a:latin typeface="Cambria Math"/>
                <a:cs typeface="Cambria Math"/>
              </a:rPr>
              <a:t>𝑏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18. </a:t>
            </a:r>
            <a:r>
              <a:rPr dirty="0" sz="1400" spc="-10">
                <a:latin typeface="Times New Roman"/>
                <a:cs typeface="Times New Roman"/>
              </a:rPr>
              <a:t>Note </a:t>
            </a:r>
            <a:r>
              <a:rPr dirty="0" sz="1400" spc="-5">
                <a:latin typeface="Times New Roman"/>
                <a:cs typeface="Times New Roman"/>
              </a:rPr>
              <a:t>that the first </a:t>
            </a:r>
            <a:r>
              <a:rPr dirty="0" sz="1400" spc="-10">
                <a:latin typeface="Times New Roman"/>
                <a:cs typeface="Times New Roman"/>
              </a:rPr>
              <a:t>symbol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25">
                <a:latin typeface="Cambria Math"/>
                <a:cs typeface="Cambria Math"/>
              </a:rPr>
              <a:t>𝑏</a:t>
            </a:r>
            <a:r>
              <a:rPr dirty="0" baseline="-16666" sz="1500" spc="37">
                <a:latin typeface="Cambria Math"/>
                <a:cs typeface="Cambria Math"/>
              </a:rPr>
              <a:t>𝑜</a:t>
            </a:r>
            <a:r>
              <a:rPr dirty="0" sz="1400" spc="25">
                <a:latin typeface="Cambria Math"/>
                <a:cs typeface="Cambria Math"/>
              </a:rPr>
              <a:t>(𝑡)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delayed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>
                <a:latin typeface="Times New Roman"/>
                <a:cs typeface="Times New Roman"/>
              </a:rPr>
              <a:t>bit </a:t>
            </a:r>
            <a:r>
              <a:rPr dirty="0" sz="1400" spc="-5">
                <a:latin typeface="Times New Roman"/>
                <a:cs typeface="Times New Roman"/>
              </a:rPr>
              <a:t>period with respect to symbol of </a:t>
            </a:r>
            <a:r>
              <a:rPr dirty="0" sz="1400" spc="15">
                <a:latin typeface="Cambria Math"/>
                <a:cs typeface="Cambria Math"/>
              </a:rPr>
              <a:t>𝑏</a:t>
            </a:r>
            <a:r>
              <a:rPr dirty="0" baseline="-16666" sz="1500" spc="22">
                <a:latin typeface="Cambria Math"/>
                <a:cs typeface="Cambria Math"/>
              </a:rPr>
              <a:t>𝑒</a:t>
            </a:r>
            <a:r>
              <a:rPr dirty="0" sz="1400" spc="15">
                <a:latin typeface="Cambria Math"/>
                <a:cs typeface="Cambria Math"/>
              </a:rPr>
              <a:t>(𝑡)</a:t>
            </a:r>
            <a:r>
              <a:rPr dirty="0" sz="1400" spc="1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This delay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Cambria Math"/>
                <a:cs typeface="Cambria Math"/>
              </a:rPr>
              <a:t>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Times New Roman"/>
                <a:cs typeface="Times New Roman"/>
              </a:rPr>
              <a:t>is called offset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the change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level cannot </a:t>
            </a:r>
            <a:r>
              <a:rPr dirty="0" sz="1400">
                <a:latin typeface="Times New Roman"/>
                <a:cs typeface="Times New Roman"/>
              </a:rPr>
              <a:t>occur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40"/>
              </a:spcBef>
            </a:pPr>
            <a:r>
              <a:rPr dirty="0" baseline="1984" sz="2100" spc="-7">
                <a:latin typeface="Times New Roman"/>
                <a:cs typeface="Times New Roman"/>
              </a:rPr>
              <a:t>same time. Each </a:t>
            </a:r>
            <a:r>
              <a:rPr dirty="0" baseline="1984" sz="2100" spc="30">
                <a:latin typeface="Cambria Math"/>
                <a:cs typeface="Cambria Math"/>
              </a:rPr>
              <a:t>𝑏</a:t>
            </a:r>
            <a:r>
              <a:rPr dirty="0" baseline="-13888" sz="1500" spc="30">
                <a:latin typeface="Cambria Math"/>
                <a:cs typeface="Cambria Math"/>
              </a:rPr>
              <a:t>𝑒</a:t>
            </a:r>
            <a:r>
              <a:rPr dirty="0" baseline="1984" sz="2100" spc="30">
                <a:latin typeface="Cambria Math"/>
                <a:cs typeface="Cambria Math"/>
              </a:rPr>
              <a:t>(𝑡) </a:t>
            </a:r>
            <a:r>
              <a:rPr dirty="0" baseline="1984" sz="2100">
                <a:latin typeface="Times New Roman"/>
                <a:cs typeface="Times New Roman"/>
              </a:rPr>
              <a:t>and </a:t>
            </a:r>
            <a:r>
              <a:rPr dirty="0" baseline="1984" sz="2100" spc="15">
                <a:latin typeface="Cambria Math"/>
                <a:cs typeface="Cambria Math"/>
              </a:rPr>
              <a:t>𝑏</a:t>
            </a:r>
            <a:r>
              <a:rPr dirty="0" baseline="-13888" sz="1500" spc="15">
                <a:latin typeface="Cambria Math"/>
                <a:cs typeface="Cambria Math"/>
              </a:rPr>
              <a:t>0</a:t>
            </a:r>
            <a:r>
              <a:rPr dirty="0" baseline="1984" sz="2100" spc="15">
                <a:latin typeface="Cambria Math"/>
                <a:cs typeface="Cambria Math"/>
              </a:rPr>
              <a:t>(𝑡) </a:t>
            </a:r>
            <a:r>
              <a:rPr dirty="0" baseline="1984" sz="2100">
                <a:latin typeface="Times New Roman"/>
                <a:cs typeface="Times New Roman"/>
              </a:rPr>
              <a:t>are </a:t>
            </a:r>
            <a:r>
              <a:rPr dirty="0" baseline="1984" sz="2100" spc="-7">
                <a:latin typeface="Times New Roman"/>
                <a:cs typeface="Times New Roman"/>
              </a:rPr>
              <a:t>modulate </a:t>
            </a:r>
            <a:r>
              <a:rPr dirty="0" baseline="1984" sz="2100">
                <a:latin typeface="Times New Roman"/>
                <a:cs typeface="Times New Roman"/>
              </a:rPr>
              <a:t>a </a:t>
            </a:r>
            <a:r>
              <a:rPr dirty="0" baseline="1984" sz="2100" spc="-7">
                <a:latin typeface="Times New Roman"/>
                <a:cs typeface="Times New Roman"/>
              </a:rPr>
              <a:t>carrier </a:t>
            </a:r>
            <a:r>
              <a:rPr dirty="0" sz="1400" spc="5">
                <a:latin typeface="Cambria Math"/>
                <a:cs typeface="Cambria Math"/>
              </a:rPr>
              <a:t>√</a:t>
            </a:r>
            <a:r>
              <a:rPr dirty="0" baseline="1984" sz="2100" spc="7">
                <a:latin typeface="Cambria Math"/>
                <a:cs typeface="Cambria Math"/>
              </a:rPr>
              <a:t>2𝑝</a:t>
            </a:r>
            <a:r>
              <a:rPr dirty="0" baseline="-33333" sz="1500" spc="7">
                <a:latin typeface="Cambria Math"/>
                <a:cs typeface="Cambria Math"/>
              </a:rPr>
              <a:t>𝑠</a:t>
            </a:r>
            <a:r>
              <a:rPr dirty="0" baseline="1984" sz="2100" spc="7">
                <a:latin typeface="Cambria Math"/>
                <a:cs typeface="Cambria Math"/>
              </a:rPr>
              <a:t>sin(2𝜋𝑓</a:t>
            </a:r>
            <a:r>
              <a:rPr dirty="0" baseline="-13888" sz="1500" spc="7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𝑡) </a:t>
            </a:r>
            <a:r>
              <a:rPr dirty="0" baseline="1984" sz="2100" spc="-7">
                <a:latin typeface="Times New Roman"/>
                <a:cs typeface="Times New Roman"/>
              </a:rPr>
              <a:t>and </a:t>
            </a:r>
            <a:r>
              <a:rPr dirty="0" sz="1400" spc="5">
                <a:latin typeface="Cambria Math"/>
                <a:cs typeface="Cambria Math"/>
              </a:rPr>
              <a:t>√</a:t>
            </a:r>
            <a:r>
              <a:rPr dirty="0" baseline="1984" sz="2100" spc="7">
                <a:latin typeface="Cambria Math"/>
                <a:cs typeface="Cambria Math"/>
              </a:rPr>
              <a:t>2𝑝</a:t>
            </a:r>
            <a:r>
              <a:rPr dirty="0" baseline="-33333" sz="1500" spc="7">
                <a:latin typeface="Cambria Math"/>
                <a:cs typeface="Cambria Math"/>
              </a:rPr>
              <a:t>𝑠</a:t>
            </a:r>
            <a:r>
              <a:rPr dirty="0" baseline="1984" sz="2100" spc="7">
                <a:latin typeface="Cambria Math"/>
                <a:cs typeface="Cambria Math"/>
              </a:rPr>
              <a:t>cos(2𝜋𝑓</a:t>
            </a:r>
            <a:r>
              <a:rPr dirty="0" baseline="-13888" sz="1500" spc="7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𝑡)</a:t>
            </a:r>
            <a:r>
              <a:rPr dirty="0" baseline="1984" sz="2100" spc="33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respectivlly.</a:t>
            </a:r>
            <a:endParaRPr baseline="1984" sz="2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36139" y="900684"/>
            <a:ext cx="5418825" cy="25384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74263" y="900684"/>
            <a:ext cx="5943600" cy="5238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95600" y="481559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98648" y="5260597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76308" y="4790691"/>
            <a:ext cx="7440295" cy="1457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500505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30">
                <a:latin typeface="Cambria Math"/>
                <a:cs typeface="Cambria Math"/>
              </a:rPr>
              <a:t>𝑠</a:t>
            </a:r>
            <a:r>
              <a:rPr dirty="0" baseline="-13888" sz="1500" spc="30">
                <a:latin typeface="Cambria Math"/>
                <a:cs typeface="Cambria Math"/>
              </a:rPr>
              <a:t>𝑒</a:t>
            </a:r>
            <a:r>
              <a:rPr dirty="0" baseline="3968" sz="2100" spc="30">
                <a:latin typeface="Cambria Math"/>
                <a:cs typeface="Cambria Math"/>
              </a:rPr>
              <a:t>(</a:t>
            </a:r>
            <a:r>
              <a:rPr dirty="0" baseline="1984" sz="2100" spc="30">
                <a:latin typeface="Cambria Math"/>
                <a:cs typeface="Cambria Math"/>
              </a:rPr>
              <a:t>𝑡</a:t>
            </a:r>
            <a:r>
              <a:rPr dirty="0" baseline="3968" sz="2100" spc="30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baseline="1984" sz="2100" spc="30">
                <a:latin typeface="Cambria Math"/>
                <a:cs typeface="Cambria Math"/>
              </a:rPr>
              <a:t>𝑏</a:t>
            </a:r>
            <a:r>
              <a:rPr dirty="0" baseline="-13888" sz="1500" spc="30">
                <a:latin typeface="Cambria Math"/>
                <a:cs typeface="Cambria Math"/>
              </a:rPr>
              <a:t>𝑒</a:t>
            </a:r>
            <a:r>
              <a:rPr dirty="0" baseline="1984" sz="2100" spc="30">
                <a:latin typeface="Cambria Math"/>
                <a:cs typeface="Cambria Math"/>
              </a:rPr>
              <a:t>(𝑡)</a:t>
            </a:r>
            <a:r>
              <a:rPr dirty="0" baseline="1984" sz="2100" spc="1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√</a:t>
            </a:r>
            <a:r>
              <a:rPr dirty="0" baseline="1984" sz="2100" spc="7">
                <a:latin typeface="Cambria Math"/>
                <a:cs typeface="Cambria Math"/>
              </a:rPr>
              <a:t>2𝑝</a:t>
            </a:r>
            <a:r>
              <a:rPr dirty="0" baseline="-33333" sz="1500" spc="7">
                <a:latin typeface="Cambria Math"/>
                <a:cs typeface="Cambria Math"/>
              </a:rPr>
              <a:t>𝑠</a:t>
            </a:r>
            <a:r>
              <a:rPr dirty="0" baseline="1984" sz="2100" spc="7">
                <a:latin typeface="Cambria Math"/>
                <a:cs typeface="Cambria Math"/>
              </a:rPr>
              <a:t>sin(2𝜋𝑓</a:t>
            </a:r>
            <a:r>
              <a:rPr dirty="0" baseline="-13888" sz="1500" spc="7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𝑡)</a:t>
            </a:r>
            <a:endParaRPr baseline="1984" sz="2100">
              <a:latin typeface="Cambria Math"/>
              <a:cs typeface="Cambria Math"/>
            </a:endParaRPr>
          </a:p>
          <a:p>
            <a:pPr algn="ctr" marL="1501775">
              <a:lnSpc>
                <a:spcPct val="100000"/>
              </a:lnSpc>
              <a:spcBef>
                <a:spcPts val="1820"/>
              </a:spcBef>
            </a:pPr>
            <a:r>
              <a:rPr dirty="0" baseline="1984" sz="2100" spc="22">
                <a:latin typeface="Cambria Math"/>
                <a:cs typeface="Cambria Math"/>
              </a:rPr>
              <a:t>𝑠</a:t>
            </a:r>
            <a:r>
              <a:rPr dirty="0" baseline="-13888" sz="1500" spc="22">
                <a:latin typeface="Cambria Math"/>
                <a:cs typeface="Cambria Math"/>
              </a:rPr>
              <a:t>0</a:t>
            </a:r>
            <a:r>
              <a:rPr dirty="0" baseline="3968" sz="2100" spc="22">
                <a:latin typeface="Cambria Math"/>
                <a:cs typeface="Cambria Math"/>
              </a:rPr>
              <a:t>(</a:t>
            </a:r>
            <a:r>
              <a:rPr dirty="0" baseline="1984" sz="2100" spc="22">
                <a:latin typeface="Cambria Math"/>
                <a:cs typeface="Cambria Math"/>
              </a:rPr>
              <a:t>𝑡</a:t>
            </a:r>
            <a:r>
              <a:rPr dirty="0" baseline="3968" sz="2100" spc="22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baseline="1984" sz="2100" spc="15">
                <a:latin typeface="Cambria Math"/>
                <a:cs typeface="Cambria Math"/>
              </a:rPr>
              <a:t>𝑏</a:t>
            </a:r>
            <a:r>
              <a:rPr dirty="0" baseline="-13888" sz="1500" spc="15">
                <a:latin typeface="Cambria Math"/>
                <a:cs typeface="Cambria Math"/>
              </a:rPr>
              <a:t>0</a:t>
            </a:r>
            <a:r>
              <a:rPr dirty="0" baseline="1984" sz="2100" spc="15">
                <a:latin typeface="Cambria Math"/>
                <a:cs typeface="Cambria Math"/>
              </a:rPr>
              <a:t>(𝑡)</a:t>
            </a:r>
            <a:r>
              <a:rPr dirty="0" baseline="1984" sz="2100" spc="1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√</a:t>
            </a:r>
            <a:r>
              <a:rPr dirty="0" baseline="1984" sz="2100" spc="7">
                <a:latin typeface="Cambria Math"/>
                <a:cs typeface="Cambria Math"/>
              </a:rPr>
              <a:t>2𝑝</a:t>
            </a:r>
            <a:r>
              <a:rPr dirty="0" baseline="-33333" sz="1500" spc="7">
                <a:latin typeface="Cambria Math"/>
                <a:cs typeface="Cambria Math"/>
              </a:rPr>
              <a:t>𝑠</a:t>
            </a:r>
            <a:r>
              <a:rPr dirty="0" baseline="1984" sz="2100" spc="7">
                <a:latin typeface="Cambria Math"/>
                <a:cs typeface="Cambria Math"/>
              </a:rPr>
              <a:t>sin(2𝜋𝑓</a:t>
            </a:r>
            <a:r>
              <a:rPr dirty="0" baseline="-13888" sz="1500" spc="7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𝑡)</a:t>
            </a:r>
            <a:endParaRPr baseline="1984" sz="21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500"/>
              </a:spcBef>
            </a:pPr>
            <a:r>
              <a:rPr dirty="0" sz="1400" spc="-5">
                <a:latin typeface="Times New Roman"/>
                <a:cs typeface="Times New Roman"/>
              </a:rPr>
              <a:t>Thus </a:t>
            </a:r>
            <a:r>
              <a:rPr dirty="0" sz="1400" spc="10">
                <a:latin typeface="Cambria Math"/>
                <a:cs typeface="Cambria Math"/>
              </a:rPr>
              <a:t>𝑠</a:t>
            </a:r>
            <a:r>
              <a:rPr dirty="0" baseline="-16666" sz="1500" spc="15">
                <a:latin typeface="Cambria Math"/>
                <a:cs typeface="Cambria Math"/>
              </a:rPr>
              <a:t>𝑒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Times New Roman"/>
                <a:cs typeface="Times New Roman"/>
              </a:rPr>
              <a:t>and </a:t>
            </a: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-16666" sz="1500" spc="22">
                <a:latin typeface="Cambria Math"/>
                <a:cs typeface="Cambria Math"/>
              </a:rPr>
              <a:t>0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basically </a:t>
            </a:r>
            <a:r>
              <a:rPr dirty="0" sz="1400">
                <a:latin typeface="Times New Roman"/>
                <a:cs typeface="Times New Roman"/>
              </a:rPr>
              <a:t>BPSK </a:t>
            </a:r>
            <a:r>
              <a:rPr dirty="0" sz="1400" spc="-5">
                <a:latin typeface="Times New Roman"/>
                <a:cs typeface="Times New Roman"/>
              </a:rPr>
              <a:t>signals but </a:t>
            </a:r>
            <a:r>
              <a:rPr dirty="0" sz="1400">
                <a:latin typeface="Cambria Math"/>
                <a:cs typeface="Cambria Math"/>
              </a:rPr>
              <a:t>𝑇 = </a:t>
            </a:r>
            <a:r>
              <a:rPr dirty="0" sz="1400" spc="-5">
                <a:latin typeface="Cambria Math"/>
                <a:cs typeface="Cambria Math"/>
              </a:rPr>
              <a:t>2𝑇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Times New Roman"/>
                <a:cs typeface="Times New Roman"/>
              </a:rPr>
              <a:t>. 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adder is OQPSK, given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algn="ctr" marL="1502410">
              <a:lnSpc>
                <a:spcPct val="100000"/>
              </a:lnSpc>
              <a:spcBef>
                <a:spcPts val="1225"/>
              </a:spcBef>
            </a:pP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20">
                <a:latin typeface="Cambria Math"/>
                <a:cs typeface="Cambria Math"/>
              </a:rPr>
              <a:t>𝑠</a:t>
            </a:r>
            <a:r>
              <a:rPr dirty="0" baseline="-16666" sz="1500" spc="30">
                <a:latin typeface="Cambria Math"/>
                <a:cs typeface="Cambria Math"/>
              </a:rPr>
              <a:t>𝑒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-16666" sz="1500" spc="22">
                <a:latin typeface="Cambria Math"/>
                <a:cs typeface="Cambria Math"/>
              </a:rPr>
              <a:t>0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12388" y="900684"/>
            <a:ext cx="5459089" cy="3343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68780" y="942075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51163" y="942075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88987" y="917188"/>
            <a:ext cx="6313170" cy="9620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5303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37">
                <a:latin typeface="Times New Roman"/>
                <a:cs typeface="Times New Roman"/>
              </a:rPr>
              <a:t>=</a:t>
            </a:r>
            <a:r>
              <a:rPr dirty="0" baseline="1984" sz="2100" spc="37">
                <a:latin typeface="Cambria Math"/>
                <a:cs typeface="Cambria Math"/>
              </a:rPr>
              <a:t>𝑏</a:t>
            </a:r>
            <a:r>
              <a:rPr dirty="0" baseline="-13888" sz="1500" spc="37">
                <a:latin typeface="Cambria Math"/>
                <a:cs typeface="Cambria Math"/>
              </a:rPr>
              <a:t>𝑒</a:t>
            </a:r>
            <a:r>
              <a:rPr dirty="0" baseline="3968" sz="2100" spc="37">
                <a:latin typeface="Cambria Math"/>
                <a:cs typeface="Cambria Math"/>
              </a:rPr>
              <a:t>(</a:t>
            </a:r>
            <a:r>
              <a:rPr dirty="0" baseline="1984" sz="2100" spc="37">
                <a:latin typeface="Cambria Math"/>
                <a:cs typeface="Cambria Math"/>
              </a:rPr>
              <a:t>𝑡</a:t>
            </a:r>
            <a:r>
              <a:rPr dirty="0" baseline="3968" sz="2100" spc="37">
                <a:latin typeface="Cambria Math"/>
                <a:cs typeface="Cambria Math"/>
              </a:rPr>
              <a:t>)</a:t>
            </a:r>
            <a:r>
              <a:rPr dirty="0" sz="1400" spc="25">
                <a:latin typeface="Cambria Math"/>
                <a:cs typeface="Cambria Math"/>
              </a:rPr>
              <a:t>√</a:t>
            </a:r>
            <a:r>
              <a:rPr dirty="0" baseline="1984" sz="2100" spc="37">
                <a:latin typeface="Cambria Math"/>
                <a:cs typeface="Cambria Math"/>
              </a:rPr>
              <a:t>2𝑝</a:t>
            </a:r>
            <a:r>
              <a:rPr dirty="0" baseline="-33333" sz="1500" spc="37">
                <a:latin typeface="Cambria Math"/>
                <a:cs typeface="Cambria Math"/>
              </a:rPr>
              <a:t>𝑠 </a:t>
            </a:r>
            <a:r>
              <a:rPr dirty="0" baseline="1984" sz="2100" spc="-15">
                <a:latin typeface="Cambria Math"/>
                <a:cs typeface="Cambria Math"/>
              </a:rPr>
              <a:t>sin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2𝜋𝑓</a:t>
            </a:r>
            <a:r>
              <a:rPr dirty="0" baseline="-13888" sz="1500" spc="-15">
                <a:latin typeface="Cambria Math"/>
                <a:cs typeface="Cambria Math"/>
              </a:rPr>
              <a:t>0</a:t>
            </a:r>
            <a:r>
              <a:rPr dirty="0" baseline="1984" sz="2100" spc="-15">
                <a:latin typeface="Cambria Math"/>
                <a:cs typeface="Cambria Math"/>
              </a:rPr>
              <a:t>𝑡</a:t>
            </a:r>
            <a:r>
              <a:rPr dirty="0" baseline="3968" sz="2100" spc="-15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+ </a:t>
            </a:r>
            <a:r>
              <a:rPr dirty="0" baseline="1984" sz="2100" spc="15">
                <a:latin typeface="Cambria Math"/>
                <a:cs typeface="Cambria Math"/>
              </a:rPr>
              <a:t>𝑏</a:t>
            </a:r>
            <a:r>
              <a:rPr dirty="0" baseline="-13888" sz="1500" spc="15">
                <a:latin typeface="Cambria Math"/>
                <a:cs typeface="Cambria Math"/>
              </a:rPr>
              <a:t>0</a:t>
            </a:r>
            <a:r>
              <a:rPr dirty="0" baseline="1984" sz="2100" spc="15">
                <a:latin typeface="Cambria Math"/>
                <a:cs typeface="Cambria Math"/>
              </a:rPr>
              <a:t>(𝑡)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√</a:t>
            </a:r>
            <a:r>
              <a:rPr dirty="0" baseline="1984" sz="2100" spc="7">
                <a:latin typeface="Cambria Math"/>
                <a:cs typeface="Cambria Math"/>
              </a:rPr>
              <a:t>2𝑝</a:t>
            </a:r>
            <a:r>
              <a:rPr dirty="0" baseline="-33333" sz="1500" spc="7">
                <a:latin typeface="Cambria Math"/>
                <a:cs typeface="Cambria Math"/>
              </a:rPr>
              <a:t>𝑠</a:t>
            </a:r>
            <a:r>
              <a:rPr dirty="0" baseline="1984" sz="2100" spc="7">
                <a:latin typeface="Cambria Math"/>
                <a:cs typeface="Cambria Math"/>
              </a:rPr>
              <a:t>cos(2𝜋𝑓</a:t>
            </a:r>
            <a:r>
              <a:rPr dirty="0" baseline="-13888" sz="1500" spc="7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𝑡)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360"/>
              </a:spcBef>
            </a:pPr>
            <a:r>
              <a:rPr dirty="0" sz="1400" spc="-5">
                <a:latin typeface="Times New Roman"/>
                <a:cs typeface="Times New Roman"/>
              </a:rPr>
              <a:t>Fig.19 shows the phasor 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QPSK </a:t>
            </a:r>
            <a:r>
              <a:rPr dirty="0" sz="1400">
                <a:latin typeface="Times New Roman"/>
                <a:cs typeface="Times New Roman"/>
              </a:rPr>
              <a:t>signal of </a:t>
            </a:r>
            <a:r>
              <a:rPr dirty="0" sz="1400" spc="-5">
                <a:latin typeface="Times New Roman"/>
                <a:cs typeface="Times New Roman"/>
              </a:rPr>
              <a:t>above equation.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08580" y="4560199"/>
            <a:ext cx="30759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19: Phasor 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QPSK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50438" y="2031492"/>
            <a:ext cx="6186159" cy="2393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182365"/>
            <a:ext cx="8808720" cy="85407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Offset </a:t>
            </a:r>
            <a:r>
              <a:rPr dirty="0" sz="1400" spc="-5">
                <a:latin typeface="Times New Roman"/>
                <a:cs typeface="Times New Roman"/>
              </a:rPr>
              <a:t>QPSK is essentially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as QPSK </a:t>
            </a:r>
            <a:r>
              <a:rPr dirty="0" sz="1400" spc="-5">
                <a:latin typeface="Times New Roman"/>
                <a:cs typeface="Times New Roman"/>
              </a:rPr>
              <a:t>except that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I- </a:t>
            </a:r>
            <a:r>
              <a:rPr dirty="0" sz="1400" spc="-5">
                <a:latin typeface="Times New Roman"/>
                <a:cs typeface="Times New Roman"/>
              </a:rPr>
              <a:t>and Q-channel pulse trains are staggered. The modulator  and the demodulator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OQPSK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20, </a:t>
            </a:r>
            <a:r>
              <a:rPr dirty="0" sz="1400" spc="-5">
                <a:latin typeface="Times New Roman"/>
                <a:cs typeface="Times New Roman"/>
              </a:rPr>
              <a:t>which differs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QPSK </a:t>
            </a:r>
            <a:r>
              <a:rPr dirty="0" sz="1400">
                <a:latin typeface="Times New Roman"/>
                <a:cs typeface="Times New Roman"/>
              </a:rPr>
              <a:t>only by an </a:t>
            </a:r>
            <a:r>
              <a:rPr dirty="0" sz="1400" spc="-5">
                <a:latin typeface="Times New Roman"/>
                <a:cs typeface="Times New Roman"/>
              </a:rPr>
              <a:t>extra </a:t>
            </a:r>
            <a:r>
              <a:rPr dirty="0" sz="1400" spc="5">
                <a:latin typeface="Times New Roman"/>
                <a:cs typeface="Times New Roman"/>
              </a:rPr>
              <a:t>delay </a:t>
            </a:r>
            <a:r>
              <a:rPr dirty="0" sz="1400">
                <a:latin typeface="Times New Roman"/>
                <a:cs typeface="Times New Roman"/>
              </a:rPr>
              <a:t>of T/2  </a:t>
            </a:r>
            <a:r>
              <a:rPr dirty="0" sz="1400" spc="-5">
                <a:latin typeface="Times New Roman"/>
                <a:cs typeface="Times New Roman"/>
              </a:rPr>
              <a:t>seconds in the Q-channel. Its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5">
                <a:latin typeface="Times New Roman"/>
                <a:cs typeface="Times New Roman"/>
              </a:rPr>
              <a:t>spectral density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QPSK, and </a:t>
            </a:r>
            <a:r>
              <a:rPr dirty="0" sz="1400">
                <a:latin typeface="Times New Roman"/>
                <a:cs typeface="Times New Roman"/>
              </a:rPr>
              <a:t>its </a:t>
            </a:r>
            <a:r>
              <a:rPr dirty="0" sz="1400" spc="-5">
                <a:latin typeface="Times New Roman"/>
                <a:cs typeface="Times New Roman"/>
              </a:rPr>
              <a:t>error performance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also the same 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QPSK.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99931" y="5572517"/>
            <a:ext cx="1893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Fig. 21: OQPSK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modulator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50413" y="2601468"/>
            <a:ext cx="6584320" cy="2869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308465" y="4623051"/>
            <a:ext cx="20751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Fig. 21: OQPSK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demodulator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69389" y="900684"/>
            <a:ext cx="6752722" cy="33455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708650" y="6691375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7F7F7F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43933" y="1554723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424682"/>
            <a:ext cx="8966835" cy="1968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916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2413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2- Binary </a:t>
            </a:r>
            <a:r>
              <a:rPr dirty="0" sz="1400" spc="-5" b="1">
                <a:latin typeface="Times New Roman"/>
                <a:cs typeface="Times New Roman"/>
              </a:rPr>
              <a:t>Amplitude </a:t>
            </a:r>
            <a:r>
              <a:rPr dirty="0" sz="1400" b="1">
                <a:latin typeface="Times New Roman"/>
                <a:cs typeface="Times New Roman"/>
              </a:rPr>
              <a:t>Shift </a:t>
            </a:r>
            <a:r>
              <a:rPr dirty="0" sz="1400" spc="-5" b="1">
                <a:latin typeface="Times New Roman"/>
                <a:cs typeface="Times New Roman"/>
              </a:rPr>
              <a:t>Keying (BASK) </a:t>
            </a:r>
            <a:r>
              <a:rPr dirty="0" sz="1400" b="1">
                <a:latin typeface="Times New Roman"/>
                <a:cs typeface="Times New Roman"/>
              </a:rPr>
              <a:t>or </a:t>
            </a:r>
            <a:r>
              <a:rPr dirty="0" sz="1400" spc="-5" b="1">
                <a:latin typeface="Times New Roman"/>
                <a:cs typeface="Times New Roman"/>
              </a:rPr>
              <a:t>ON- OFF keying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(OOK):</a:t>
            </a:r>
            <a:endParaRPr sz="1400">
              <a:latin typeface="Times New Roman"/>
              <a:cs typeface="Times New Roman"/>
            </a:endParaRPr>
          </a:p>
          <a:p>
            <a:pPr algn="just" marL="469900">
              <a:lnSpc>
                <a:spcPct val="100000"/>
              </a:lnSpc>
              <a:spcBef>
                <a:spcPts val="710"/>
              </a:spcBef>
            </a:pPr>
            <a:r>
              <a:rPr dirty="0" sz="1400" spc="-5">
                <a:latin typeface="Times New Roman"/>
                <a:cs typeface="Times New Roman"/>
              </a:rPr>
              <a:t>ASK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OOK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simplest digital </a:t>
            </a:r>
            <a:r>
              <a:rPr dirty="0" sz="1400" spc="-10">
                <a:latin typeface="Times New Roman"/>
                <a:cs typeface="Times New Roman"/>
              </a:rPr>
              <a:t>modulation </a:t>
            </a:r>
            <a:r>
              <a:rPr dirty="0" sz="1400" spc="-5">
                <a:latin typeface="Times New Roman"/>
                <a:cs typeface="Times New Roman"/>
              </a:rPr>
              <a:t>technique. The ASK </a:t>
            </a:r>
            <a:r>
              <a:rPr dirty="0" sz="1400">
                <a:latin typeface="Times New Roman"/>
                <a:cs typeface="Times New Roman"/>
              </a:rPr>
              <a:t>waveform can </a:t>
            </a:r>
            <a:r>
              <a:rPr dirty="0" sz="1400" spc="-5">
                <a:latin typeface="Times New Roman"/>
                <a:cs typeface="Times New Roman"/>
              </a:rPr>
              <a:t>be represented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algn="just" marL="469900" marR="81280">
              <a:lnSpc>
                <a:spcPct val="146200"/>
              </a:lnSpc>
              <a:spcBef>
                <a:spcPts val="315"/>
              </a:spcBef>
            </a:pPr>
            <a:r>
              <a:rPr dirty="0" baseline="1984" sz="2100" spc="22">
                <a:latin typeface="Cambria Math"/>
                <a:cs typeface="Cambria Math"/>
              </a:rPr>
              <a:t>𝑠</a:t>
            </a:r>
            <a:r>
              <a:rPr dirty="0" baseline="3968" sz="2100" spc="22">
                <a:latin typeface="Cambria Math"/>
                <a:cs typeface="Cambria Math"/>
              </a:rPr>
              <a:t>(</a:t>
            </a:r>
            <a:r>
              <a:rPr dirty="0" baseline="1984" sz="2100" spc="22">
                <a:latin typeface="Cambria Math"/>
                <a:cs typeface="Cambria Math"/>
              </a:rPr>
              <a:t>𝑡</a:t>
            </a:r>
            <a:r>
              <a:rPr dirty="0" baseline="3968" sz="2100" spc="22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 spc="-35">
                <a:latin typeface="Cambria Math"/>
                <a:cs typeface="Cambria Math"/>
              </a:rPr>
              <a:t>√</a:t>
            </a:r>
            <a:r>
              <a:rPr dirty="0" baseline="1984" sz="2100" spc="-52">
                <a:latin typeface="Cambria Math"/>
                <a:cs typeface="Cambria Math"/>
              </a:rPr>
              <a:t>2𝑃</a:t>
            </a:r>
            <a:r>
              <a:rPr dirty="0" baseline="-13888" sz="1500" spc="-52">
                <a:latin typeface="Cambria Math"/>
                <a:cs typeface="Cambria Math"/>
              </a:rPr>
              <a:t>𝑠 </a:t>
            </a:r>
            <a:r>
              <a:rPr dirty="0" baseline="1984" sz="2100" spc="-15">
                <a:latin typeface="Cambria Math"/>
                <a:cs typeface="Cambria Math"/>
              </a:rPr>
              <a:t>cos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2𝜋𝑓</a:t>
            </a:r>
            <a:r>
              <a:rPr dirty="0" baseline="-13888" sz="1500" spc="-15">
                <a:latin typeface="Cambria Math"/>
                <a:cs typeface="Cambria Math"/>
              </a:rPr>
              <a:t>0</a:t>
            </a:r>
            <a:r>
              <a:rPr dirty="0" baseline="1984" sz="2100" spc="-15">
                <a:latin typeface="Cambria Math"/>
                <a:cs typeface="Cambria Math"/>
              </a:rPr>
              <a:t>𝑡</a:t>
            </a:r>
            <a:r>
              <a:rPr dirty="0" baseline="3968" sz="2100" spc="-15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Times New Roman"/>
                <a:cs typeface="Times New Roman"/>
              </a:rPr>
              <a:t>to </a:t>
            </a:r>
            <a:r>
              <a:rPr dirty="0" baseline="1984" sz="2100" spc="-7">
                <a:latin typeface="Times New Roman"/>
                <a:cs typeface="Times New Roman"/>
              </a:rPr>
              <a:t>transmit symbol </a:t>
            </a:r>
            <a:r>
              <a:rPr dirty="0" baseline="1984" sz="2100">
                <a:latin typeface="Times New Roman"/>
                <a:cs typeface="Times New Roman"/>
              </a:rPr>
              <a:t>"1", </a:t>
            </a:r>
            <a:r>
              <a:rPr dirty="0" baseline="1984" sz="2100" spc="-15">
                <a:latin typeface="Times New Roman"/>
                <a:cs typeface="Times New Roman"/>
              </a:rPr>
              <a:t>and </a:t>
            </a:r>
            <a:r>
              <a:rPr dirty="0" baseline="1984" sz="2100" spc="-7">
                <a:latin typeface="Times New Roman"/>
                <a:cs typeface="Times New Roman"/>
              </a:rPr>
              <a:t>pulse is transmitted. </a:t>
            </a:r>
            <a:r>
              <a:rPr dirty="0" baseline="1984" sz="2100" spc="22">
                <a:latin typeface="Times New Roman"/>
                <a:cs typeface="Times New Roman"/>
              </a:rPr>
              <a:t>To </a:t>
            </a:r>
            <a:r>
              <a:rPr dirty="0" baseline="1984" sz="2100" spc="-7">
                <a:latin typeface="Times New Roman"/>
                <a:cs typeface="Times New Roman"/>
              </a:rPr>
              <a:t>transmit symbol </a:t>
            </a:r>
            <a:r>
              <a:rPr dirty="0" baseline="1984" sz="2100">
                <a:latin typeface="Times New Roman"/>
                <a:cs typeface="Times New Roman"/>
              </a:rPr>
              <a:t>"0" </a:t>
            </a:r>
            <a:r>
              <a:rPr dirty="0" baseline="1984" sz="2100" spc="22">
                <a:latin typeface="Cambria Math"/>
                <a:cs typeface="Cambria Math"/>
              </a:rPr>
              <a:t>𝑠</a:t>
            </a:r>
            <a:r>
              <a:rPr dirty="0" baseline="3968" sz="2100" spc="22">
                <a:latin typeface="Cambria Math"/>
                <a:cs typeface="Cambria Math"/>
              </a:rPr>
              <a:t>(</a:t>
            </a:r>
            <a:r>
              <a:rPr dirty="0" baseline="1984" sz="2100" spc="22">
                <a:latin typeface="Cambria Math"/>
                <a:cs typeface="Cambria Math"/>
              </a:rPr>
              <a:t>𝑡</a:t>
            </a:r>
            <a:r>
              <a:rPr dirty="0" baseline="3968" sz="2100" spc="22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0</a:t>
            </a:r>
            <a:r>
              <a:rPr dirty="0" baseline="1984" sz="2100">
                <a:latin typeface="Times New Roman"/>
                <a:cs typeface="Times New Roman"/>
              </a:rPr>
              <a:t>, </a:t>
            </a:r>
            <a:r>
              <a:rPr dirty="0" baseline="1984" sz="2100" spc="-7">
                <a:latin typeface="Times New Roman"/>
                <a:cs typeface="Times New Roman"/>
              </a:rPr>
              <a:t>that is  </a:t>
            </a:r>
            <a:r>
              <a:rPr dirty="0" sz="140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signal transmitted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such symbol. Thus ASK waveform looks like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5">
                <a:latin typeface="Times New Roman"/>
                <a:cs typeface="Times New Roman"/>
              </a:rPr>
              <a:t>ON-OFF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signal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figure  </a:t>
            </a:r>
            <a:r>
              <a:rPr dirty="0" sz="1400" spc="5">
                <a:latin typeface="Times New Roman"/>
                <a:cs typeface="Times New Roman"/>
              </a:rPr>
              <a:t>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43556" y="5121914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61716" y="5117341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5997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68168" y="5483102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 h="0">
                <a:moveTo>
                  <a:pt x="0" y="0"/>
                </a:moveTo>
                <a:lnTo>
                  <a:pt x="32035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21046" y="4337923"/>
            <a:ext cx="5510530" cy="13601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 marR="904240" indent="3860165">
              <a:lnSpc>
                <a:spcPct val="1445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10  The ASK </a:t>
            </a:r>
            <a:r>
              <a:rPr dirty="0" sz="1400">
                <a:latin typeface="Times New Roman"/>
                <a:cs typeface="Times New Roman"/>
              </a:rPr>
              <a:t>wave form for </a:t>
            </a:r>
            <a:r>
              <a:rPr dirty="0" sz="1400" spc="-5">
                <a:latin typeface="Times New Roman"/>
                <a:cs typeface="Times New Roman"/>
              </a:rPr>
              <a:t>symbol "1"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represented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algn="ctr" marL="2999105">
              <a:lnSpc>
                <a:spcPct val="100000"/>
              </a:lnSpc>
              <a:spcBef>
                <a:spcPts val="1130"/>
              </a:spcBef>
            </a:pPr>
            <a:r>
              <a:rPr dirty="0" baseline="1984" sz="2100" spc="22">
                <a:latin typeface="Cambria Math"/>
                <a:cs typeface="Cambria Math"/>
              </a:rPr>
              <a:t>𝑠</a:t>
            </a:r>
            <a:r>
              <a:rPr dirty="0" baseline="3968" sz="2100" spc="22">
                <a:latin typeface="Cambria Math"/>
                <a:cs typeface="Cambria Math"/>
              </a:rPr>
              <a:t>(</a:t>
            </a:r>
            <a:r>
              <a:rPr dirty="0" baseline="1984" sz="2100" spc="22">
                <a:latin typeface="Cambria Math"/>
                <a:cs typeface="Cambria Math"/>
              </a:rPr>
              <a:t>𝑡</a:t>
            </a:r>
            <a:r>
              <a:rPr dirty="0" baseline="3968" sz="2100" spc="22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 spc="-15">
                <a:latin typeface="Cambria Math"/>
                <a:cs typeface="Cambria Math"/>
              </a:rPr>
              <a:t>√</a:t>
            </a:r>
            <a:r>
              <a:rPr dirty="0" baseline="1984" sz="2100" spc="-22">
                <a:latin typeface="Cambria Math"/>
                <a:cs typeface="Cambria Math"/>
              </a:rPr>
              <a:t>𝑃</a:t>
            </a:r>
            <a:r>
              <a:rPr dirty="0" baseline="-11111" sz="1500" spc="-22">
                <a:latin typeface="Cambria Math"/>
                <a:cs typeface="Cambria Math"/>
              </a:rPr>
              <a:t>𝑠</a:t>
            </a:r>
            <a:r>
              <a:rPr dirty="0" baseline="1984" sz="2100" spc="-22">
                <a:latin typeface="Cambria Math"/>
                <a:cs typeface="Cambria Math"/>
              </a:rPr>
              <a:t>𝑇</a:t>
            </a:r>
            <a:r>
              <a:rPr dirty="0" baseline="-11111" sz="1500" spc="-22">
                <a:latin typeface="Cambria Math"/>
                <a:cs typeface="Cambria Math"/>
              </a:rPr>
              <a:t>𝑏</a:t>
            </a:r>
            <a:r>
              <a:rPr dirty="0" baseline="1984" sz="2100" spc="-22">
                <a:latin typeface="Cambria Math"/>
                <a:cs typeface="Cambria Math"/>
              </a:rPr>
              <a:t>. </a:t>
            </a:r>
            <a:r>
              <a:rPr dirty="0" baseline="1984" sz="2100" spc="7">
                <a:latin typeface="Cambria Math"/>
                <a:cs typeface="Cambria Math"/>
              </a:rPr>
              <a:t>√2/𝑇</a:t>
            </a:r>
            <a:r>
              <a:rPr dirty="0" baseline="-11111" sz="1500" spc="7">
                <a:latin typeface="Cambria Math"/>
                <a:cs typeface="Cambria Math"/>
              </a:rPr>
              <a:t>𝑏</a:t>
            </a:r>
            <a:r>
              <a:rPr dirty="0" baseline="-11111" sz="1500" spc="157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cos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2𝜋𝑓</a:t>
            </a:r>
            <a:r>
              <a:rPr dirty="0" baseline="-11111" sz="1500" spc="-15">
                <a:latin typeface="Cambria Math"/>
                <a:cs typeface="Cambria Math"/>
              </a:rPr>
              <a:t>0</a:t>
            </a:r>
            <a:r>
              <a:rPr dirty="0" baseline="1984" sz="2100" spc="-15">
                <a:latin typeface="Cambria Math"/>
                <a:cs typeface="Cambria Math"/>
              </a:rPr>
              <a:t>𝑡</a:t>
            </a:r>
            <a:r>
              <a:rPr dirty="0" baseline="3968" sz="2100" spc="-15">
                <a:latin typeface="Cambria Math"/>
                <a:cs typeface="Cambria Math"/>
              </a:rPr>
              <a:t>)</a:t>
            </a:r>
            <a:endParaRPr baseline="3968" sz="2100">
              <a:latin typeface="Cambria Math"/>
              <a:cs typeface="Cambria Math"/>
            </a:endParaRPr>
          </a:p>
          <a:p>
            <a:pPr algn="ctr" marL="2997835">
              <a:lnSpc>
                <a:spcPct val="100000"/>
              </a:lnSpc>
              <a:spcBef>
                <a:spcPts val="1165"/>
              </a:spcBef>
            </a:pPr>
            <a:r>
              <a:rPr dirty="0" baseline="1984" sz="2100">
                <a:latin typeface="Cambria Math"/>
                <a:cs typeface="Cambria Math"/>
              </a:rPr>
              <a:t>=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√</a:t>
            </a:r>
            <a:r>
              <a:rPr dirty="0" baseline="1984" sz="2100" spc="-7">
                <a:latin typeface="Cambria Math"/>
                <a:cs typeface="Cambria Math"/>
              </a:rPr>
              <a:t>𝑃</a:t>
            </a:r>
            <a:r>
              <a:rPr dirty="0" baseline="-11111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𝑇</a:t>
            </a:r>
            <a:r>
              <a:rPr dirty="0" baseline="-11111" sz="1500" spc="-7">
                <a:latin typeface="Cambria Math"/>
                <a:cs typeface="Cambria Math"/>
              </a:rPr>
              <a:t>𝑏</a:t>
            </a:r>
            <a:r>
              <a:rPr dirty="0" baseline="1984" sz="2100" spc="-7">
                <a:latin typeface="Cambria Math"/>
                <a:cs typeface="Cambria Math"/>
              </a:rPr>
              <a:t>∅</a:t>
            </a:r>
            <a:r>
              <a:rPr dirty="0" baseline="-11111" sz="1500" spc="-7">
                <a:latin typeface="Cambria Math"/>
                <a:cs typeface="Cambria Math"/>
              </a:rPr>
              <a:t>1</a:t>
            </a:r>
            <a:r>
              <a:rPr dirty="0" baseline="1984" sz="2100" spc="-7">
                <a:latin typeface="Cambria Math"/>
                <a:cs typeface="Cambria Math"/>
              </a:rPr>
              <a:t>(𝑡)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26713" y="2490216"/>
            <a:ext cx="5293735" cy="18689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708650" y="6691375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7F7F7F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18092" y="942075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596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66616" y="1304787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21042" y="917188"/>
            <a:ext cx="8508365" cy="9194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-7">
                <a:latin typeface="Times New Roman"/>
                <a:cs typeface="Times New Roman"/>
              </a:rPr>
              <a:t>Thus there is only one </a:t>
            </a:r>
            <a:r>
              <a:rPr dirty="0" baseline="1984" sz="2100">
                <a:latin typeface="Times New Roman"/>
                <a:cs typeface="Times New Roman"/>
              </a:rPr>
              <a:t>carrier </a:t>
            </a:r>
            <a:r>
              <a:rPr dirty="0" baseline="1984" sz="2100" spc="-7">
                <a:latin typeface="Times New Roman"/>
                <a:cs typeface="Times New Roman"/>
              </a:rPr>
              <a:t>function </a:t>
            </a:r>
            <a:r>
              <a:rPr dirty="0" baseline="1984" sz="2100" spc="15">
                <a:latin typeface="Cambria Math"/>
                <a:cs typeface="Cambria Math"/>
              </a:rPr>
              <a:t>∅</a:t>
            </a:r>
            <a:r>
              <a:rPr dirty="0" baseline="-13888" sz="1500" spc="15">
                <a:latin typeface="Cambria Math"/>
                <a:cs typeface="Cambria Math"/>
              </a:rPr>
              <a:t>1</a:t>
            </a:r>
            <a:r>
              <a:rPr dirty="0" baseline="1984" sz="2100" spc="15">
                <a:latin typeface="Cambria Math"/>
                <a:cs typeface="Cambria Math"/>
              </a:rPr>
              <a:t>(𝑡)</a:t>
            </a:r>
            <a:r>
              <a:rPr dirty="0" baseline="1984" sz="2100" spc="15">
                <a:latin typeface="Times New Roman"/>
                <a:cs typeface="Times New Roman"/>
              </a:rPr>
              <a:t>. </a:t>
            </a:r>
            <a:r>
              <a:rPr dirty="0" baseline="1984" sz="2100">
                <a:latin typeface="Times New Roman"/>
                <a:cs typeface="Times New Roman"/>
              </a:rPr>
              <a:t>If </a:t>
            </a:r>
            <a:r>
              <a:rPr dirty="0" baseline="1984" sz="2100" spc="-7">
                <a:latin typeface="Times New Roman"/>
                <a:cs typeface="Times New Roman"/>
              </a:rPr>
              <a:t>we take </a:t>
            </a:r>
            <a:r>
              <a:rPr dirty="0" baseline="1984" sz="2100" spc="22">
                <a:latin typeface="Cambria Math"/>
                <a:cs typeface="Cambria Math"/>
              </a:rPr>
              <a:t>∅</a:t>
            </a:r>
            <a:r>
              <a:rPr dirty="0" baseline="-13888" sz="1500" spc="22">
                <a:latin typeface="Cambria Math"/>
                <a:cs typeface="Cambria Math"/>
              </a:rPr>
              <a:t>1</a:t>
            </a:r>
            <a:r>
              <a:rPr dirty="0" baseline="3968" sz="2100" spc="22">
                <a:latin typeface="Cambria Math"/>
                <a:cs typeface="Cambria Math"/>
              </a:rPr>
              <a:t>(</a:t>
            </a:r>
            <a:r>
              <a:rPr dirty="0" baseline="1984" sz="2100" spc="22">
                <a:latin typeface="Cambria Math"/>
                <a:cs typeface="Cambria Math"/>
              </a:rPr>
              <a:t>𝑡</a:t>
            </a:r>
            <a:r>
              <a:rPr dirty="0" baseline="3968" sz="2100" spc="22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sz="1400" spc="5">
                <a:latin typeface="Cambria Math"/>
                <a:cs typeface="Cambria Math"/>
              </a:rPr>
              <a:t>√</a:t>
            </a:r>
            <a:r>
              <a:rPr dirty="0" baseline="1984" sz="2100" spc="7">
                <a:latin typeface="Cambria Math"/>
                <a:cs typeface="Cambria Math"/>
              </a:rPr>
              <a:t>2/𝑇</a:t>
            </a:r>
            <a:r>
              <a:rPr dirty="0" baseline="-13888" sz="1500" spc="7">
                <a:latin typeface="Cambria Math"/>
                <a:cs typeface="Cambria Math"/>
              </a:rPr>
              <a:t>𝑏 </a:t>
            </a:r>
            <a:r>
              <a:rPr dirty="0" baseline="1984" sz="2100" spc="-15">
                <a:latin typeface="Cambria Math"/>
                <a:cs typeface="Cambria Math"/>
              </a:rPr>
              <a:t>cos</a:t>
            </a:r>
            <a:r>
              <a:rPr dirty="0" baseline="3968" sz="2100" spc="-15">
                <a:latin typeface="Cambria Math"/>
                <a:cs typeface="Cambria Math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2𝜋𝑓</a:t>
            </a:r>
            <a:r>
              <a:rPr dirty="0" baseline="-13888" sz="1500" spc="-15">
                <a:latin typeface="Cambria Math"/>
                <a:cs typeface="Cambria Math"/>
              </a:rPr>
              <a:t>0</a:t>
            </a:r>
            <a:r>
              <a:rPr dirty="0" baseline="1984" sz="2100" spc="-15">
                <a:latin typeface="Cambria Math"/>
                <a:cs typeface="Cambria Math"/>
              </a:rPr>
              <a:t>𝑡</a:t>
            </a:r>
            <a:r>
              <a:rPr dirty="0" baseline="3968" sz="2100" spc="-15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Times New Roman"/>
                <a:cs typeface="Times New Roman"/>
              </a:rPr>
              <a:t>as </a:t>
            </a:r>
            <a:r>
              <a:rPr dirty="0" baseline="1984" sz="2100" spc="-7">
                <a:latin typeface="Times New Roman"/>
                <a:cs typeface="Times New Roman"/>
              </a:rPr>
              <a:t>the orthonormal</a:t>
            </a:r>
            <a:r>
              <a:rPr dirty="0" baseline="1984" sz="2100" spc="120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basis</a:t>
            </a:r>
            <a:endParaRPr baseline="1984" sz="2100">
              <a:latin typeface="Times New Roman"/>
              <a:cs typeface="Times New Roman"/>
            </a:endParaRPr>
          </a:p>
          <a:p>
            <a:pPr marL="50800" marR="44450">
              <a:lnSpc>
                <a:spcPct val="148600"/>
              </a:lnSpc>
              <a:spcBef>
                <a:spcPts val="355"/>
              </a:spcBef>
            </a:pPr>
            <a:r>
              <a:rPr dirty="0" baseline="1984" sz="2100" spc="-7">
                <a:latin typeface="Times New Roman"/>
                <a:cs typeface="Times New Roman"/>
              </a:rPr>
              <a:t>function. The signal space diagram will have two points </a:t>
            </a:r>
            <a:r>
              <a:rPr dirty="0" baseline="1984" sz="2100">
                <a:latin typeface="Times New Roman"/>
                <a:cs typeface="Times New Roman"/>
              </a:rPr>
              <a:t>on </a:t>
            </a:r>
            <a:r>
              <a:rPr dirty="0" baseline="1984" sz="2100" spc="15">
                <a:latin typeface="Cambria Math"/>
                <a:cs typeface="Cambria Math"/>
              </a:rPr>
              <a:t>∅</a:t>
            </a:r>
            <a:r>
              <a:rPr dirty="0" baseline="-11111" sz="1500" spc="15">
                <a:latin typeface="Cambria Math"/>
                <a:cs typeface="Cambria Math"/>
              </a:rPr>
              <a:t>1</a:t>
            </a:r>
            <a:r>
              <a:rPr dirty="0" baseline="1984" sz="2100" spc="15">
                <a:latin typeface="Cambria Math"/>
                <a:cs typeface="Cambria Math"/>
              </a:rPr>
              <a:t>(𝑡)</a:t>
            </a:r>
            <a:r>
              <a:rPr dirty="0" baseline="1984" sz="2100" spc="15">
                <a:latin typeface="Times New Roman"/>
                <a:cs typeface="Times New Roman"/>
              </a:rPr>
              <a:t>. </a:t>
            </a:r>
            <a:r>
              <a:rPr dirty="0" baseline="1984" sz="2100" spc="-7">
                <a:latin typeface="Times New Roman"/>
                <a:cs typeface="Times New Roman"/>
              </a:rPr>
              <a:t>One will </a:t>
            </a:r>
            <a:r>
              <a:rPr dirty="0" baseline="1984" sz="2100">
                <a:latin typeface="Times New Roman"/>
                <a:cs typeface="Times New Roman"/>
              </a:rPr>
              <a:t>be </a:t>
            </a:r>
            <a:r>
              <a:rPr dirty="0" baseline="1984" sz="2100" spc="-15">
                <a:latin typeface="Times New Roman"/>
                <a:cs typeface="Times New Roman"/>
              </a:rPr>
              <a:t>at </a:t>
            </a:r>
            <a:r>
              <a:rPr dirty="0" baseline="1984" sz="2100" spc="-7">
                <a:latin typeface="Times New Roman"/>
                <a:cs typeface="Times New Roman"/>
              </a:rPr>
              <a:t>zero and other </a:t>
            </a:r>
            <a:r>
              <a:rPr dirty="0" baseline="1984" sz="2100" spc="-15">
                <a:latin typeface="Times New Roman"/>
                <a:cs typeface="Times New Roman"/>
              </a:rPr>
              <a:t>will </a:t>
            </a:r>
            <a:r>
              <a:rPr dirty="0" baseline="1984" sz="2100">
                <a:latin typeface="Times New Roman"/>
                <a:cs typeface="Times New Roman"/>
              </a:rPr>
              <a:t>be </a:t>
            </a:r>
            <a:r>
              <a:rPr dirty="0" baseline="1984" sz="2100" spc="-15">
                <a:latin typeface="Times New Roman"/>
                <a:cs typeface="Times New Roman"/>
              </a:rPr>
              <a:t>at </a:t>
            </a:r>
            <a:r>
              <a:rPr dirty="0" sz="1400" spc="-15">
                <a:latin typeface="Cambria Math"/>
                <a:cs typeface="Cambria Math"/>
              </a:rPr>
              <a:t>√</a:t>
            </a:r>
            <a:r>
              <a:rPr dirty="0" baseline="1984" sz="2100" spc="-22">
                <a:latin typeface="Cambria Math"/>
                <a:cs typeface="Cambria Math"/>
              </a:rPr>
              <a:t>𝑃</a:t>
            </a:r>
            <a:r>
              <a:rPr dirty="0" baseline="-11111" sz="1500" spc="-22">
                <a:latin typeface="Cambria Math"/>
                <a:cs typeface="Cambria Math"/>
              </a:rPr>
              <a:t>𝑠</a:t>
            </a:r>
            <a:r>
              <a:rPr dirty="0" baseline="1984" sz="2100" spc="-22">
                <a:latin typeface="Cambria Math"/>
                <a:cs typeface="Cambria Math"/>
              </a:rPr>
              <a:t>𝑇</a:t>
            </a:r>
            <a:r>
              <a:rPr dirty="0" baseline="-11111" sz="1500" spc="-22">
                <a:latin typeface="Cambria Math"/>
                <a:cs typeface="Cambria Math"/>
              </a:rPr>
              <a:t>𝑏</a:t>
            </a:r>
            <a:r>
              <a:rPr dirty="0" baseline="1984" sz="2100" spc="-22">
                <a:latin typeface="Times New Roman"/>
                <a:cs typeface="Times New Roman"/>
              </a:rPr>
              <a:t>. </a:t>
            </a:r>
            <a:r>
              <a:rPr dirty="0" baseline="1984" sz="2100" spc="-7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Fig.11: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75788" y="3571615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 h="0">
                <a:moveTo>
                  <a:pt x="0" y="0"/>
                </a:moveTo>
                <a:lnTo>
                  <a:pt x="32035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60307" y="3571615"/>
            <a:ext cx="189230" cy="0"/>
          </a:xfrm>
          <a:custGeom>
            <a:avLst/>
            <a:gdLst/>
            <a:ahLst/>
            <a:cxnLst/>
            <a:rect l="l" t="t" r="r" b="b"/>
            <a:pathLst>
              <a:path w="189229" h="0">
                <a:moveTo>
                  <a:pt x="0" y="0"/>
                </a:moveTo>
                <a:lnTo>
                  <a:pt x="1889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21042" y="2795749"/>
            <a:ext cx="8480425" cy="2228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 marR="3874135" indent="3860165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11  Therefore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distance between the </a:t>
            </a:r>
            <a:r>
              <a:rPr dirty="0" sz="1400">
                <a:latin typeface="Times New Roman"/>
                <a:cs typeface="Times New Roman"/>
              </a:rPr>
              <a:t>two </a:t>
            </a:r>
            <a:r>
              <a:rPr dirty="0" sz="1400" spc="-5">
                <a:latin typeface="Times New Roman"/>
                <a:cs typeface="Times New Roman"/>
              </a:rPr>
              <a:t>signal points will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be,</a:t>
            </a:r>
            <a:endParaRPr sz="1400">
              <a:latin typeface="Times New Roman"/>
              <a:cs typeface="Times New Roman"/>
            </a:endParaRPr>
          </a:p>
          <a:p>
            <a:pPr algn="ctr" marL="19050">
              <a:lnSpc>
                <a:spcPct val="100000"/>
              </a:lnSpc>
              <a:spcBef>
                <a:spcPts val="1095"/>
              </a:spcBef>
            </a:pPr>
            <a:r>
              <a:rPr dirty="0" baseline="1984" sz="2100">
                <a:latin typeface="Cambria Math"/>
                <a:cs typeface="Cambria Math"/>
              </a:rPr>
              <a:t>𝑑  = </a:t>
            </a:r>
            <a:r>
              <a:rPr dirty="0" sz="1400" spc="-30">
                <a:latin typeface="Cambria Math"/>
                <a:cs typeface="Cambria Math"/>
              </a:rPr>
              <a:t>√</a:t>
            </a:r>
            <a:r>
              <a:rPr dirty="0" baseline="1984" sz="2100" spc="-44">
                <a:latin typeface="Cambria Math"/>
                <a:cs typeface="Cambria Math"/>
              </a:rPr>
              <a:t>𝑃</a:t>
            </a:r>
            <a:r>
              <a:rPr dirty="0" baseline="-11111" sz="1500" spc="-44">
                <a:latin typeface="Cambria Math"/>
                <a:cs typeface="Cambria Math"/>
              </a:rPr>
              <a:t>𝑠</a:t>
            </a:r>
            <a:r>
              <a:rPr dirty="0" baseline="1984" sz="2100" spc="-44">
                <a:latin typeface="Cambria Math"/>
                <a:cs typeface="Cambria Math"/>
              </a:rPr>
              <a:t>𝑇</a:t>
            </a:r>
            <a:r>
              <a:rPr dirty="0" baseline="-11111" sz="1500" spc="-44">
                <a:latin typeface="Cambria Math"/>
                <a:cs typeface="Cambria Math"/>
              </a:rPr>
              <a:t>𝑏   </a:t>
            </a:r>
            <a:r>
              <a:rPr dirty="0" baseline="1984" sz="2100">
                <a:latin typeface="Cambria Math"/>
                <a:cs typeface="Cambria Math"/>
              </a:rPr>
              <a:t>=</a:t>
            </a:r>
            <a:r>
              <a:rPr dirty="0" baseline="1984" sz="2100" spc="-232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√</a:t>
            </a:r>
            <a:r>
              <a:rPr dirty="0" baseline="1984" sz="2100" spc="52">
                <a:latin typeface="Cambria Math"/>
                <a:cs typeface="Cambria Math"/>
              </a:rPr>
              <a:t>𝐸</a:t>
            </a:r>
            <a:r>
              <a:rPr dirty="0" baseline="-11111" sz="1500" spc="52">
                <a:latin typeface="Cambria Math"/>
                <a:cs typeface="Cambria Math"/>
              </a:rPr>
              <a:t>𝑏</a:t>
            </a:r>
            <a:endParaRPr baseline="-11111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185"/>
              </a:spcBef>
            </a:pPr>
            <a:r>
              <a:rPr dirty="0" sz="1400" b="1">
                <a:latin typeface="Times New Roman"/>
                <a:cs typeface="Times New Roman"/>
              </a:rPr>
              <a:t>3-1 </a:t>
            </a:r>
            <a:r>
              <a:rPr dirty="0" sz="1400" spc="-5" b="1">
                <a:latin typeface="Times New Roman"/>
                <a:cs typeface="Times New Roman"/>
              </a:rPr>
              <a:t>Generation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BASK:</a:t>
            </a:r>
            <a:endParaRPr sz="1400">
              <a:latin typeface="Times New Roman"/>
              <a:cs typeface="Times New Roman"/>
            </a:endParaRPr>
          </a:p>
          <a:p>
            <a:pPr marL="50800" marR="17780">
              <a:lnSpc>
                <a:spcPts val="242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Fig. </a:t>
            </a:r>
            <a:r>
              <a:rPr dirty="0" sz="1400" spc="-5">
                <a:latin typeface="Times New Roman"/>
                <a:cs typeface="Times New Roman"/>
              </a:rPr>
              <a:t>12 shows </a:t>
            </a:r>
            <a:r>
              <a:rPr dirty="0" sz="1400">
                <a:latin typeface="Times New Roman"/>
                <a:cs typeface="Times New Roman"/>
              </a:rPr>
              <a:t>BASK </a:t>
            </a:r>
            <a:r>
              <a:rPr dirty="0" sz="1400" spc="-5">
                <a:latin typeface="Times New Roman"/>
                <a:cs typeface="Times New Roman"/>
              </a:rPr>
              <a:t>generator. The input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sequence is applied to the product modulator. The modulator </a:t>
            </a:r>
            <a:r>
              <a:rPr dirty="0" sz="1400" spc="-10">
                <a:latin typeface="Times New Roman"/>
                <a:cs typeface="Times New Roman"/>
              </a:rPr>
              <a:t>passes  </a:t>
            </a:r>
            <a:r>
              <a:rPr dirty="0" sz="1400">
                <a:latin typeface="Times New Roman"/>
                <a:cs typeface="Times New Roman"/>
              </a:rPr>
              <a:t>the carrier </a:t>
            </a:r>
            <a:r>
              <a:rPr dirty="0" sz="1400" spc="-5">
                <a:latin typeface="Times New Roman"/>
                <a:cs typeface="Times New Roman"/>
              </a:rPr>
              <a:t>when the input bits is "1", and block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carrier (zero output) when input bit is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"0".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69679" y="1932432"/>
            <a:ext cx="3400409" cy="8818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790309" y="5474208"/>
            <a:ext cx="993775" cy="508634"/>
          </a:xfrm>
          <a:prstGeom prst="rect">
            <a:avLst/>
          </a:prstGeom>
          <a:solidFill>
            <a:srgbClr val="FFFFFF"/>
          </a:solidFill>
          <a:ln w="6349">
            <a:solidFill>
              <a:srgbClr val="000000"/>
            </a:solidFill>
          </a:ln>
        </p:spPr>
        <p:txBody>
          <a:bodyPr wrap="square" lIns="0" tIns="17780" rIns="0" bIns="0" rtlCol="0" vert="horz">
            <a:spAutoFit/>
          </a:bodyPr>
          <a:lstStyle/>
          <a:p>
            <a:pPr marL="175260" marR="167005" indent="83820">
              <a:lnSpc>
                <a:spcPct val="110000"/>
              </a:lnSpc>
              <a:spcBef>
                <a:spcPts val="140"/>
              </a:spcBef>
            </a:pPr>
            <a:r>
              <a:rPr dirty="0" sz="1200" spc="-5">
                <a:latin typeface="Times New Roman"/>
                <a:cs typeface="Times New Roman"/>
              </a:rPr>
              <a:t>Product  </a:t>
            </a:r>
            <a:r>
              <a:rPr dirty="0" sz="1200">
                <a:latin typeface="Times New Roman"/>
                <a:cs typeface="Times New Roman"/>
              </a:rPr>
              <a:t>Modul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52200" y="6579689"/>
            <a:ext cx="1231900" cy="572135"/>
          </a:xfrm>
          <a:custGeom>
            <a:avLst/>
            <a:gdLst/>
            <a:ahLst/>
            <a:cxnLst/>
            <a:rect l="l" t="t" r="r" b="b"/>
            <a:pathLst>
              <a:path w="1231900" h="572134">
                <a:moveTo>
                  <a:pt x="0" y="572130"/>
                </a:moveTo>
                <a:lnTo>
                  <a:pt x="1231891" y="572130"/>
                </a:lnTo>
                <a:lnTo>
                  <a:pt x="1231891" y="0"/>
                </a:lnTo>
                <a:lnTo>
                  <a:pt x="0" y="0"/>
                </a:lnTo>
                <a:lnTo>
                  <a:pt x="0" y="5721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760348" y="684504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609469" y="6583171"/>
            <a:ext cx="1134745" cy="44640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ctr" marL="14604">
              <a:lnSpc>
                <a:spcPct val="100000"/>
              </a:lnSpc>
              <a:spcBef>
                <a:spcPts val="315"/>
              </a:spcBef>
            </a:pPr>
            <a:r>
              <a:rPr dirty="0" sz="1200" spc="-5">
                <a:latin typeface="Cambria Math"/>
                <a:cs typeface="Cambria Math"/>
              </a:rPr>
              <a:t>𝐶𝑎𝑟𝑟𝑖𝑒𝑟</a:t>
            </a:r>
            <a:endParaRPr sz="12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15"/>
              </a:spcBef>
            </a:pPr>
            <a:r>
              <a:rPr dirty="0" sz="1200" spc="-35">
                <a:latin typeface="Cambria Math"/>
                <a:cs typeface="Cambria Math"/>
              </a:rPr>
              <a:t>√</a:t>
            </a:r>
            <a:r>
              <a:rPr dirty="0" baseline="2314" sz="1800" spc="-52">
                <a:latin typeface="Cambria Math"/>
                <a:cs typeface="Cambria Math"/>
              </a:rPr>
              <a:t>2𝑃</a:t>
            </a:r>
            <a:r>
              <a:rPr dirty="0" baseline="-13071" sz="1275" spc="-52">
                <a:latin typeface="Cambria Math"/>
                <a:cs typeface="Cambria Math"/>
              </a:rPr>
              <a:t>𝑠</a:t>
            </a:r>
            <a:r>
              <a:rPr dirty="0" baseline="-13071" sz="1275" spc="67">
                <a:latin typeface="Cambria Math"/>
                <a:cs typeface="Cambria Math"/>
              </a:rPr>
              <a:t> </a:t>
            </a:r>
            <a:r>
              <a:rPr dirty="0" baseline="2314" sz="1800" spc="-15">
                <a:latin typeface="Cambria Math"/>
                <a:cs typeface="Cambria Math"/>
              </a:rPr>
              <a:t>cos</a:t>
            </a:r>
            <a:r>
              <a:rPr dirty="0" baseline="4629" sz="1800" spc="-15">
                <a:latin typeface="Cambria Math"/>
                <a:cs typeface="Cambria Math"/>
              </a:rPr>
              <a:t>(</a:t>
            </a:r>
            <a:r>
              <a:rPr dirty="0" baseline="2314" sz="1800" spc="-15">
                <a:latin typeface="Cambria Math"/>
                <a:cs typeface="Cambria Math"/>
              </a:rPr>
              <a:t>2𝜋𝑓</a:t>
            </a:r>
            <a:r>
              <a:rPr dirty="0" baseline="-13071" sz="1275" spc="-15">
                <a:latin typeface="Cambria Math"/>
                <a:cs typeface="Cambria Math"/>
              </a:rPr>
              <a:t>0</a:t>
            </a:r>
            <a:r>
              <a:rPr dirty="0" baseline="2314" sz="1800" spc="-15">
                <a:latin typeface="Cambria Math"/>
                <a:cs typeface="Cambria Math"/>
              </a:rPr>
              <a:t>𝑡</a:t>
            </a:r>
            <a:r>
              <a:rPr dirty="0" baseline="4629" sz="1800" spc="-15">
                <a:latin typeface="Cambria Math"/>
                <a:cs typeface="Cambria Math"/>
              </a:rPr>
              <a:t>)</a:t>
            </a:r>
            <a:endParaRPr baseline="4629" sz="18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25113" y="5488684"/>
            <a:ext cx="781685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 marR="5080" indent="-76200">
              <a:lnSpc>
                <a:spcPct val="11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Binary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ASK  signal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68520" y="5474101"/>
            <a:ext cx="803275" cy="508634"/>
          </a:xfrm>
          <a:custGeom>
            <a:avLst/>
            <a:gdLst/>
            <a:ahLst/>
            <a:cxnLst/>
            <a:rect l="l" t="t" r="r" b="b"/>
            <a:pathLst>
              <a:path w="803275" h="508635">
                <a:moveTo>
                  <a:pt x="0" y="508610"/>
                </a:moveTo>
                <a:lnTo>
                  <a:pt x="802934" y="508610"/>
                </a:lnTo>
                <a:lnTo>
                  <a:pt x="802934" y="0"/>
                </a:lnTo>
                <a:lnTo>
                  <a:pt x="0" y="0"/>
                </a:lnTo>
                <a:lnTo>
                  <a:pt x="0" y="5086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276603" y="5479540"/>
            <a:ext cx="586740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4295">
              <a:lnSpc>
                <a:spcPct val="11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Binary  </a:t>
            </a:r>
            <a:r>
              <a:rPr dirty="0" sz="1200" spc="-5">
                <a:latin typeface="Times New Roman"/>
                <a:cs typeface="Times New Roman"/>
              </a:rPr>
              <a:t>Input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971550" y="5669660"/>
            <a:ext cx="819785" cy="103505"/>
          </a:xfrm>
          <a:custGeom>
            <a:avLst/>
            <a:gdLst/>
            <a:ahLst/>
            <a:cxnLst/>
            <a:rect l="l" t="t" r="r" b="b"/>
            <a:pathLst>
              <a:path w="819785" h="103504">
                <a:moveTo>
                  <a:pt x="808586" y="44577"/>
                </a:moveTo>
                <a:lnTo>
                  <a:pt x="806842" y="44577"/>
                </a:lnTo>
                <a:lnTo>
                  <a:pt x="806964" y="57281"/>
                </a:lnTo>
                <a:lnTo>
                  <a:pt x="783452" y="57510"/>
                </a:lnTo>
                <a:lnTo>
                  <a:pt x="724911" y="92451"/>
                </a:lnTo>
                <a:lnTo>
                  <a:pt x="723906" y="96393"/>
                </a:lnTo>
                <a:lnTo>
                  <a:pt x="727441" y="102489"/>
                </a:lnTo>
                <a:lnTo>
                  <a:pt x="731404" y="103382"/>
                </a:lnTo>
                <a:lnTo>
                  <a:pt x="734299" y="101595"/>
                </a:lnTo>
                <a:lnTo>
                  <a:pt x="819521" y="50804"/>
                </a:lnTo>
                <a:lnTo>
                  <a:pt x="808586" y="44577"/>
                </a:lnTo>
                <a:close/>
              </a:path>
              <a:path w="819785" h="103504">
                <a:moveTo>
                  <a:pt x="783231" y="44807"/>
                </a:moveTo>
                <a:lnTo>
                  <a:pt x="0" y="52446"/>
                </a:lnTo>
                <a:lnTo>
                  <a:pt x="118" y="65151"/>
                </a:lnTo>
                <a:lnTo>
                  <a:pt x="783452" y="57510"/>
                </a:lnTo>
                <a:lnTo>
                  <a:pt x="794239" y="51077"/>
                </a:lnTo>
                <a:lnTo>
                  <a:pt x="783231" y="44807"/>
                </a:lnTo>
                <a:close/>
              </a:path>
              <a:path w="819785" h="103504">
                <a:moveTo>
                  <a:pt x="794239" y="51077"/>
                </a:moveTo>
                <a:lnTo>
                  <a:pt x="783452" y="57510"/>
                </a:lnTo>
                <a:lnTo>
                  <a:pt x="806964" y="57281"/>
                </a:lnTo>
                <a:lnTo>
                  <a:pt x="806956" y="56519"/>
                </a:lnTo>
                <a:lnTo>
                  <a:pt x="803794" y="56519"/>
                </a:lnTo>
                <a:lnTo>
                  <a:pt x="794239" y="51077"/>
                </a:lnTo>
                <a:close/>
              </a:path>
              <a:path w="819785" h="103504">
                <a:moveTo>
                  <a:pt x="803641" y="45470"/>
                </a:moveTo>
                <a:lnTo>
                  <a:pt x="794239" y="51077"/>
                </a:lnTo>
                <a:lnTo>
                  <a:pt x="803794" y="56519"/>
                </a:lnTo>
                <a:lnTo>
                  <a:pt x="803641" y="45470"/>
                </a:lnTo>
                <a:close/>
              </a:path>
              <a:path w="819785" h="103504">
                <a:moveTo>
                  <a:pt x="806850" y="45470"/>
                </a:moveTo>
                <a:lnTo>
                  <a:pt x="803641" y="45470"/>
                </a:lnTo>
                <a:lnTo>
                  <a:pt x="803794" y="56519"/>
                </a:lnTo>
                <a:lnTo>
                  <a:pt x="806956" y="56519"/>
                </a:lnTo>
                <a:lnTo>
                  <a:pt x="806850" y="45470"/>
                </a:lnTo>
                <a:close/>
              </a:path>
              <a:path w="819785" h="103504">
                <a:moveTo>
                  <a:pt x="806842" y="44577"/>
                </a:moveTo>
                <a:lnTo>
                  <a:pt x="783231" y="44807"/>
                </a:lnTo>
                <a:lnTo>
                  <a:pt x="794239" y="51077"/>
                </a:lnTo>
                <a:lnTo>
                  <a:pt x="803641" y="45470"/>
                </a:lnTo>
                <a:lnTo>
                  <a:pt x="806850" y="45470"/>
                </a:lnTo>
                <a:lnTo>
                  <a:pt x="806842" y="44577"/>
                </a:lnTo>
                <a:close/>
              </a:path>
              <a:path w="819785" h="103504">
                <a:moveTo>
                  <a:pt x="730367" y="0"/>
                </a:moveTo>
                <a:lnTo>
                  <a:pt x="726435" y="1011"/>
                </a:lnTo>
                <a:lnTo>
                  <a:pt x="724790" y="4059"/>
                </a:lnTo>
                <a:lnTo>
                  <a:pt x="723022" y="7107"/>
                </a:lnTo>
                <a:lnTo>
                  <a:pt x="724028" y="11049"/>
                </a:lnTo>
                <a:lnTo>
                  <a:pt x="727076" y="12822"/>
                </a:lnTo>
                <a:lnTo>
                  <a:pt x="783231" y="44807"/>
                </a:lnTo>
                <a:lnTo>
                  <a:pt x="808586" y="44577"/>
                </a:lnTo>
                <a:lnTo>
                  <a:pt x="733415" y="1773"/>
                </a:lnTo>
                <a:lnTo>
                  <a:pt x="7303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92158" y="5982711"/>
            <a:ext cx="103505" cy="596900"/>
          </a:xfrm>
          <a:custGeom>
            <a:avLst/>
            <a:gdLst/>
            <a:ahLst/>
            <a:cxnLst/>
            <a:rect l="l" t="t" r="r" b="b"/>
            <a:pathLst>
              <a:path w="103504" h="596900">
                <a:moveTo>
                  <a:pt x="51615" y="25365"/>
                </a:moveTo>
                <a:lnTo>
                  <a:pt x="45329" y="36136"/>
                </a:lnTo>
                <a:lnTo>
                  <a:pt x="45329" y="596347"/>
                </a:lnTo>
                <a:lnTo>
                  <a:pt x="58033" y="596347"/>
                </a:lnTo>
                <a:lnTo>
                  <a:pt x="58033" y="36370"/>
                </a:lnTo>
                <a:lnTo>
                  <a:pt x="51615" y="25365"/>
                </a:lnTo>
                <a:close/>
              </a:path>
              <a:path w="103504" h="596900">
                <a:moveTo>
                  <a:pt x="51663" y="0"/>
                </a:moveTo>
                <a:lnTo>
                  <a:pt x="1645" y="85606"/>
                </a:lnTo>
                <a:lnTo>
                  <a:pt x="0" y="88654"/>
                </a:lnTo>
                <a:lnTo>
                  <a:pt x="1005" y="92583"/>
                </a:lnTo>
                <a:lnTo>
                  <a:pt x="3931" y="94369"/>
                </a:lnTo>
                <a:lnTo>
                  <a:pt x="6979" y="96143"/>
                </a:lnTo>
                <a:lnTo>
                  <a:pt x="10911" y="95000"/>
                </a:lnTo>
                <a:lnTo>
                  <a:pt x="12679" y="92083"/>
                </a:lnTo>
                <a:lnTo>
                  <a:pt x="45329" y="36136"/>
                </a:lnTo>
                <a:lnTo>
                  <a:pt x="45329" y="12573"/>
                </a:lnTo>
                <a:lnTo>
                  <a:pt x="58996" y="12573"/>
                </a:lnTo>
                <a:lnTo>
                  <a:pt x="51663" y="0"/>
                </a:lnTo>
                <a:close/>
              </a:path>
              <a:path w="103504" h="596900">
                <a:moveTo>
                  <a:pt x="58996" y="12573"/>
                </a:moveTo>
                <a:lnTo>
                  <a:pt x="58033" y="12573"/>
                </a:lnTo>
                <a:lnTo>
                  <a:pt x="58033" y="36370"/>
                </a:lnTo>
                <a:lnTo>
                  <a:pt x="90525" y="92083"/>
                </a:lnTo>
                <a:lnTo>
                  <a:pt x="92323" y="95000"/>
                </a:lnTo>
                <a:lnTo>
                  <a:pt x="96255" y="96143"/>
                </a:lnTo>
                <a:lnTo>
                  <a:pt x="102351" y="92583"/>
                </a:lnTo>
                <a:lnTo>
                  <a:pt x="103357" y="88654"/>
                </a:lnTo>
                <a:lnTo>
                  <a:pt x="58996" y="12573"/>
                </a:lnTo>
                <a:close/>
              </a:path>
              <a:path w="103504" h="596900">
                <a:moveTo>
                  <a:pt x="58033" y="15883"/>
                </a:moveTo>
                <a:lnTo>
                  <a:pt x="57150" y="15883"/>
                </a:lnTo>
                <a:lnTo>
                  <a:pt x="51615" y="25365"/>
                </a:lnTo>
                <a:lnTo>
                  <a:pt x="58033" y="36370"/>
                </a:lnTo>
                <a:lnTo>
                  <a:pt x="58033" y="15883"/>
                </a:lnTo>
                <a:close/>
              </a:path>
              <a:path w="103504" h="596900">
                <a:moveTo>
                  <a:pt x="58033" y="12573"/>
                </a:moveTo>
                <a:lnTo>
                  <a:pt x="45329" y="12573"/>
                </a:lnTo>
                <a:lnTo>
                  <a:pt x="45329" y="36136"/>
                </a:lnTo>
                <a:lnTo>
                  <a:pt x="51615" y="25365"/>
                </a:lnTo>
                <a:lnTo>
                  <a:pt x="46085" y="15883"/>
                </a:lnTo>
                <a:lnTo>
                  <a:pt x="58033" y="15883"/>
                </a:lnTo>
                <a:lnTo>
                  <a:pt x="58033" y="12573"/>
                </a:lnTo>
                <a:close/>
              </a:path>
              <a:path w="103504" h="596900">
                <a:moveTo>
                  <a:pt x="57150" y="15883"/>
                </a:moveTo>
                <a:lnTo>
                  <a:pt x="46085" y="15883"/>
                </a:lnTo>
                <a:lnTo>
                  <a:pt x="51615" y="25365"/>
                </a:lnTo>
                <a:lnTo>
                  <a:pt x="57150" y="158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84354" y="5661791"/>
            <a:ext cx="819785" cy="103505"/>
          </a:xfrm>
          <a:custGeom>
            <a:avLst/>
            <a:gdLst/>
            <a:ahLst/>
            <a:cxnLst/>
            <a:rect l="l" t="t" r="r" b="b"/>
            <a:pathLst>
              <a:path w="819785" h="103504">
                <a:moveTo>
                  <a:pt x="808627" y="44577"/>
                </a:moveTo>
                <a:lnTo>
                  <a:pt x="806958" y="44577"/>
                </a:lnTo>
                <a:lnTo>
                  <a:pt x="806958" y="57268"/>
                </a:lnTo>
                <a:lnTo>
                  <a:pt x="783491" y="57494"/>
                </a:lnTo>
                <a:lnTo>
                  <a:pt x="727953" y="90678"/>
                </a:lnTo>
                <a:lnTo>
                  <a:pt x="724905" y="92451"/>
                </a:lnTo>
                <a:lnTo>
                  <a:pt x="723900" y="96261"/>
                </a:lnTo>
                <a:lnTo>
                  <a:pt x="725667" y="99309"/>
                </a:lnTo>
                <a:lnTo>
                  <a:pt x="727588" y="102357"/>
                </a:lnTo>
                <a:lnTo>
                  <a:pt x="731398" y="103369"/>
                </a:lnTo>
                <a:lnTo>
                  <a:pt x="734446" y="101595"/>
                </a:lnTo>
                <a:lnTo>
                  <a:pt x="819515" y="50791"/>
                </a:lnTo>
                <a:lnTo>
                  <a:pt x="808627" y="44577"/>
                </a:lnTo>
                <a:close/>
              </a:path>
              <a:path w="819785" h="103504">
                <a:moveTo>
                  <a:pt x="783478" y="44802"/>
                </a:moveTo>
                <a:lnTo>
                  <a:pt x="0" y="52315"/>
                </a:lnTo>
                <a:lnTo>
                  <a:pt x="121" y="65019"/>
                </a:lnTo>
                <a:lnTo>
                  <a:pt x="783491" y="57494"/>
                </a:lnTo>
                <a:lnTo>
                  <a:pt x="794351" y="51004"/>
                </a:lnTo>
                <a:lnTo>
                  <a:pt x="783478" y="44802"/>
                </a:lnTo>
                <a:close/>
              </a:path>
              <a:path w="819785" h="103504">
                <a:moveTo>
                  <a:pt x="794351" y="51004"/>
                </a:moveTo>
                <a:lnTo>
                  <a:pt x="783491" y="57494"/>
                </a:lnTo>
                <a:lnTo>
                  <a:pt x="806958" y="57268"/>
                </a:lnTo>
                <a:lnTo>
                  <a:pt x="806958" y="56388"/>
                </a:lnTo>
                <a:lnTo>
                  <a:pt x="803788" y="56388"/>
                </a:lnTo>
                <a:lnTo>
                  <a:pt x="794351" y="51004"/>
                </a:lnTo>
                <a:close/>
              </a:path>
              <a:path w="819785" h="103504">
                <a:moveTo>
                  <a:pt x="803635" y="45457"/>
                </a:moveTo>
                <a:lnTo>
                  <a:pt x="794351" y="51004"/>
                </a:lnTo>
                <a:lnTo>
                  <a:pt x="803788" y="56388"/>
                </a:lnTo>
                <a:lnTo>
                  <a:pt x="803635" y="45457"/>
                </a:lnTo>
                <a:close/>
              </a:path>
              <a:path w="819785" h="103504">
                <a:moveTo>
                  <a:pt x="806958" y="45457"/>
                </a:moveTo>
                <a:lnTo>
                  <a:pt x="803635" y="45457"/>
                </a:lnTo>
                <a:lnTo>
                  <a:pt x="803788" y="56388"/>
                </a:lnTo>
                <a:lnTo>
                  <a:pt x="806958" y="56388"/>
                </a:lnTo>
                <a:lnTo>
                  <a:pt x="806958" y="45457"/>
                </a:lnTo>
                <a:close/>
              </a:path>
              <a:path w="819785" h="103504">
                <a:moveTo>
                  <a:pt x="806958" y="44577"/>
                </a:moveTo>
                <a:lnTo>
                  <a:pt x="783478" y="44802"/>
                </a:lnTo>
                <a:lnTo>
                  <a:pt x="794351" y="51004"/>
                </a:lnTo>
                <a:lnTo>
                  <a:pt x="803635" y="45457"/>
                </a:lnTo>
                <a:lnTo>
                  <a:pt x="806958" y="45457"/>
                </a:lnTo>
                <a:lnTo>
                  <a:pt x="806958" y="44577"/>
                </a:lnTo>
                <a:close/>
              </a:path>
              <a:path w="819785" h="103504">
                <a:moveTo>
                  <a:pt x="730361" y="0"/>
                </a:moveTo>
                <a:lnTo>
                  <a:pt x="726551" y="1011"/>
                </a:lnTo>
                <a:lnTo>
                  <a:pt x="724783" y="4059"/>
                </a:lnTo>
                <a:lnTo>
                  <a:pt x="723138" y="7107"/>
                </a:lnTo>
                <a:lnTo>
                  <a:pt x="724143" y="10917"/>
                </a:lnTo>
                <a:lnTo>
                  <a:pt x="727191" y="12691"/>
                </a:lnTo>
                <a:lnTo>
                  <a:pt x="783478" y="44802"/>
                </a:lnTo>
                <a:lnTo>
                  <a:pt x="808627" y="44577"/>
                </a:lnTo>
                <a:lnTo>
                  <a:pt x="733409" y="1642"/>
                </a:lnTo>
                <a:lnTo>
                  <a:pt x="7303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991230" y="1517645"/>
            <a:ext cx="711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700" y="1879214"/>
            <a:ext cx="8891905" cy="2295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bandwidth of ASK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20"/>
              </a:spcBef>
            </a:pPr>
            <a:r>
              <a:rPr dirty="0" sz="1400">
                <a:latin typeface="Cambria Math"/>
                <a:cs typeface="Cambria Math"/>
              </a:rPr>
              <a:t>𝐵𝑊  = </a:t>
            </a:r>
            <a:r>
              <a:rPr dirty="0" sz="1400" spc="10">
                <a:latin typeface="Cambria Math"/>
                <a:cs typeface="Cambria Math"/>
              </a:rPr>
              <a:t>𝑅(1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𝑟)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bit </a:t>
            </a:r>
            <a:r>
              <a:rPr dirty="0" sz="1400" spc="-5">
                <a:latin typeface="Times New Roman"/>
                <a:cs typeface="Times New Roman"/>
              </a:rPr>
              <a:t>rate and </a:t>
            </a:r>
            <a:r>
              <a:rPr dirty="0" sz="1400">
                <a:latin typeface="Cambria Math"/>
                <a:cs typeface="Cambria Math"/>
              </a:rPr>
              <a:t>0 &lt; 𝑟 &lt; 1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related to how signal is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filtered.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Times New Roman"/>
                <a:cs typeface="Times New Roman"/>
              </a:rPr>
              <a:t>3-2 </a:t>
            </a:r>
            <a:r>
              <a:rPr dirty="0" sz="1400" spc="-5" b="1">
                <a:latin typeface="Times New Roman"/>
                <a:cs typeface="Times New Roman"/>
              </a:rPr>
              <a:t>ASK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Detector: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980"/>
              </a:spcBef>
            </a:pPr>
            <a:r>
              <a:rPr dirty="0" sz="1400" spc="-5">
                <a:latin typeface="Times New Roman"/>
                <a:cs typeface="Times New Roman"/>
              </a:rPr>
              <a:t>The ASK signal is applied to the correlator consisting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multiplier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integrator. The locally generated </a:t>
            </a:r>
            <a:r>
              <a:rPr dirty="0" sz="1400" spc="5">
                <a:latin typeface="Times New Roman"/>
                <a:cs typeface="Times New Roman"/>
              </a:rPr>
              <a:t>coherent </a:t>
            </a:r>
            <a:r>
              <a:rPr dirty="0" sz="1400">
                <a:latin typeface="Times New Roman"/>
                <a:cs typeface="Times New Roman"/>
              </a:rPr>
              <a:t>carrier  </a:t>
            </a:r>
            <a:r>
              <a:rPr dirty="0" sz="1400" spc="-5">
                <a:latin typeface="Times New Roman"/>
                <a:cs typeface="Times New Roman"/>
              </a:rPr>
              <a:t>and applied to multiplier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Fig.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76936" y="5883408"/>
            <a:ext cx="711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07638" y="4325746"/>
            <a:ext cx="5271119" cy="1423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76300" y="424682"/>
            <a:ext cx="8931275" cy="921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  <a:tabLst>
                <a:tab pos="42170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marL="38100" marR="30480">
              <a:lnSpc>
                <a:spcPct val="110000"/>
              </a:lnSpc>
            </a:pPr>
            <a:r>
              <a:rPr dirty="0" sz="1400" spc="-5">
                <a:latin typeface="Times New Roman"/>
                <a:cs typeface="Times New Roman"/>
              </a:rPr>
              <a:t>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multiplier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integrated over the bit period. The decision device takes the decision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end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every </a:t>
            </a:r>
            <a:r>
              <a:rPr dirty="0" sz="1400">
                <a:latin typeface="Times New Roman"/>
                <a:cs typeface="Times New Roman"/>
              </a:rPr>
              <a:t>bit  </a:t>
            </a:r>
            <a:r>
              <a:rPr dirty="0" sz="1400" spc="-5">
                <a:latin typeface="Times New Roman"/>
                <a:cs typeface="Times New Roman"/>
              </a:rPr>
              <a:t>period.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compare 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integrator with 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threshold.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7910" y="2178528"/>
            <a:ext cx="8712835" cy="214439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240"/>
              </a:spcBef>
            </a:pPr>
            <a:r>
              <a:rPr dirty="0" sz="1400" b="1">
                <a:latin typeface="Times New Roman"/>
                <a:cs typeface="Times New Roman"/>
              </a:rPr>
              <a:t>3- </a:t>
            </a:r>
            <a:r>
              <a:rPr dirty="0" sz="1400" spc="-5" b="1">
                <a:latin typeface="Times New Roman"/>
                <a:cs typeface="Times New Roman"/>
              </a:rPr>
              <a:t>Differential Phase Shift Keying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(DPSK):</a:t>
            </a:r>
            <a:endParaRPr sz="1400">
              <a:latin typeface="Times New Roman"/>
              <a:cs typeface="Times New Roman"/>
            </a:endParaRPr>
          </a:p>
          <a:p>
            <a:pPr marL="253365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Times New Roman"/>
                <a:cs typeface="Times New Roman"/>
              </a:rPr>
              <a:t>DPSK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differentially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coherent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modulation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does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need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synchronous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(coherent)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carrier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253365" marR="41275">
              <a:lnSpc>
                <a:spcPct val="1100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demodulator. The input sequence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binary bits is modified such that the next bit depends upon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previous bit.  Therefore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receiver the previous received bits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detect the present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marL="253365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4-1 </a:t>
            </a:r>
            <a:r>
              <a:rPr dirty="0" sz="1400" spc="-5" b="1">
                <a:latin typeface="Times New Roman"/>
                <a:cs typeface="Times New Roman"/>
              </a:rPr>
              <a:t>Generator of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DPSK:</a:t>
            </a:r>
            <a:endParaRPr sz="1400">
              <a:latin typeface="Times New Roman"/>
              <a:cs typeface="Times New Roman"/>
            </a:endParaRPr>
          </a:p>
          <a:p>
            <a:pPr marL="253365">
              <a:lnSpc>
                <a:spcPct val="10000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The input sequence d(t), the output sequence is b(t)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10">
                <a:latin typeface="Cambria Math"/>
                <a:cs typeface="Cambria Math"/>
              </a:rPr>
              <a:t>𝑏(𝑡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5">
                <a:latin typeface="Cambria Math"/>
                <a:cs typeface="Cambria Math"/>
              </a:rPr>
              <a:t>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Cambria Math"/>
                <a:cs typeface="Cambria Math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is the previous output delayed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 one </a:t>
            </a:r>
            <a:r>
              <a:rPr dirty="0" sz="1400" spc="-5">
                <a:latin typeface="Times New Roman"/>
                <a:cs typeface="Times New Roman"/>
              </a:rPr>
              <a:t>bit period.</a:t>
            </a:r>
            <a:endParaRPr sz="1400">
              <a:latin typeface="Times New Roman"/>
              <a:cs typeface="Times New Roman"/>
            </a:endParaRPr>
          </a:p>
          <a:p>
            <a:pPr marL="253365" marR="43180">
              <a:lnSpc>
                <a:spcPct val="1107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Depending upon values of d(t)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15">
                <a:latin typeface="Cambria Math"/>
                <a:cs typeface="Cambria Math"/>
              </a:rPr>
              <a:t>𝑏(𝑡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5">
                <a:latin typeface="Cambria Math"/>
                <a:cs typeface="Cambria Math"/>
              </a:rPr>
              <a:t>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Cambria Math"/>
                <a:cs typeface="Cambria Math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, exclusive OR gate generates the output sequence b(t)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Fig.  </a:t>
            </a:r>
            <a:r>
              <a:rPr dirty="0" sz="1400" spc="5">
                <a:latin typeface="Times New Roman"/>
                <a:cs typeface="Times New Roman"/>
              </a:rPr>
              <a:t>14.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7356" y="5952238"/>
            <a:ext cx="197738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14: DPSK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50529" y="4347210"/>
            <a:ext cx="5047366" cy="16021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00" y="424682"/>
            <a:ext cx="8918575" cy="1162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916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marL="469900" marR="43180">
              <a:lnSpc>
                <a:spcPct val="110000"/>
              </a:lnSpc>
            </a:pPr>
            <a:r>
              <a:rPr dirty="0" sz="1400" spc="-5">
                <a:latin typeface="Times New Roman"/>
                <a:cs typeface="Times New Roman"/>
              </a:rPr>
              <a:t>The truth table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exclusive OR gate is used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derive the level of waveforms shown in Fig. 15, which satisfied in </a:t>
            </a:r>
            <a:r>
              <a:rPr dirty="0" sz="1400">
                <a:latin typeface="Times New Roman"/>
                <a:cs typeface="Times New Roman"/>
              </a:rPr>
              <a:t>any  </a:t>
            </a:r>
            <a:r>
              <a:rPr dirty="0" sz="1400" spc="-5">
                <a:latin typeface="Times New Roman"/>
                <a:cs typeface="Times New Roman"/>
              </a:rPr>
              <a:t>interval b(t) is given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as,</a:t>
            </a:r>
            <a:endParaRPr sz="1400">
              <a:latin typeface="Times New Roman"/>
              <a:cs typeface="Times New Roman"/>
            </a:endParaRPr>
          </a:p>
          <a:p>
            <a:pPr algn="ctr" marL="429895">
              <a:lnSpc>
                <a:spcPct val="100000"/>
              </a:lnSpc>
              <a:spcBef>
                <a:spcPts val="215"/>
              </a:spcBef>
            </a:pPr>
            <a:r>
              <a:rPr dirty="0" sz="1400" spc="15">
                <a:latin typeface="Cambria Math"/>
                <a:cs typeface="Cambria Math"/>
              </a:rPr>
              <a:t>𝑏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𝑑(𝑡) </a:t>
            </a:r>
            <a:r>
              <a:rPr dirty="0" sz="1400">
                <a:latin typeface="Cambria Math"/>
                <a:cs typeface="Cambria Math"/>
              </a:rPr>
              <a:t>○ </a:t>
            </a:r>
            <a:r>
              <a:rPr dirty="0" sz="1400" spc="15">
                <a:latin typeface="Cambria Math"/>
                <a:cs typeface="Cambria Math"/>
              </a:rPr>
              <a:t>𝑏(𝑡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07820" y="489788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29712" y="5294126"/>
            <a:ext cx="213995" cy="0"/>
          </a:xfrm>
          <a:custGeom>
            <a:avLst/>
            <a:gdLst/>
            <a:ahLst/>
            <a:cxnLst/>
            <a:rect l="l" t="t" r="r" b="b"/>
            <a:pathLst>
              <a:path w="213995" h="0">
                <a:moveTo>
                  <a:pt x="0" y="0"/>
                </a:moveTo>
                <a:lnTo>
                  <a:pt x="21366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55392" y="5563873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63591" y="3993270"/>
            <a:ext cx="8963025" cy="200913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45910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15: DPSK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waveform</a:t>
            </a:r>
            <a:endParaRPr sz="1400">
              <a:latin typeface="Times New Roman"/>
              <a:cs typeface="Times New Roman"/>
            </a:endParaRPr>
          </a:p>
          <a:p>
            <a:pPr algn="just" marL="50800" marR="43180" indent="88265">
              <a:lnSpc>
                <a:spcPct val="119400"/>
              </a:lnSpc>
              <a:spcBef>
                <a:spcPts val="850"/>
              </a:spcBef>
            </a:pPr>
            <a:r>
              <a:rPr dirty="0" sz="1400" spc="-5">
                <a:latin typeface="Times New Roman"/>
                <a:cs typeface="Times New Roman"/>
              </a:rPr>
              <a:t>Note that the output sequence b(t) changes level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beginning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each interval in which </a:t>
            </a:r>
            <a:r>
              <a:rPr dirty="0" sz="1400">
                <a:latin typeface="Times New Roman"/>
                <a:cs typeface="Times New Roman"/>
              </a:rPr>
              <a:t>d(t)=1 </a:t>
            </a:r>
            <a:r>
              <a:rPr dirty="0" sz="1400" spc="-5">
                <a:latin typeface="Times New Roman"/>
                <a:cs typeface="Times New Roman"/>
              </a:rPr>
              <a:t>and does not change  level when </a:t>
            </a:r>
            <a:r>
              <a:rPr dirty="0" sz="1400">
                <a:latin typeface="Times New Roman"/>
                <a:cs typeface="Times New Roman"/>
              </a:rPr>
              <a:t>d(t)=0, </a:t>
            </a:r>
            <a:r>
              <a:rPr dirty="0" sz="1400" spc="-5">
                <a:latin typeface="Times New Roman"/>
                <a:cs typeface="Times New Roman"/>
              </a:rPr>
              <a:t>so that symbol duration (T)= duration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two bits </a:t>
            </a:r>
            <a:r>
              <a:rPr dirty="0" sz="1400" spc="-5">
                <a:latin typeface="Cambria Math"/>
                <a:cs typeface="Cambria Math"/>
              </a:rPr>
              <a:t>2𝑇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Times New Roman"/>
                <a:cs typeface="Times New Roman"/>
              </a:rPr>
              <a:t>. The sequence b(t)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applied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balanced  </a:t>
            </a:r>
            <a:r>
              <a:rPr dirty="0" baseline="1984" sz="2100" spc="-7">
                <a:latin typeface="Times New Roman"/>
                <a:cs typeface="Times New Roman"/>
              </a:rPr>
              <a:t>modulator </a:t>
            </a:r>
            <a:r>
              <a:rPr dirty="0" baseline="1984" sz="2100" spc="-15">
                <a:latin typeface="Times New Roman"/>
                <a:cs typeface="Times New Roman"/>
              </a:rPr>
              <a:t>as </a:t>
            </a:r>
            <a:r>
              <a:rPr dirty="0" baseline="1984" sz="2100" spc="-7">
                <a:latin typeface="Times New Roman"/>
                <a:cs typeface="Times New Roman"/>
              </a:rPr>
              <a:t>shown in Fig. 14 with carrier </a:t>
            </a:r>
            <a:r>
              <a:rPr dirty="0" sz="1400" spc="-5">
                <a:latin typeface="Cambria Math"/>
                <a:cs typeface="Cambria Math"/>
              </a:rPr>
              <a:t>√</a:t>
            </a:r>
            <a:r>
              <a:rPr dirty="0" baseline="1984" sz="2100" spc="-7">
                <a:latin typeface="Cambria Math"/>
                <a:cs typeface="Cambria Math"/>
              </a:rPr>
              <a:t>2𝑃cos(2𝜋𝑓</a:t>
            </a:r>
            <a:r>
              <a:rPr dirty="0" baseline="-13888" sz="1500" spc="-7">
                <a:latin typeface="Cambria Math"/>
                <a:cs typeface="Cambria Math"/>
              </a:rPr>
              <a:t>0</a:t>
            </a:r>
            <a:r>
              <a:rPr dirty="0" baseline="1984" sz="2100" spc="-7">
                <a:latin typeface="Cambria Math"/>
                <a:cs typeface="Cambria Math"/>
              </a:rPr>
              <a:t>𝑡)</a:t>
            </a:r>
            <a:r>
              <a:rPr dirty="0" baseline="1984" sz="2100" spc="-7">
                <a:latin typeface="Times New Roman"/>
                <a:cs typeface="Times New Roman"/>
              </a:rPr>
              <a:t>, </a:t>
            </a:r>
            <a:r>
              <a:rPr dirty="0" baseline="1984" sz="2100">
                <a:latin typeface="Times New Roman"/>
                <a:cs typeface="Times New Roman"/>
              </a:rPr>
              <a:t>the </a:t>
            </a:r>
            <a:r>
              <a:rPr dirty="0" baseline="1984" sz="2100" spc="-7">
                <a:latin typeface="Times New Roman"/>
                <a:cs typeface="Times New Roman"/>
              </a:rPr>
              <a:t>modulator output</a:t>
            </a:r>
            <a:r>
              <a:rPr dirty="0" baseline="1984" sz="2100" spc="82">
                <a:latin typeface="Times New Roman"/>
                <a:cs typeface="Times New Roman"/>
              </a:rPr>
              <a:t> </a:t>
            </a:r>
            <a:r>
              <a:rPr dirty="0" baseline="1984" sz="2100" spc="-7">
                <a:latin typeface="Times New Roman"/>
                <a:cs typeface="Times New Roman"/>
              </a:rPr>
              <a:t>is:</a:t>
            </a:r>
            <a:endParaRPr baseline="1984" sz="2100">
              <a:latin typeface="Times New Roman"/>
              <a:cs typeface="Times New Roman"/>
            </a:endParaRPr>
          </a:p>
          <a:p>
            <a:pPr algn="ctr" marL="459740">
              <a:lnSpc>
                <a:spcPct val="100000"/>
              </a:lnSpc>
              <a:spcBef>
                <a:spcPts val="1435"/>
              </a:spcBef>
            </a:pP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𝑏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√2𝑃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cos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-10">
                <a:latin typeface="Cambria Math"/>
                <a:cs typeface="Cambria Math"/>
              </a:rPr>
              <a:t>2𝜋𝑓</a:t>
            </a:r>
            <a:r>
              <a:rPr dirty="0" baseline="-16666" sz="1500" spc="-15">
                <a:latin typeface="Cambria Math"/>
                <a:cs typeface="Cambria Math"/>
              </a:rPr>
              <a:t>0</a:t>
            </a:r>
            <a:r>
              <a:rPr dirty="0" sz="1400" spc="-10">
                <a:latin typeface="Cambria Math"/>
                <a:cs typeface="Cambria Math"/>
              </a:rPr>
              <a:t>𝑡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algn="ctr" marL="459740">
              <a:lnSpc>
                <a:spcPct val="100000"/>
              </a:lnSpc>
              <a:spcBef>
                <a:spcPts val="445"/>
              </a:spcBef>
            </a:pPr>
            <a:r>
              <a:rPr dirty="0" sz="1400">
                <a:latin typeface="Cambria Math"/>
                <a:cs typeface="Cambria Math"/>
              </a:rPr>
              <a:t>= ±√2𝑃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cos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-10">
                <a:latin typeface="Cambria Math"/>
                <a:cs typeface="Cambria Math"/>
              </a:rPr>
              <a:t>2𝜋𝑓</a:t>
            </a:r>
            <a:r>
              <a:rPr dirty="0" baseline="-16666" sz="1500" spc="-15">
                <a:latin typeface="Cambria Math"/>
                <a:cs typeface="Cambria Math"/>
              </a:rPr>
              <a:t>0</a:t>
            </a:r>
            <a:r>
              <a:rPr dirty="0" sz="1400" spc="-10">
                <a:latin typeface="Cambria Math"/>
                <a:cs typeface="Cambria Math"/>
              </a:rPr>
              <a:t>𝑡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508000">
              <a:lnSpc>
                <a:spcPct val="100000"/>
              </a:lnSpc>
              <a:spcBef>
                <a:spcPts val="145"/>
              </a:spcBef>
            </a:pPr>
            <a:r>
              <a:rPr dirty="0" sz="1400" spc="-5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shown </a:t>
            </a:r>
            <a:r>
              <a:rPr dirty="0" sz="1400" spc="-5">
                <a:latin typeface="Times New Roman"/>
                <a:cs typeface="Times New Roman"/>
              </a:rPr>
              <a:t>in in Fig.15 the phase changes only when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d(t)=1.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79038" y="1610868"/>
            <a:ext cx="6191250" cy="2380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86343" y="1902195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 h="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25500" y="874516"/>
            <a:ext cx="9013190" cy="43313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4-2 </a:t>
            </a:r>
            <a:r>
              <a:rPr dirty="0" sz="1400" spc="-5" b="1">
                <a:latin typeface="Times New Roman"/>
                <a:cs typeface="Times New Roman"/>
              </a:rPr>
              <a:t>DPSK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Receiver:</a:t>
            </a:r>
            <a:endParaRPr sz="1400">
              <a:latin typeface="Times New Roman"/>
              <a:cs typeface="Times New Roman"/>
            </a:endParaRPr>
          </a:p>
          <a:p>
            <a:pPr marL="88900" marR="55880">
              <a:lnSpc>
                <a:spcPct val="111400"/>
              </a:lnSpc>
              <a:spcBef>
                <a:spcPts val="969"/>
              </a:spcBef>
            </a:pPr>
            <a:r>
              <a:rPr dirty="0" sz="1400" spc="-5">
                <a:latin typeface="Times New Roman"/>
                <a:cs typeface="Times New Roman"/>
              </a:rPr>
              <a:t>During the transmission, the DPSK signal undergoes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phase </a:t>
            </a:r>
            <a:r>
              <a:rPr dirty="0" sz="1400" spc="-5">
                <a:latin typeface="Times New Roman"/>
                <a:cs typeface="Times New Roman"/>
              </a:rPr>
              <a:t>shift </a:t>
            </a:r>
            <a:r>
              <a:rPr dirty="0" sz="1400" spc="15">
                <a:latin typeface="Cambria Math"/>
                <a:cs typeface="Cambria Math"/>
              </a:rPr>
              <a:t>𝜃</a:t>
            </a:r>
            <a:r>
              <a:rPr dirty="0" sz="1400" spc="1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Therefore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signal received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input of  </a:t>
            </a:r>
            <a:r>
              <a:rPr dirty="0" sz="1400">
                <a:latin typeface="Times New Roman"/>
                <a:cs typeface="Times New Roman"/>
              </a:rPr>
              <a:t>receiver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dirty="0" baseline="1984" sz="2100" spc="-7">
                <a:latin typeface="Times New Roman"/>
                <a:cs typeface="Times New Roman"/>
              </a:rPr>
              <a:t>Received signal </a:t>
            </a:r>
            <a:r>
              <a:rPr dirty="0" baseline="1984" sz="2100" spc="15">
                <a:latin typeface="Cambria Math"/>
                <a:cs typeface="Cambria Math"/>
              </a:rPr>
              <a:t>𝑦</a:t>
            </a:r>
            <a:r>
              <a:rPr dirty="0" baseline="3968" sz="2100" spc="15">
                <a:latin typeface="Cambria Math"/>
                <a:cs typeface="Cambria Math"/>
              </a:rPr>
              <a:t>(</a:t>
            </a:r>
            <a:r>
              <a:rPr dirty="0" baseline="1984" sz="2100" spc="15">
                <a:latin typeface="Cambria Math"/>
                <a:cs typeface="Cambria Math"/>
              </a:rPr>
              <a:t>𝑡</a:t>
            </a:r>
            <a:r>
              <a:rPr dirty="0" baseline="3968" sz="2100" spc="15">
                <a:latin typeface="Cambria Math"/>
                <a:cs typeface="Cambria Math"/>
              </a:rPr>
              <a:t>) </a:t>
            </a:r>
            <a:r>
              <a:rPr dirty="0" baseline="1984" sz="2100">
                <a:latin typeface="Cambria Math"/>
                <a:cs typeface="Cambria Math"/>
              </a:rPr>
              <a:t>= </a:t>
            </a:r>
            <a:r>
              <a:rPr dirty="0" baseline="1984" sz="2100" spc="7">
                <a:latin typeface="Cambria Math"/>
                <a:cs typeface="Cambria Math"/>
              </a:rPr>
              <a:t>𝑏</a:t>
            </a:r>
            <a:r>
              <a:rPr dirty="0" baseline="3968" sz="2100" spc="7">
                <a:latin typeface="Cambria Math"/>
                <a:cs typeface="Cambria Math"/>
              </a:rPr>
              <a:t>(</a:t>
            </a:r>
            <a:r>
              <a:rPr dirty="0" baseline="1984" sz="2100" spc="7">
                <a:latin typeface="Cambria Math"/>
                <a:cs typeface="Cambria Math"/>
              </a:rPr>
              <a:t>𝑡</a:t>
            </a:r>
            <a:r>
              <a:rPr dirty="0" baseline="3968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√</a:t>
            </a:r>
            <a:r>
              <a:rPr dirty="0" baseline="1984" sz="2100" spc="7">
                <a:latin typeface="Cambria Math"/>
                <a:cs typeface="Cambria Math"/>
              </a:rPr>
              <a:t>2𝑃 </a:t>
            </a:r>
            <a:r>
              <a:rPr dirty="0" baseline="1984" sz="2100" spc="-22">
                <a:latin typeface="Cambria Math"/>
                <a:cs typeface="Cambria Math"/>
              </a:rPr>
              <a:t>cos</a:t>
            </a:r>
            <a:r>
              <a:rPr dirty="0" baseline="3968" sz="2100" spc="-22">
                <a:latin typeface="Cambria Math"/>
                <a:cs typeface="Cambria Math"/>
              </a:rPr>
              <a:t>(</a:t>
            </a:r>
            <a:r>
              <a:rPr dirty="0" baseline="1984" sz="2100" spc="-22">
                <a:latin typeface="Cambria Math"/>
                <a:cs typeface="Cambria Math"/>
              </a:rPr>
              <a:t>2𝜋𝑓</a:t>
            </a:r>
            <a:r>
              <a:rPr dirty="0" baseline="-13888" sz="1500" spc="-22">
                <a:latin typeface="Cambria Math"/>
                <a:cs typeface="Cambria Math"/>
              </a:rPr>
              <a:t>0</a:t>
            </a:r>
            <a:r>
              <a:rPr dirty="0" baseline="1984" sz="2100" spc="-22">
                <a:latin typeface="Cambria Math"/>
                <a:cs typeface="Cambria Math"/>
              </a:rPr>
              <a:t>𝑡 </a:t>
            </a:r>
            <a:r>
              <a:rPr dirty="0" baseline="1984" sz="2100">
                <a:latin typeface="Cambria Math"/>
                <a:cs typeface="Cambria Math"/>
              </a:rPr>
              <a:t>+</a:t>
            </a:r>
            <a:r>
              <a:rPr dirty="0" baseline="1984" sz="2100" spc="19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𝜃</a:t>
            </a:r>
            <a:r>
              <a:rPr dirty="0" baseline="3968" sz="2100" spc="22">
                <a:latin typeface="Cambria Math"/>
                <a:cs typeface="Cambria Math"/>
              </a:rPr>
              <a:t>)</a:t>
            </a:r>
            <a:endParaRPr baseline="3968" sz="21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  <a:spcBef>
                <a:spcPts val="1140"/>
              </a:spcBef>
            </a:pPr>
            <a:r>
              <a:rPr dirty="0" sz="1400" spc="-5">
                <a:latin typeface="Times New Roman"/>
                <a:cs typeface="Times New Roman"/>
              </a:rPr>
              <a:t>The signal is multiplied with delayed version </a:t>
            </a:r>
            <a:r>
              <a:rPr dirty="0" sz="1400">
                <a:latin typeface="Times New Roman"/>
                <a:cs typeface="Times New Roman"/>
              </a:rPr>
              <a:t>by one </a:t>
            </a:r>
            <a:r>
              <a:rPr dirty="0" sz="1400" spc="-5">
                <a:latin typeface="Times New Roman"/>
                <a:cs typeface="Times New Roman"/>
              </a:rPr>
              <a:t>bit: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190"/>
              </a:spcBef>
            </a:pPr>
            <a:r>
              <a:rPr dirty="0" sz="1400" spc="-5">
                <a:latin typeface="Times New Roman"/>
                <a:cs typeface="Times New Roman"/>
              </a:rPr>
              <a:t>Multiplier output</a:t>
            </a:r>
            <a:r>
              <a:rPr dirty="0" sz="1400" spc="-5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𝑏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𝑏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− 𝑇</a:t>
            </a:r>
            <a:r>
              <a:rPr dirty="0" baseline="-16666" sz="1500">
                <a:latin typeface="Cambria Math"/>
                <a:cs typeface="Cambria Math"/>
              </a:rPr>
              <a:t>𝑏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(2𝑝) </a:t>
            </a:r>
            <a:r>
              <a:rPr dirty="0" sz="1400" spc="-15">
                <a:latin typeface="Cambria Math"/>
                <a:cs typeface="Cambria Math"/>
              </a:rPr>
              <a:t>cos</a:t>
            </a:r>
            <a:r>
              <a:rPr dirty="0" baseline="1984" sz="2100" spc="-22">
                <a:latin typeface="Cambria Math"/>
                <a:cs typeface="Cambria Math"/>
              </a:rPr>
              <a:t>(</a:t>
            </a:r>
            <a:r>
              <a:rPr dirty="0" sz="1400" spc="-15">
                <a:latin typeface="Cambria Math"/>
                <a:cs typeface="Cambria Math"/>
              </a:rPr>
              <a:t>2𝜋𝑓</a:t>
            </a:r>
            <a:r>
              <a:rPr dirty="0" baseline="-16666" sz="1500" spc="-22">
                <a:latin typeface="Cambria Math"/>
                <a:cs typeface="Cambria Math"/>
              </a:rPr>
              <a:t>0</a:t>
            </a:r>
            <a:r>
              <a:rPr dirty="0" sz="1400" spc="-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𝜃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 spc="-15">
                <a:latin typeface="Cambria Math"/>
                <a:cs typeface="Cambria Math"/>
              </a:rPr>
              <a:t>cos</a:t>
            </a:r>
            <a:r>
              <a:rPr dirty="0" baseline="1984" sz="2100" spc="-22">
                <a:latin typeface="Cambria Math"/>
                <a:cs typeface="Cambria Math"/>
              </a:rPr>
              <a:t>(</a:t>
            </a:r>
            <a:r>
              <a:rPr dirty="0" sz="1400" spc="-15">
                <a:latin typeface="Cambria Math"/>
                <a:cs typeface="Cambria Math"/>
              </a:rPr>
              <a:t>2𝜋𝑓</a:t>
            </a:r>
            <a:r>
              <a:rPr dirty="0" baseline="-16666" sz="1500" spc="-22">
                <a:latin typeface="Cambria Math"/>
                <a:cs typeface="Cambria Math"/>
              </a:rPr>
              <a:t>0</a:t>
            </a:r>
            <a:r>
              <a:rPr dirty="0" baseline="1984" sz="2100" spc="-22">
                <a:latin typeface="Cambria Math"/>
                <a:cs typeface="Cambria Math"/>
              </a:rPr>
              <a:t>(</a:t>
            </a:r>
            <a:r>
              <a:rPr dirty="0" sz="1400" spc="-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5">
                <a:latin typeface="Cambria Math"/>
                <a:cs typeface="Cambria Math"/>
              </a:rPr>
              <a:t>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5">
                <a:latin typeface="Cambria Math"/>
                <a:cs typeface="Cambria Math"/>
              </a:rPr>
              <a:t> 𝜃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6708140">
              <a:lnSpc>
                <a:spcPct val="100000"/>
              </a:lnSpc>
              <a:spcBef>
                <a:spcPts val="118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16a: QPSK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receiver</a:t>
            </a:r>
            <a:endParaRPr sz="1400">
              <a:latin typeface="Times New Roman"/>
              <a:cs typeface="Times New Roman"/>
            </a:endParaRPr>
          </a:p>
          <a:p>
            <a:pPr marL="6395720" marR="52705">
              <a:lnSpc>
                <a:spcPct val="110100"/>
              </a:lnSpc>
              <a:spcBef>
                <a:spcPts val="1010"/>
              </a:spcBef>
            </a:pPr>
            <a:r>
              <a:rPr dirty="0" sz="1400" spc="-5">
                <a:latin typeface="Times New Roman"/>
                <a:cs typeface="Times New Roman"/>
              </a:rPr>
              <a:t>This signal is fed to integrator and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decision device. The  integrator and decision is controlled  </a:t>
            </a:r>
            <a:r>
              <a:rPr dirty="0" sz="1400">
                <a:latin typeface="Times New Roman"/>
                <a:cs typeface="Times New Roman"/>
              </a:rPr>
              <a:t>by bit </a:t>
            </a:r>
            <a:r>
              <a:rPr dirty="0" sz="1400" spc="-5">
                <a:latin typeface="Times New Roman"/>
                <a:cs typeface="Times New Roman"/>
              </a:rPr>
              <a:t>synchronizer </a:t>
            </a:r>
            <a:r>
              <a:rPr dirty="0" sz="1400">
                <a:latin typeface="Times New Roman"/>
                <a:cs typeface="Times New Roman"/>
              </a:rPr>
              <a:t>to get </a:t>
            </a:r>
            <a:r>
              <a:rPr dirty="0" sz="1400" spc="-5">
                <a:latin typeface="Times New Roman"/>
                <a:cs typeface="Times New Roman"/>
              </a:rPr>
              <a:t>the  output binary </a:t>
            </a:r>
            <a:r>
              <a:rPr dirty="0" sz="1400">
                <a:latin typeface="Times New Roman"/>
                <a:cs typeface="Times New Roman"/>
              </a:rPr>
              <a:t>sequence. </a:t>
            </a:r>
            <a:r>
              <a:rPr dirty="0" sz="1400" spc="-5">
                <a:latin typeface="Times New Roman"/>
                <a:cs typeface="Times New Roman"/>
              </a:rPr>
              <a:t>The block  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such system </a:t>
            </a:r>
            <a:r>
              <a:rPr dirty="0" sz="1400">
                <a:latin typeface="Times New Roman"/>
                <a:cs typeface="Times New Roman"/>
              </a:rPr>
              <a:t>is shown in  </a:t>
            </a:r>
            <a:r>
              <a:rPr dirty="0" sz="1400" spc="-5">
                <a:latin typeface="Times New Roman"/>
                <a:cs typeface="Times New Roman"/>
              </a:rPr>
              <a:t>Fig.16a, and the equivalent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system </a:t>
            </a:r>
            <a:r>
              <a:rPr dirty="0" sz="1400">
                <a:latin typeface="Times New Roman"/>
                <a:cs typeface="Times New Roman"/>
              </a:rPr>
              <a:t>is shown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Fig.16b.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3017520"/>
            <a:ext cx="6191250" cy="1952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687" y="3034407"/>
            <a:ext cx="19177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4-3 </a:t>
            </a:r>
            <a:r>
              <a:rPr dirty="0" sz="1400" spc="-5" b="1">
                <a:latin typeface="Times New Roman"/>
                <a:cs typeface="Times New Roman"/>
              </a:rPr>
              <a:t>Bandwidth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DPSK: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03107" y="4780538"/>
            <a:ext cx="82550" cy="12700"/>
          </a:xfrm>
          <a:custGeom>
            <a:avLst/>
            <a:gdLst/>
            <a:ahLst/>
            <a:cxnLst/>
            <a:rect l="l" t="t" r="r" b="b"/>
            <a:pathLst>
              <a:path w="82550" h="12700">
                <a:moveTo>
                  <a:pt x="0" y="12192"/>
                </a:moveTo>
                <a:lnTo>
                  <a:pt x="82296" y="12192"/>
                </a:lnTo>
                <a:lnTo>
                  <a:pt x="82296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094972" y="4592198"/>
            <a:ext cx="4470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0045" algn="l"/>
              </a:tabLst>
            </a:pP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6280" y="3373607"/>
            <a:ext cx="8942705" cy="151193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38100" marR="30480">
              <a:lnSpc>
                <a:spcPct val="110700"/>
              </a:lnSpc>
              <a:spcBef>
                <a:spcPts val="8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5">
                <a:latin typeface="Times New Roman"/>
                <a:cs typeface="Times New Roman"/>
              </a:rPr>
              <a:t>know </a:t>
            </a:r>
            <a:r>
              <a:rPr dirty="0" sz="1400" spc="-5">
                <a:latin typeface="Times New Roman"/>
                <a:cs typeface="Times New Roman"/>
              </a:rPr>
              <a:t>that one previous </a:t>
            </a:r>
            <a:r>
              <a:rPr dirty="0" sz="1400">
                <a:latin typeface="Times New Roman"/>
                <a:cs typeface="Times New Roman"/>
              </a:rPr>
              <a:t>bit </a:t>
            </a:r>
            <a:r>
              <a:rPr dirty="0" sz="1400" spc="-5">
                <a:latin typeface="Times New Roman"/>
                <a:cs typeface="Times New Roman"/>
              </a:rPr>
              <a:t>is used to decide the phase shift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next bit. Change in </a:t>
            </a:r>
            <a:r>
              <a:rPr dirty="0" sz="1400">
                <a:latin typeface="Times New Roman"/>
                <a:cs typeface="Times New Roman"/>
              </a:rPr>
              <a:t>b(t) </a:t>
            </a:r>
            <a:r>
              <a:rPr dirty="0" sz="1400" spc="-5">
                <a:latin typeface="Times New Roman"/>
                <a:cs typeface="Times New Roman"/>
              </a:rPr>
              <a:t>occurs only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input bitt is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level  </a:t>
            </a:r>
            <a:r>
              <a:rPr dirty="0" sz="1400">
                <a:latin typeface="Times New Roman"/>
                <a:cs typeface="Times New Roman"/>
              </a:rPr>
              <a:t>'1'. </a:t>
            </a:r>
            <a:r>
              <a:rPr dirty="0" sz="1400" spc="-5">
                <a:latin typeface="Times New Roman"/>
                <a:cs typeface="Times New Roman"/>
              </a:rPr>
              <a:t>No change occurs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input bit is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level '0'. Since one previous </a:t>
            </a:r>
            <a:r>
              <a:rPr dirty="0" sz="1400" spc="-10">
                <a:latin typeface="Times New Roman"/>
                <a:cs typeface="Times New Roman"/>
              </a:rPr>
              <a:t>bit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always </a:t>
            </a:r>
            <a:r>
              <a:rPr dirty="0" sz="1400">
                <a:latin typeface="Times New Roman"/>
                <a:cs typeface="Times New Roman"/>
              </a:rPr>
              <a:t>used to </a:t>
            </a:r>
            <a:r>
              <a:rPr dirty="0" sz="1400" spc="-5">
                <a:latin typeface="Times New Roman"/>
                <a:cs typeface="Times New Roman"/>
              </a:rPr>
              <a:t>define the phase in next bit, </a:t>
            </a:r>
            <a:r>
              <a:rPr dirty="0" sz="1400" spc="3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symbol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said to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5">
                <a:latin typeface="Times New Roman"/>
                <a:cs typeface="Times New Roman"/>
              </a:rPr>
              <a:t>two bits. Therefore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symbol duration (T)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equivalent to </a:t>
            </a:r>
            <a:r>
              <a:rPr dirty="0" sz="1400">
                <a:latin typeface="Times New Roman"/>
                <a:cs typeface="Times New Roman"/>
              </a:rPr>
              <a:t>two </a:t>
            </a:r>
            <a:r>
              <a:rPr dirty="0" sz="1400" spc="-5">
                <a:latin typeface="Times New Roman"/>
                <a:cs typeface="Times New Roman"/>
              </a:rPr>
              <a:t>bits duration </a:t>
            </a:r>
            <a:r>
              <a:rPr dirty="0" sz="1400" spc="-5">
                <a:latin typeface="Cambria Math"/>
                <a:cs typeface="Cambria Math"/>
              </a:rPr>
              <a:t>(2𝑇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r>
              <a:rPr dirty="0" sz="1400" spc="-5">
                <a:latin typeface="Cambria Math"/>
                <a:cs typeface="Cambria Math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Symbol duration </a:t>
            </a:r>
            <a:r>
              <a:rPr dirty="0" sz="1400">
                <a:latin typeface="Cambria Math"/>
                <a:cs typeface="Cambria Math"/>
              </a:rPr>
              <a:t>𝑇 =</a:t>
            </a:r>
            <a:r>
              <a:rPr dirty="0" sz="1400" spc="-15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2𝑇</a:t>
            </a:r>
            <a:r>
              <a:rPr dirty="0" baseline="-16666" sz="1500" spc="-52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  <a:p>
            <a:pPr algn="just" marL="38100">
              <a:lnSpc>
                <a:spcPct val="100000"/>
              </a:lnSpc>
              <a:spcBef>
                <a:spcPts val="1560"/>
              </a:spcBef>
            </a:pPr>
            <a:r>
              <a:rPr dirty="0" sz="1400" spc="-5">
                <a:latin typeface="Times New Roman"/>
                <a:cs typeface="Times New Roman"/>
              </a:rPr>
              <a:t>Bandwidth is </a:t>
            </a:r>
            <a:r>
              <a:rPr dirty="0" sz="1400" spc="-10">
                <a:latin typeface="Times New Roman"/>
                <a:cs typeface="Times New Roman"/>
              </a:rPr>
              <a:t>given </a:t>
            </a:r>
            <a:r>
              <a:rPr dirty="0" sz="1400" spc="-5">
                <a:latin typeface="Times New Roman"/>
                <a:cs typeface="Times New Roman"/>
              </a:rPr>
              <a:t>as, </a:t>
            </a:r>
            <a:r>
              <a:rPr dirty="0" sz="1400">
                <a:latin typeface="Cambria Math"/>
                <a:cs typeface="Cambria Math"/>
              </a:rPr>
              <a:t>𝐵𝑊 = </a:t>
            </a:r>
            <a:r>
              <a:rPr dirty="0" baseline="-38888" sz="1500" spc="22">
                <a:latin typeface="Cambria Math"/>
                <a:cs typeface="Cambria Math"/>
              </a:rPr>
              <a:t>𝑇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-38888" sz="1500" spc="75">
                <a:latin typeface="Cambria Math"/>
                <a:cs typeface="Cambria Math"/>
              </a:rPr>
              <a:t>𝑇</a:t>
            </a:r>
            <a:r>
              <a:rPr dirty="0" baseline="-62500" sz="1200" spc="75">
                <a:latin typeface="Cambria Math"/>
                <a:cs typeface="Cambria Math"/>
              </a:rPr>
              <a:t>𝑏</a:t>
            </a:r>
            <a:endParaRPr baseline="-62500" sz="12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17448" y="478663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 h="0">
                <a:moveTo>
                  <a:pt x="0" y="0"/>
                </a:moveTo>
                <a:lnTo>
                  <a:pt x="1493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38200" y="5086348"/>
            <a:ext cx="6024245" cy="13277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  <a:tabLst>
                <a:tab pos="1063625" algn="l"/>
              </a:tabLst>
            </a:pPr>
            <a:r>
              <a:rPr dirty="0" sz="1400" spc="-5">
                <a:latin typeface="Times New Roman"/>
                <a:cs typeface="Times New Roman"/>
              </a:rPr>
              <a:t>Or	</a:t>
            </a:r>
            <a:r>
              <a:rPr dirty="0" sz="1400">
                <a:latin typeface="Cambria Math"/>
                <a:cs typeface="Cambria Math"/>
              </a:rPr>
              <a:t>𝐵𝑊 =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𝑓</a:t>
            </a:r>
            <a:r>
              <a:rPr dirty="0" baseline="-16666" sz="1500" spc="-127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  <a:p>
            <a:pPr marL="75565">
              <a:lnSpc>
                <a:spcPct val="100000"/>
              </a:lnSpc>
              <a:spcBef>
                <a:spcPts val="1210"/>
              </a:spcBef>
            </a:pPr>
            <a:r>
              <a:rPr dirty="0" sz="1400" b="1">
                <a:latin typeface="Times New Roman"/>
                <a:cs typeface="Times New Roman"/>
              </a:rPr>
              <a:t>4-4 </a:t>
            </a:r>
            <a:r>
              <a:rPr dirty="0" sz="1400" spc="-5" b="1">
                <a:latin typeface="Times New Roman"/>
                <a:cs typeface="Times New Roman"/>
              </a:rPr>
              <a:t>Advantages and disadvantages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DPSK:</a:t>
            </a:r>
            <a:endParaRPr sz="14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1165"/>
              </a:spcBef>
            </a:pPr>
            <a:r>
              <a:rPr dirty="0" sz="1400" spc="-5" b="1">
                <a:latin typeface="Times New Roman"/>
                <a:cs typeface="Times New Roman"/>
              </a:rPr>
              <a:t>Advantages:</a:t>
            </a:r>
            <a:endParaRPr sz="1400">
              <a:latin typeface="Times New Roman"/>
              <a:cs typeface="Times New Roman"/>
            </a:endParaRPr>
          </a:p>
          <a:p>
            <a:pPr marL="533400">
              <a:lnSpc>
                <a:spcPct val="100000"/>
              </a:lnSpc>
              <a:spcBef>
                <a:spcPts val="115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DPSK does not need </a:t>
            </a:r>
            <a:r>
              <a:rPr dirty="0" sz="1400">
                <a:latin typeface="Times New Roman"/>
                <a:cs typeface="Times New Roman"/>
              </a:rPr>
              <a:t>carrier at </a:t>
            </a:r>
            <a:r>
              <a:rPr dirty="0" sz="1400" spc="-5">
                <a:latin typeface="Times New Roman"/>
                <a:cs typeface="Times New Roman"/>
              </a:rPr>
              <a:t>its receiver. </a:t>
            </a:r>
            <a:r>
              <a:rPr dirty="0" sz="1400">
                <a:latin typeface="Times New Roman"/>
                <a:cs typeface="Times New Roman"/>
              </a:rPr>
              <a:t>Hence </a:t>
            </a:r>
            <a:r>
              <a:rPr dirty="0" sz="1400" spc="-5">
                <a:latin typeface="Times New Roman"/>
                <a:cs typeface="Times New Roman"/>
              </a:rPr>
              <a:t>it is simple than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BPSK.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07663" y="900684"/>
            <a:ext cx="4875519" cy="1277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63600" y="424682"/>
            <a:ext cx="8963660" cy="4260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  <a:tabLst>
                <a:tab pos="42297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5080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The bandwidth required of DPSK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reduced compared to that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BPSK.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190"/>
              </a:spcBef>
            </a:pPr>
            <a:r>
              <a:rPr dirty="0" sz="1400" spc="-5" b="1">
                <a:latin typeface="Times New Roman"/>
                <a:cs typeface="Times New Roman"/>
              </a:rPr>
              <a:t>Disadvantages:</a:t>
            </a:r>
            <a:endParaRPr sz="1400">
              <a:latin typeface="Times New Roman"/>
              <a:cs typeface="Times New Roman"/>
            </a:endParaRPr>
          </a:p>
          <a:p>
            <a:pPr marL="508000" indent="-229235">
              <a:lnSpc>
                <a:spcPct val="100000"/>
              </a:lnSpc>
              <a:spcBef>
                <a:spcPts val="1150"/>
              </a:spcBef>
              <a:buAutoNum type="arabicPlain"/>
              <a:tabLst>
                <a:tab pos="508634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probability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bit </a:t>
            </a:r>
            <a:r>
              <a:rPr dirty="0" sz="1400">
                <a:latin typeface="Times New Roman"/>
                <a:cs typeface="Times New Roman"/>
              </a:rPr>
              <a:t>error </a:t>
            </a:r>
            <a:r>
              <a:rPr dirty="0" sz="1400" spc="-5">
                <a:latin typeface="Times New Roman"/>
                <a:cs typeface="Times New Roman"/>
              </a:rPr>
              <a:t>rate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DPSK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higher than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BPSK.</a:t>
            </a:r>
            <a:endParaRPr sz="1400">
              <a:latin typeface="Times New Roman"/>
              <a:cs typeface="Times New Roman"/>
            </a:endParaRPr>
          </a:p>
          <a:p>
            <a:pPr marL="508000" marR="204470" indent="-228600">
              <a:lnSpc>
                <a:spcPts val="1860"/>
              </a:lnSpc>
              <a:spcBef>
                <a:spcPts val="80"/>
              </a:spcBef>
              <a:buAutoNum type="arabicPlain"/>
              <a:tabLst>
                <a:tab pos="508634" algn="l"/>
              </a:tabLst>
            </a:pPr>
            <a:r>
              <a:rPr dirty="0" sz="1400">
                <a:latin typeface="Times New Roman"/>
                <a:cs typeface="Times New Roman"/>
              </a:rPr>
              <a:t>Error </a:t>
            </a:r>
            <a:r>
              <a:rPr dirty="0" sz="1400" spc="-5">
                <a:latin typeface="Times New Roman"/>
                <a:cs typeface="Times New Roman"/>
              </a:rPr>
              <a:t>in the first bit creates error </a:t>
            </a: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spc="-5">
                <a:latin typeface="Times New Roman"/>
                <a:cs typeface="Times New Roman"/>
              </a:rPr>
              <a:t>second bit. </a:t>
            </a:r>
            <a:r>
              <a:rPr dirty="0" sz="1400">
                <a:latin typeface="Times New Roman"/>
                <a:cs typeface="Times New Roman"/>
              </a:rPr>
              <a:t>Hence </a:t>
            </a:r>
            <a:r>
              <a:rPr dirty="0" sz="1400" spc="-5">
                <a:latin typeface="Times New Roman"/>
                <a:cs typeface="Times New Roman"/>
              </a:rPr>
              <a:t>error propagation in DPSK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more, while in PSK </a:t>
            </a:r>
            <a:r>
              <a:rPr dirty="0" sz="1400">
                <a:latin typeface="Times New Roman"/>
                <a:cs typeface="Times New Roman"/>
              </a:rPr>
              <a:t>each </a:t>
            </a:r>
            <a:r>
              <a:rPr dirty="0" sz="1400" spc="-10">
                <a:latin typeface="Times New Roman"/>
                <a:cs typeface="Times New Roman"/>
              </a:rPr>
              <a:t>bit 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independent.</a:t>
            </a:r>
            <a:endParaRPr sz="1400">
              <a:latin typeface="Times New Roman"/>
              <a:cs typeface="Times New Roman"/>
            </a:endParaRPr>
          </a:p>
          <a:p>
            <a:pPr marL="508000" indent="-229235">
              <a:lnSpc>
                <a:spcPct val="100000"/>
              </a:lnSpc>
              <a:spcBef>
                <a:spcPts val="80"/>
              </a:spcBef>
              <a:buAutoNum type="arabicPlain"/>
              <a:tabLst>
                <a:tab pos="508634" algn="l"/>
              </a:tabLst>
            </a:pPr>
            <a:r>
              <a:rPr dirty="0" sz="1400" spc="-5">
                <a:latin typeface="Times New Roman"/>
                <a:cs typeface="Times New Roman"/>
              </a:rPr>
              <a:t>Noise interference in DPSK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">
                <a:latin typeface="Times New Roman"/>
                <a:cs typeface="Times New Roman"/>
              </a:rPr>
              <a:t> more.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AutoNum type="arabicPlain"/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AutoNum type="arabicPlain"/>
            </a:pPr>
            <a:endParaRPr sz="1400">
              <a:latin typeface="Times New Roman"/>
              <a:cs typeface="Times New Roman"/>
            </a:endParaRPr>
          </a:p>
          <a:p>
            <a:pPr algn="just" marL="508000" indent="-229235">
              <a:lnSpc>
                <a:spcPct val="100000"/>
              </a:lnSpc>
              <a:spcBef>
                <a:spcPts val="825"/>
              </a:spcBef>
              <a:buAutoNum type="arabicPlain"/>
              <a:tabLst>
                <a:tab pos="508634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Quadrature Phase Shift Keying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(QPSK):</a:t>
            </a:r>
            <a:endParaRPr sz="1400">
              <a:latin typeface="Times New Roman"/>
              <a:cs typeface="Times New Roman"/>
            </a:endParaRPr>
          </a:p>
          <a:p>
            <a:pPr algn="just" marL="508000">
              <a:lnSpc>
                <a:spcPct val="100000"/>
              </a:lnSpc>
              <a:spcBef>
                <a:spcPts val="145"/>
              </a:spcBef>
            </a:pP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important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points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communication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transmission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power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channel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bandwidth.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channel</a:t>
            </a:r>
            <a:endParaRPr sz="1400">
              <a:latin typeface="Times New Roman"/>
              <a:cs typeface="Times New Roman"/>
            </a:endParaRPr>
          </a:p>
          <a:p>
            <a:pPr algn="just" marL="508000" marR="43180">
              <a:lnSpc>
                <a:spcPct val="1105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bandwidth depends upon the bit rate or signaling rate </a:t>
            </a:r>
            <a:r>
              <a:rPr dirty="0" sz="1400" spc="-25">
                <a:latin typeface="Cambria Math"/>
                <a:cs typeface="Cambria Math"/>
              </a:rPr>
              <a:t>𝑓</a:t>
            </a:r>
            <a:r>
              <a:rPr dirty="0" baseline="-16666" sz="1500" spc="-37">
                <a:latin typeface="Cambria Math"/>
                <a:cs typeface="Cambria Math"/>
              </a:rPr>
              <a:t>𝑏</a:t>
            </a:r>
            <a:r>
              <a:rPr dirty="0" sz="1400" spc="-2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carrier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bandpass transmission over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channel. 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two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more bits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combined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 spc="-5">
                <a:latin typeface="Times New Roman"/>
                <a:cs typeface="Times New Roman"/>
              </a:rPr>
              <a:t>symbol instead of one bit, then the signaling rate is reduced and the  transmission channel bandwidth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reduced.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quadrature shift keying, two successive bits </a:t>
            </a: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spc="-5">
                <a:latin typeface="Times New Roman"/>
                <a:cs typeface="Times New Roman"/>
              </a:rPr>
              <a:t>data sequence are  grouped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together.</a:t>
            </a:r>
            <a:endParaRPr sz="1400">
              <a:latin typeface="Times New Roman"/>
              <a:cs typeface="Times New Roman"/>
            </a:endParaRPr>
          </a:p>
          <a:p>
            <a:pPr algn="just" marL="508000">
              <a:lnSpc>
                <a:spcPct val="100000"/>
              </a:lnSpc>
              <a:spcBef>
                <a:spcPts val="200"/>
              </a:spcBef>
            </a:pPr>
            <a:r>
              <a:rPr dirty="0" sz="1400">
                <a:latin typeface="Times New Roman"/>
                <a:cs typeface="Times New Roman"/>
              </a:rPr>
              <a:t>In BPSK </a:t>
            </a:r>
            <a:r>
              <a:rPr dirty="0" sz="1400" spc="-5">
                <a:latin typeface="Times New Roman"/>
                <a:cs typeface="Times New Roman"/>
              </a:rPr>
              <a:t>the phase shift </a:t>
            </a:r>
            <a:r>
              <a:rPr dirty="0" sz="1400">
                <a:latin typeface="Times New Roman"/>
                <a:cs typeface="Times New Roman"/>
              </a:rPr>
              <a:t>occurs in </a:t>
            </a:r>
            <a:r>
              <a:rPr dirty="0" sz="1400" spc="5">
                <a:latin typeface="Times New Roman"/>
                <a:cs typeface="Times New Roman"/>
              </a:rPr>
              <a:t>two </a:t>
            </a:r>
            <a:r>
              <a:rPr dirty="0" sz="1400" spc="-5">
                <a:latin typeface="Times New Roman"/>
                <a:cs typeface="Times New Roman"/>
              </a:rPr>
              <a:t>level only, </a:t>
            </a:r>
            <a:r>
              <a:rPr dirty="0" sz="1400">
                <a:latin typeface="Times New Roman"/>
                <a:cs typeface="Times New Roman"/>
              </a:rPr>
              <a:t>the carrier is </a:t>
            </a:r>
            <a:r>
              <a:rPr dirty="0" sz="1400" spc="-5">
                <a:latin typeface="Times New Roman"/>
                <a:cs typeface="Times New Roman"/>
              </a:rPr>
              <a:t>change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15">
                <a:latin typeface="Cambria Math"/>
                <a:cs typeface="Cambria Math"/>
              </a:rPr>
              <a:t>180</a:t>
            </a:r>
            <a:r>
              <a:rPr dirty="0" baseline="27777" sz="1500" spc="22">
                <a:latin typeface="Cambria Math"/>
                <a:cs typeface="Cambria Math"/>
              </a:rPr>
              <a:t>0</a:t>
            </a:r>
            <a:r>
              <a:rPr dirty="0" sz="1400" spc="15">
                <a:latin typeface="Times New Roman"/>
                <a:cs typeface="Times New Roman"/>
              </a:rPr>
              <a:t>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QPSK the combination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83396" y="4853690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33751" y="4712975"/>
            <a:ext cx="830325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form four </a:t>
            </a:r>
            <a:r>
              <a:rPr dirty="0" sz="1400" spc="-5">
                <a:latin typeface="Times New Roman"/>
                <a:cs typeface="Times New Roman"/>
              </a:rPr>
              <a:t>distinct symbols, so that the change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carrier phase is </a:t>
            </a:r>
            <a:r>
              <a:rPr dirty="0" sz="1400" spc="5">
                <a:latin typeface="Cambria Math"/>
                <a:cs typeface="Cambria Math"/>
              </a:rPr>
              <a:t>45</a:t>
            </a:r>
            <a:r>
              <a:rPr dirty="0" baseline="27777" sz="1500" spc="7">
                <a:latin typeface="Cambria Math"/>
                <a:cs typeface="Cambria Math"/>
              </a:rPr>
              <a:t>0 </a:t>
            </a:r>
            <a:r>
              <a:rPr dirty="0" sz="1400" spc="35">
                <a:latin typeface="Cambria Math"/>
                <a:cs typeface="Cambria Math"/>
              </a:rPr>
              <a:t>(</a:t>
            </a:r>
            <a:r>
              <a:rPr dirty="0" baseline="47222" sz="1500" spc="52">
                <a:latin typeface="Cambria Math"/>
                <a:cs typeface="Cambria Math"/>
              </a:rPr>
              <a:t>𝜋 </a:t>
            </a:r>
            <a:r>
              <a:rPr dirty="0" sz="1400">
                <a:latin typeface="Cambria Math"/>
                <a:cs typeface="Cambria Math"/>
              </a:rPr>
              <a:t>𝑟𝑎𝑑𝑖𝑎𝑛𝑠) </a:t>
            </a:r>
            <a:r>
              <a:rPr dirty="0" sz="1400">
                <a:latin typeface="Times New Roman"/>
                <a:cs typeface="Times New Roman"/>
              </a:rPr>
              <a:t>from one </a:t>
            </a:r>
            <a:r>
              <a:rPr dirty="0" sz="1400" spc="-5">
                <a:latin typeface="Times New Roman"/>
                <a:cs typeface="Times New Roman"/>
              </a:rPr>
              <a:t>symbol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next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3541893" y="4854707"/>
            <a:ext cx="4066540" cy="381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1137920">
              <a:lnSpc>
                <a:spcPts val="116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4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639"/>
              </a:lnSpc>
            </a:pPr>
            <a:r>
              <a:rPr dirty="0" sz="1400">
                <a:latin typeface="Times New Roman"/>
                <a:cs typeface="Times New Roman"/>
              </a:rPr>
              <a:t>Table 1: </a:t>
            </a:r>
            <a:r>
              <a:rPr dirty="0" sz="1400" spc="-5">
                <a:latin typeface="Times New Roman"/>
                <a:cs typeface="Times New Roman"/>
              </a:rPr>
              <a:t>Symbol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corresponding phase shift in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QPSK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946402" y="5286732"/>
          <a:ext cx="4782820" cy="936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215"/>
                <a:gridCol w="1690370"/>
                <a:gridCol w="761364"/>
                <a:gridCol w="1628139"/>
              </a:tblGrid>
              <a:tr h="256546">
                <a:tc>
                  <a:txBody>
                    <a:bodyPr/>
                    <a:lstStyle/>
                    <a:p>
                      <a:pPr algn="r" marR="154940">
                        <a:lnSpc>
                          <a:spcPts val="134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Sr.</a:t>
                      </a:r>
                      <a:r>
                        <a:rPr dirty="0" sz="14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No.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34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Input successive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bits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4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Symbol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7155">
                        <a:lnSpc>
                          <a:spcPts val="134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Phase shift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carrier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79060"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𝑖 =</a:t>
                      </a:r>
                      <a:r>
                        <a:rPr dirty="0" sz="1400" spc="1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  <a:spcBef>
                          <a:spcPts val="550"/>
                        </a:spcBef>
                        <a:tabLst>
                          <a:tab pos="953769" algn="l"/>
                        </a:tabLst>
                      </a:pPr>
                      <a:r>
                        <a:rPr dirty="0" sz="1400" spc="5">
                          <a:latin typeface="Cambria Math"/>
                          <a:cs typeface="Cambria Math"/>
                        </a:rPr>
                        <a:t>1(1𝑉)	0(−1𝑉)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algn="ctr" marL="6223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400" spc="-40">
                          <a:latin typeface="Cambria Math"/>
                          <a:cs typeface="Cambria Math"/>
                        </a:rPr>
                        <a:t>𝑆</a:t>
                      </a:r>
                      <a:r>
                        <a:rPr dirty="0" baseline="-16666" sz="1500" spc="-60">
                          <a:latin typeface="Cambria Math"/>
                          <a:cs typeface="Cambria Math"/>
                        </a:rPr>
                        <a:t>1</a:t>
                      </a:r>
                      <a:endParaRPr baseline="-16666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algn="ctr" marL="1149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400" spc="10">
                          <a:latin typeface="Cambria Math"/>
                          <a:cs typeface="Cambria Math"/>
                        </a:rPr>
                        <a:t>𝜋/4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69850"/>
                </a:tc>
              </a:tr>
              <a:tr h="300822">
                <a:tc>
                  <a:txBody>
                    <a:bodyPr/>
                    <a:lstStyle/>
                    <a:p>
                      <a:pPr algn="r" marR="13081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𝑖 =</a:t>
                      </a:r>
                      <a:r>
                        <a:rPr dirty="0" sz="1400" spc="11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2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58419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459"/>
                        </a:spcBef>
                        <a:tabLst>
                          <a:tab pos="953769" algn="l"/>
                        </a:tabLst>
                      </a:pPr>
                      <a:r>
                        <a:rPr dirty="0" sz="1400" spc="5">
                          <a:latin typeface="Cambria Math"/>
                          <a:cs typeface="Cambria Math"/>
                        </a:rPr>
                        <a:t>0(−1𝑉)	0(−1𝑉)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58419"/>
                </a:tc>
                <a:tc>
                  <a:txBody>
                    <a:bodyPr/>
                    <a:lstStyle/>
                    <a:p>
                      <a:pPr algn="ctr" marL="6413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 spc="-20">
                          <a:latin typeface="Cambria Math"/>
                          <a:cs typeface="Cambria Math"/>
                        </a:rPr>
                        <a:t>𝑆</a:t>
                      </a:r>
                      <a:r>
                        <a:rPr dirty="0" baseline="-16666" sz="1500" spc="-30">
                          <a:latin typeface="Cambria Math"/>
                          <a:cs typeface="Cambria Math"/>
                        </a:rPr>
                        <a:t>2</a:t>
                      </a:r>
                      <a:endParaRPr baseline="-16666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58419"/>
                </a:tc>
                <a:tc>
                  <a:txBody>
                    <a:bodyPr/>
                    <a:lstStyle/>
                    <a:p>
                      <a:pPr algn="ctr" marL="11493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3𝜋/4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58419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2019-04-09T07:56:29Z</dcterms:created>
  <dcterms:modified xsi:type="dcterms:W3CDTF">2019-04-09T07:56:29Z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2019-04-09T00:00:00Z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2019-04-09T00:00:00Z</vt:filetime>
  </property>
</Properties>
</file>