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71742" y="5058185"/>
            <a:ext cx="205874" cy="2070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607182" y="1242105"/>
            <a:ext cx="5268341" cy="496235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1763" y="1113485"/>
            <a:ext cx="6849872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552178" y="6719951"/>
            <a:ext cx="192404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1908" y="452193"/>
            <a:ext cx="1376045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20"/>
              </a:lnSpc>
            </a:pPr>
            <a:r>
              <a:rPr dirty="0" sz="1100" spc="50">
                <a:latin typeface="Arial"/>
                <a:cs typeface="Arial"/>
              </a:rPr>
              <a:t>رهاط </a:t>
            </a:r>
            <a:r>
              <a:rPr dirty="0" sz="1100" spc="-60">
                <a:latin typeface="Arial"/>
                <a:cs typeface="Arial"/>
              </a:rPr>
              <a:t>ةزمحلا </a:t>
            </a:r>
            <a:r>
              <a:rPr dirty="0" sz="1100">
                <a:latin typeface="Arial"/>
                <a:cs typeface="Arial"/>
              </a:rPr>
              <a:t>.م : </a:t>
            </a:r>
            <a:r>
              <a:rPr dirty="0" sz="1100" spc="-50">
                <a:latin typeface="Arial"/>
                <a:cs typeface="Arial"/>
              </a:rPr>
              <a:t>ةداملا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سردم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1189" y="347345"/>
            <a:ext cx="1547700" cy="17668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05396" y="0"/>
            <a:ext cx="4086860" cy="7557770"/>
          </a:xfrm>
          <a:custGeom>
            <a:avLst/>
            <a:gdLst/>
            <a:ahLst/>
            <a:cxnLst/>
            <a:rect l="l" t="t" r="r" b="b"/>
            <a:pathLst>
              <a:path w="4086859" h="7557770">
                <a:moveTo>
                  <a:pt x="0" y="7557770"/>
                </a:moveTo>
                <a:lnTo>
                  <a:pt x="4086733" y="7557770"/>
                </a:lnTo>
                <a:lnTo>
                  <a:pt x="4086733" y="0"/>
                </a:lnTo>
                <a:lnTo>
                  <a:pt x="0" y="0"/>
                </a:lnTo>
                <a:lnTo>
                  <a:pt x="0" y="755777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28485" y="3771"/>
            <a:ext cx="176898" cy="755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87299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2</a:t>
            </a:r>
            <a:r>
              <a:rPr dirty="0" spc="-40"/>
              <a:t>01</a:t>
            </a:r>
            <a:r>
              <a:rPr dirty="0" spc="-25"/>
              <a:t>8-</a:t>
            </a:r>
            <a:r>
              <a:rPr dirty="0" spc="-40"/>
              <a:t>20</a:t>
            </a:r>
            <a:r>
              <a:rPr dirty="0" spc="-25"/>
              <a:t>1</a:t>
            </a:r>
            <a:r>
              <a:rPr dirty="0"/>
              <a:t>9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769989" y="5987288"/>
            <a:ext cx="3429000" cy="93789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Dr.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Hussam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Dheaa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Kamel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52100"/>
              </a:lnSpc>
              <a:spcBef>
                <a:spcPts val="15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Al-Mustafa University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Collage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CTE Department  2018-2019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525" y="1902079"/>
            <a:ext cx="9606280" cy="513080"/>
          </a:xfrm>
          <a:custGeom>
            <a:avLst/>
            <a:gdLst/>
            <a:ahLst/>
            <a:cxnLst/>
            <a:rect l="l" t="t" r="r" b="b"/>
            <a:pathLst>
              <a:path w="9606280" h="513080">
                <a:moveTo>
                  <a:pt x="0" y="513079"/>
                </a:moveTo>
                <a:lnTo>
                  <a:pt x="9606280" y="513079"/>
                </a:lnTo>
                <a:lnTo>
                  <a:pt x="9606280" y="0"/>
                </a:lnTo>
                <a:lnTo>
                  <a:pt x="0" y="0"/>
                </a:lnTo>
                <a:lnTo>
                  <a:pt x="0" y="51307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525" y="1902079"/>
            <a:ext cx="9606280" cy="513080"/>
          </a:xfrm>
          <a:custGeom>
            <a:avLst/>
            <a:gdLst/>
            <a:ahLst/>
            <a:cxnLst/>
            <a:rect l="l" t="t" r="r" b="b"/>
            <a:pathLst>
              <a:path w="9606280" h="513080">
                <a:moveTo>
                  <a:pt x="0" y="513079"/>
                </a:moveTo>
                <a:lnTo>
                  <a:pt x="9606280" y="513079"/>
                </a:lnTo>
                <a:lnTo>
                  <a:pt x="9606280" y="0"/>
                </a:lnTo>
                <a:lnTo>
                  <a:pt x="0" y="0"/>
                </a:lnTo>
                <a:lnTo>
                  <a:pt x="0" y="5130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47161" y="1918843"/>
            <a:ext cx="3729354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latin typeface="Times New Roman"/>
                <a:cs typeface="Times New Roman"/>
              </a:rPr>
              <a:t>Digital</a:t>
            </a:r>
            <a:r>
              <a:rPr dirty="0" sz="2800" spc="-20" b="1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Communications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35750" y="2831465"/>
            <a:ext cx="3983990" cy="2941320"/>
          </a:xfrm>
          <a:prstGeom prst="rect">
            <a:avLst/>
          </a:prstGeom>
          <a:solidFill>
            <a:srgbClr val="A4A4A4"/>
          </a:solidFill>
          <a:ln w="19050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800" spc="-5" b="1">
                <a:latin typeface="Times New Roman"/>
                <a:cs typeface="Times New Roman"/>
              </a:rPr>
              <a:t>CTE Department </a:t>
            </a:r>
            <a:r>
              <a:rPr dirty="0" sz="1800" b="1">
                <a:latin typeface="Times New Roman"/>
                <a:cs typeface="Times New Roman"/>
              </a:rPr>
              <a:t>-3</a:t>
            </a:r>
            <a:r>
              <a:rPr dirty="0" baseline="31400" sz="1725" b="1">
                <a:latin typeface="Times New Roman"/>
                <a:cs typeface="Times New Roman"/>
              </a:rPr>
              <a:t>rd</a:t>
            </a:r>
            <a:r>
              <a:rPr dirty="0" baseline="31400" sz="1725" spc="254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stage</a:t>
            </a:r>
            <a:endParaRPr sz="1800">
              <a:latin typeface="Times New Roman"/>
              <a:cs typeface="Times New Roman"/>
            </a:endParaRPr>
          </a:p>
          <a:p>
            <a:pPr algn="ctr" marL="978535" marR="970915" indent="-1270">
              <a:lnSpc>
                <a:spcPct val="110200"/>
              </a:lnSpc>
              <a:spcBef>
                <a:spcPts val="975"/>
              </a:spcBef>
            </a:pPr>
            <a:r>
              <a:rPr dirty="0" sz="2000" b="1">
                <a:latin typeface="Times New Roman"/>
                <a:cs typeface="Times New Roman"/>
              </a:rPr>
              <a:t>Reference: </a:t>
            </a:r>
            <a:r>
              <a:rPr dirty="0" sz="2000" spc="-5" b="1">
                <a:latin typeface="Times New Roman"/>
                <a:cs typeface="Times New Roman"/>
              </a:rPr>
              <a:t>Digital  Communications  </a:t>
            </a:r>
            <a:r>
              <a:rPr dirty="0" sz="2000" b="1">
                <a:latin typeface="Times New Roman"/>
                <a:cs typeface="Times New Roman"/>
              </a:rPr>
              <a:t>Fundamentals</a:t>
            </a:r>
            <a:r>
              <a:rPr dirty="0" sz="2000" spc="-10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and  Applications,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45"/>
              </a:spcBef>
            </a:pPr>
            <a:r>
              <a:rPr dirty="0" sz="2000" spc="-5" b="1">
                <a:latin typeface="Times New Roman"/>
                <a:cs typeface="Times New Roman"/>
              </a:rPr>
              <a:t>2</a:t>
            </a:r>
            <a:r>
              <a:rPr dirty="0" baseline="29914" sz="1950" spc="-7" b="1">
                <a:latin typeface="Times New Roman"/>
                <a:cs typeface="Times New Roman"/>
              </a:rPr>
              <a:t>nd </a:t>
            </a:r>
            <a:r>
              <a:rPr dirty="0" sz="2000" spc="-5" b="1">
                <a:latin typeface="Times New Roman"/>
                <a:cs typeface="Times New Roman"/>
              </a:rPr>
              <a:t>Addition, </a:t>
            </a:r>
            <a:r>
              <a:rPr dirty="0" sz="2000" b="1">
                <a:latin typeface="Times New Roman"/>
                <a:cs typeface="Times New Roman"/>
              </a:rPr>
              <a:t>by</a:t>
            </a:r>
            <a:r>
              <a:rPr dirty="0" sz="2000" spc="-13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FernardSklar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25550" y="2552573"/>
            <a:ext cx="4502150" cy="29921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1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14400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87552" y="6582156"/>
            <a:ext cx="4292600" cy="0"/>
          </a:xfrm>
          <a:custGeom>
            <a:avLst/>
            <a:gdLst/>
            <a:ahLst/>
            <a:cxnLst/>
            <a:rect l="l" t="t" r="r" b="b"/>
            <a:pathLst>
              <a:path w="4292600" h="0">
                <a:moveTo>
                  <a:pt x="0" y="0"/>
                </a:moveTo>
                <a:lnTo>
                  <a:pt x="4292219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0610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5292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75" y="6582156"/>
            <a:ext cx="4280535" cy="0"/>
          </a:xfrm>
          <a:custGeom>
            <a:avLst/>
            <a:gdLst/>
            <a:ahLst/>
            <a:cxnLst/>
            <a:rect l="l" t="t" r="r" b="b"/>
            <a:pathLst>
              <a:path w="4280534" h="0">
                <a:moveTo>
                  <a:pt x="0" y="0"/>
                </a:moveTo>
                <a:lnTo>
                  <a:pt x="4280027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1700" y="424688"/>
            <a:ext cx="8914130" cy="12992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41916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27777" sz="1200" spc="-7" b="1">
                <a:latin typeface="Times New Roman"/>
                <a:cs typeface="Times New Roman"/>
              </a:rPr>
              <a:t>rd</a:t>
            </a:r>
            <a:r>
              <a:rPr dirty="0" baseline="27777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1.6 </a:t>
            </a:r>
            <a:r>
              <a:rPr dirty="0" sz="1400" spc="-5" b="1">
                <a:latin typeface="Times New Roman"/>
                <a:cs typeface="Times New Roman"/>
              </a:rPr>
              <a:t>Digital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Coding:</a:t>
            </a:r>
            <a:endParaRPr sz="1400">
              <a:latin typeface="Times New Roman"/>
              <a:cs typeface="Times New Roman"/>
            </a:endParaRPr>
          </a:p>
          <a:p>
            <a:pPr marL="469900" marR="30480">
              <a:lnSpc>
                <a:spcPts val="2410"/>
              </a:lnSpc>
              <a:spcBef>
                <a:spcPts val="180"/>
              </a:spcBef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data consist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alphanumeric </a:t>
            </a:r>
            <a:r>
              <a:rPr dirty="0" sz="1400">
                <a:latin typeface="Times New Roman"/>
                <a:cs typeface="Times New Roman"/>
              </a:rPr>
              <a:t>text, </a:t>
            </a:r>
            <a:r>
              <a:rPr dirty="0" sz="1400" spc="-5">
                <a:latin typeface="Times New Roman"/>
                <a:cs typeface="Times New Roman"/>
              </a:rPr>
              <a:t>they 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character encoded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several standard formats; examples  include the American </a:t>
            </a:r>
            <a:r>
              <a:rPr dirty="0" sz="1400">
                <a:latin typeface="Times New Roman"/>
                <a:cs typeface="Times New Roman"/>
              </a:rPr>
              <a:t>Standard </a:t>
            </a:r>
            <a:r>
              <a:rPr dirty="0" sz="1400" spc="-10">
                <a:latin typeface="Times New Roman"/>
                <a:cs typeface="Times New Roman"/>
              </a:rPr>
              <a:t>Code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Information Interchange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(ASCII).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6300" y="5009235"/>
            <a:ext cx="8941435" cy="125857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100" marR="30480">
              <a:lnSpc>
                <a:spcPct val="144800"/>
              </a:lnSpc>
              <a:spcBef>
                <a:spcPts val="75"/>
              </a:spcBef>
            </a:pP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textual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message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word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“THINK”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using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6-bit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ASCII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character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coding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yeldes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bit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stream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comprising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30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bits.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symbol  </a:t>
            </a:r>
            <a:r>
              <a:rPr dirty="0" sz="1400">
                <a:latin typeface="Times New Roman"/>
                <a:cs typeface="Times New Roman"/>
              </a:rPr>
              <a:t>set </a:t>
            </a:r>
            <a:r>
              <a:rPr dirty="0" sz="1400" spc="-5">
                <a:latin typeface="Times New Roman"/>
                <a:cs typeface="Times New Roman"/>
              </a:rPr>
              <a:t>size, </a:t>
            </a:r>
            <a:r>
              <a:rPr dirty="0" sz="1400" spc="-5" i="1">
                <a:latin typeface="Times New Roman"/>
                <a:cs typeface="Times New Roman"/>
              </a:rPr>
              <a:t>M, </a:t>
            </a:r>
            <a:r>
              <a:rPr dirty="0" sz="1400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been chosen to be </a:t>
            </a:r>
            <a:r>
              <a:rPr dirty="0" sz="1400">
                <a:latin typeface="Times New Roman"/>
                <a:cs typeface="Times New Roman"/>
              </a:rPr>
              <a:t>8 </a:t>
            </a:r>
            <a:r>
              <a:rPr dirty="0" sz="1400" spc="-5">
                <a:latin typeface="Times New Roman"/>
                <a:cs typeface="Times New Roman"/>
              </a:rPr>
              <a:t>(each symbol represents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15">
                <a:latin typeface="Times New Roman"/>
                <a:cs typeface="Times New Roman"/>
              </a:rPr>
              <a:t>8- </a:t>
            </a:r>
            <a:r>
              <a:rPr dirty="0" sz="1400">
                <a:latin typeface="Times New Roman"/>
                <a:cs typeface="Times New Roman"/>
              </a:rPr>
              <a:t>ary digit). </a:t>
            </a:r>
            <a:r>
              <a:rPr dirty="0" sz="1400" spc="-5">
                <a:latin typeface="Times New Roman"/>
                <a:cs typeface="Times New Roman"/>
              </a:rPr>
              <a:t>The bits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therfore partitioned into groups of  three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>
                <a:latin typeface="Cambria Math"/>
                <a:cs typeface="Cambria Math"/>
              </a:rPr>
              <a:t>𝑘 = </a:t>
            </a:r>
            <a:r>
              <a:rPr dirty="0" sz="1400" spc="20">
                <a:latin typeface="Cambria Math"/>
                <a:cs typeface="Cambria Math"/>
              </a:rPr>
              <a:t>log</a:t>
            </a:r>
            <a:r>
              <a:rPr dirty="0" baseline="-16666" sz="1500" spc="3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8</a:t>
            </a:r>
            <a:r>
              <a:rPr dirty="0" sz="1400">
                <a:latin typeface="Times New Roman"/>
                <a:cs typeface="Times New Roman"/>
              </a:rPr>
              <a:t>). </a:t>
            </a:r>
            <a:r>
              <a:rPr dirty="0" sz="1400" spc="-5">
                <a:latin typeface="Times New Roman"/>
                <a:cs typeface="Times New Roman"/>
              </a:rPr>
              <a:t>The transmitter must </a:t>
            </a:r>
            <a:r>
              <a:rPr dirty="0" sz="1400">
                <a:latin typeface="Times New Roman"/>
                <a:cs typeface="Times New Roman"/>
              </a:rPr>
              <a:t>have a </a:t>
            </a:r>
            <a:r>
              <a:rPr dirty="0" sz="1400" spc="-5">
                <a:latin typeface="Times New Roman"/>
                <a:cs typeface="Times New Roman"/>
              </a:rPr>
              <a:t>repertoire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eight waveforms </a:t>
            </a:r>
            <a:r>
              <a:rPr dirty="0" sz="1400" spc="15">
                <a:latin typeface="Cambria Math"/>
                <a:cs typeface="Cambria Math"/>
              </a:rPr>
              <a:t>𝑆</a:t>
            </a:r>
            <a:r>
              <a:rPr dirty="0" baseline="-16666" sz="1500" spc="22">
                <a:latin typeface="Cambria Math"/>
                <a:cs typeface="Cambria Math"/>
              </a:rPr>
              <a:t>𝑖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, </a:t>
            </a:r>
            <a:r>
              <a:rPr dirty="0" sz="1400" spc="-5">
                <a:latin typeface="Cambria Math"/>
                <a:cs typeface="Cambria Math"/>
              </a:rPr>
              <a:t>𝑤ℎ𝑒𝑟𝑒 </a:t>
            </a:r>
            <a:r>
              <a:rPr dirty="0" sz="1400">
                <a:latin typeface="Cambria Math"/>
                <a:cs typeface="Cambria Math"/>
              </a:rPr>
              <a:t>𝑖 = 1, … . . , 8.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represent the  possible symbols, </a:t>
            </a:r>
            <a:r>
              <a:rPr dirty="0" sz="1400" spc="-10">
                <a:latin typeface="Times New Roman"/>
                <a:cs typeface="Times New Roman"/>
              </a:rPr>
              <a:t>any </a:t>
            </a:r>
            <a:r>
              <a:rPr dirty="0" sz="1400">
                <a:latin typeface="Times New Roman"/>
                <a:cs typeface="Times New Roman"/>
              </a:rPr>
              <a:t>one of </a:t>
            </a:r>
            <a:r>
              <a:rPr dirty="0" sz="1400" spc="-5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may be </a:t>
            </a:r>
            <a:r>
              <a:rPr dirty="0" sz="1400" spc="-5">
                <a:latin typeface="Times New Roman"/>
                <a:cs typeface="Times New Roman"/>
              </a:rPr>
              <a:t>transmitted during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symbol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time.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56710" y="1821180"/>
            <a:ext cx="3841750" cy="32066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8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2" y="424688"/>
            <a:ext cx="1849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27777" sz="1200" spc="-7" b="1">
                <a:latin typeface="Times New Roman"/>
                <a:cs typeface="Times New Roman"/>
              </a:rPr>
              <a:t>rd</a:t>
            </a:r>
            <a:r>
              <a:rPr dirty="0" baseline="27777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1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14400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87552" y="6582156"/>
            <a:ext cx="4292600" cy="0"/>
          </a:xfrm>
          <a:custGeom>
            <a:avLst/>
            <a:gdLst/>
            <a:ahLst/>
            <a:cxnLst/>
            <a:rect l="l" t="t" r="r" b="b"/>
            <a:pathLst>
              <a:path w="4292600" h="0">
                <a:moveTo>
                  <a:pt x="0" y="0"/>
                </a:moveTo>
                <a:lnTo>
                  <a:pt x="4292219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0610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5292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75" y="6582156"/>
            <a:ext cx="4280535" cy="0"/>
          </a:xfrm>
          <a:custGeom>
            <a:avLst/>
            <a:gdLst/>
            <a:ahLst/>
            <a:cxnLst/>
            <a:rect l="l" t="t" r="r" b="b"/>
            <a:pathLst>
              <a:path w="4280534" h="0">
                <a:moveTo>
                  <a:pt x="0" y="0"/>
                </a:moveTo>
                <a:lnTo>
                  <a:pt x="4280027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82139" y="900684"/>
            <a:ext cx="5927724" cy="5441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8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2" y="424688"/>
            <a:ext cx="1849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27777" sz="1200" spc="-7" b="1">
                <a:latin typeface="Times New Roman"/>
                <a:cs typeface="Times New Roman"/>
              </a:rPr>
              <a:t>rd</a:t>
            </a:r>
            <a:r>
              <a:rPr dirty="0" baseline="27777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1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14400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87552" y="6582156"/>
            <a:ext cx="4292600" cy="0"/>
          </a:xfrm>
          <a:custGeom>
            <a:avLst/>
            <a:gdLst/>
            <a:ahLst/>
            <a:cxnLst/>
            <a:rect l="l" t="t" r="r" b="b"/>
            <a:pathLst>
              <a:path w="4292600" h="0">
                <a:moveTo>
                  <a:pt x="0" y="0"/>
                </a:moveTo>
                <a:lnTo>
                  <a:pt x="4292219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0610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5292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75" y="6582156"/>
            <a:ext cx="4280535" cy="0"/>
          </a:xfrm>
          <a:custGeom>
            <a:avLst/>
            <a:gdLst/>
            <a:ahLst/>
            <a:cxnLst/>
            <a:rect l="l" t="t" r="r" b="b"/>
            <a:pathLst>
              <a:path w="4280534" h="0">
                <a:moveTo>
                  <a:pt x="0" y="0"/>
                </a:moveTo>
                <a:lnTo>
                  <a:pt x="4280027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38200" y="874522"/>
            <a:ext cx="9020175" cy="4316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Chapter </a:t>
            </a: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One</a:t>
            </a:r>
            <a:endParaRPr sz="1600">
              <a:latin typeface="Times New Roman"/>
              <a:cs typeface="Times New Roman"/>
            </a:endParaRPr>
          </a:p>
          <a:p>
            <a:pPr algn="just" lvl="1" marL="342900" indent="-267335">
              <a:lnSpc>
                <a:spcPct val="100000"/>
              </a:lnSpc>
              <a:spcBef>
                <a:spcPts val="1195"/>
              </a:spcBef>
              <a:buAutoNum type="arabicPeriod"/>
              <a:tabLst>
                <a:tab pos="34353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Introduction:</a:t>
            </a:r>
            <a:endParaRPr sz="1400">
              <a:latin typeface="Times New Roman"/>
              <a:cs typeface="Times New Roman"/>
            </a:endParaRPr>
          </a:p>
          <a:p>
            <a:pPr algn="just" marL="76200" marR="68580">
              <a:lnSpc>
                <a:spcPct val="143800"/>
              </a:lnSpc>
              <a:spcBef>
                <a:spcPts val="415"/>
              </a:spcBef>
            </a:pPr>
            <a:r>
              <a:rPr dirty="0" sz="1400" spc="-5">
                <a:latin typeface="Times New Roman"/>
                <a:cs typeface="Times New Roman"/>
              </a:rPr>
              <a:t>Digital communication systems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becoming increasingly attractive because of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ever-growing demand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data  communication and because digital transmission offers data processing options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flexibilities not available with analog  transmission. The principal feature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digital communication system </a:t>
            </a:r>
            <a:r>
              <a:rPr dirty="0" sz="1400">
                <a:latin typeface="Times New Roman"/>
                <a:cs typeface="Times New Roman"/>
              </a:rPr>
              <a:t>(DCS) is </a:t>
            </a:r>
            <a:r>
              <a:rPr dirty="0" sz="1400" spc="-5">
                <a:latin typeface="Times New Roman"/>
                <a:cs typeface="Times New Roman"/>
              </a:rPr>
              <a:t>that during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finite interval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time,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sends 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waveform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finite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set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possible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waveforms,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contrast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analog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communication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system,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which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sends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waveform  </a:t>
            </a:r>
            <a:r>
              <a:rPr dirty="0" sz="1400">
                <a:latin typeface="Times New Roman"/>
                <a:cs typeface="Times New Roman"/>
              </a:rPr>
              <a:t>from an </a:t>
            </a:r>
            <a:r>
              <a:rPr dirty="0" sz="1400" spc="-5">
                <a:latin typeface="Times New Roman"/>
                <a:cs typeface="Times New Roman"/>
              </a:rPr>
              <a:t>infinite variety </a:t>
            </a:r>
            <a:r>
              <a:rPr dirty="0" sz="1400">
                <a:latin typeface="Times New Roman"/>
                <a:cs typeface="Times New Roman"/>
              </a:rPr>
              <a:t>of waveform shapes </a:t>
            </a:r>
            <a:r>
              <a:rPr dirty="0" sz="1400" spc="-5">
                <a:latin typeface="Times New Roman"/>
                <a:cs typeface="Times New Roman"/>
              </a:rPr>
              <a:t>with theoretically infinite resolution. </a:t>
            </a: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DCS,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objective </a:t>
            </a:r>
            <a:r>
              <a:rPr dirty="0" sz="1400">
                <a:latin typeface="Times New Roman"/>
                <a:cs typeface="Times New Roman"/>
              </a:rPr>
              <a:t>at the </a:t>
            </a:r>
            <a:r>
              <a:rPr dirty="0" sz="1400" spc="-5">
                <a:latin typeface="Times New Roman"/>
                <a:cs typeface="Times New Roman"/>
              </a:rPr>
              <a:t>receiver is  not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reproduce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transmitted waveform with precision; instead, the objective is to determine from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noise-perturbed signal  which waveform </a:t>
            </a:r>
            <a:r>
              <a:rPr dirty="0" sz="1400">
                <a:latin typeface="Times New Roman"/>
                <a:cs typeface="Times New Roman"/>
              </a:rPr>
              <a:t>from the </a:t>
            </a:r>
            <a:r>
              <a:rPr dirty="0" sz="1400" spc="-5">
                <a:latin typeface="Times New Roman"/>
                <a:cs typeface="Times New Roman"/>
              </a:rPr>
              <a:t>finite set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waveforms </a:t>
            </a:r>
            <a:r>
              <a:rPr dirty="0" sz="1400" spc="-5">
                <a:latin typeface="Times New Roman"/>
                <a:cs typeface="Times New Roman"/>
              </a:rPr>
              <a:t>was sent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the transmitter. An important measure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system performance  </a:t>
            </a: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DCS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probability </a:t>
            </a:r>
            <a:r>
              <a:rPr dirty="0" sz="1400">
                <a:latin typeface="Times New Roman"/>
                <a:cs typeface="Times New Roman"/>
              </a:rPr>
              <a:t>of error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(P</a:t>
            </a:r>
            <a:r>
              <a:rPr dirty="0" baseline="-9259" sz="135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lvl="1" marL="344170" indent="-268605">
              <a:lnSpc>
                <a:spcPct val="100000"/>
              </a:lnSpc>
              <a:buAutoNum type="arabicPeriod" startAt="2"/>
              <a:tabLst>
                <a:tab pos="34480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Advantages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Digital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Communication:</a:t>
            </a:r>
            <a:endParaRPr sz="1400">
              <a:latin typeface="Times New Roman"/>
              <a:cs typeface="Times New Roman"/>
            </a:endParaRPr>
          </a:p>
          <a:p>
            <a:pPr algn="just" marL="76200" marR="69850">
              <a:lnSpc>
                <a:spcPct val="143600"/>
              </a:lnSpc>
              <a:spcBef>
                <a:spcPts val="985"/>
              </a:spcBef>
            </a:pPr>
            <a:r>
              <a:rPr dirty="0" sz="1400" spc="-5">
                <a:latin typeface="Times New Roman"/>
                <a:cs typeface="Times New Roman"/>
              </a:rPr>
              <a:t>There are many reasons. The primary </a:t>
            </a:r>
            <a:r>
              <a:rPr dirty="0" sz="1400">
                <a:latin typeface="Times New Roman"/>
                <a:cs typeface="Times New Roman"/>
              </a:rPr>
              <a:t>advantage is </a:t>
            </a:r>
            <a:r>
              <a:rPr dirty="0" sz="1400" spc="-5">
                <a:latin typeface="Times New Roman"/>
                <a:cs typeface="Times New Roman"/>
              </a:rPr>
              <a:t>the ease with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digital signals, compared with analog </a:t>
            </a:r>
            <a:r>
              <a:rPr dirty="0" sz="1400">
                <a:latin typeface="Times New Roman"/>
                <a:cs typeface="Times New Roman"/>
              </a:rPr>
              <a:t>signals, </a:t>
            </a:r>
            <a:r>
              <a:rPr dirty="0" sz="1400" spc="-5">
                <a:latin typeface="Times New Roman"/>
                <a:cs typeface="Times New Roman"/>
              </a:rPr>
              <a:t>are  regenerated. Figure </a:t>
            </a:r>
            <a:r>
              <a:rPr dirty="0" sz="1400">
                <a:latin typeface="Times New Roman"/>
                <a:cs typeface="Times New Roman"/>
              </a:rPr>
              <a:t>1 </a:t>
            </a:r>
            <a:r>
              <a:rPr dirty="0" sz="1400" spc="-5">
                <a:latin typeface="Times New Roman"/>
                <a:cs typeface="Times New Roman"/>
              </a:rPr>
              <a:t>illustrates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ideal binary digital pulse propagating </a:t>
            </a:r>
            <a:r>
              <a:rPr dirty="0" sz="1400" spc="-10">
                <a:latin typeface="Times New Roman"/>
                <a:cs typeface="Times New Roman"/>
              </a:rPr>
              <a:t>along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transmission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line.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8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2" y="424688"/>
            <a:ext cx="1849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27777" sz="1200" spc="-7" b="1">
                <a:latin typeface="Times New Roman"/>
                <a:cs typeface="Times New Roman"/>
              </a:rPr>
              <a:t>rd</a:t>
            </a:r>
            <a:r>
              <a:rPr dirty="0" baseline="27777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1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14400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87552" y="6582156"/>
            <a:ext cx="4292600" cy="0"/>
          </a:xfrm>
          <a:custGeom>
            <a:avLst/>
            <a:gdLst/>
            <a:ahLst/>
            <a:cxnLst/>
            <a:rect l="l" t="t" r="r" b="b"/>
            <a:pathLst>
              <a:path w="4292600" h="0">
                <a:moveTo>
                  <a:pt x="0" y="0"/>
                </a:moveTo>
                <a:lnTo>
                  <a:pt x="4292219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0610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5292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75" y="6582156"/>
            <a:ext cx="4280535" cy="0"/>
          </a:xfrm>
          <a:custGeom>
            <a:avLst/>
            <a:gdLst/>
            <a:ahLst/>
            <a:cxnLst/>
            <a:rect l="l" t="t" r="r" b="b"/>
            <a:pathLst>
              <a:path w="4280534" h="0">
                <a:moveTo>
                  <a:pt x="0" y="0"/>
                </a:moveTo>
                <a:lnTo>
                  <a:pt x="4280027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2804896"/>
            <a:ext cx="8891905" cy="34753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4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During the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that the </a:t>
            </a:r>
            <a:r>
              <a:rPr dirty="0" sz="1400" spc="-5">
                <a:latin typeface="Times New Roman"/>
                <a:cs typeface="Times New Roman"/>
              </a:rPr>
              <a:t>transmitted pulse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still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reliably identified </a:t>
            </a:r>
            <a:r>
              <a:rPr dirty="0" sz="1400">
                <a:latin typeface="Times New Roman"/>
                <a:cs typeface="Times New Roman"/>
              </a:rPr>
              <a:t>(before </a:t>
            </a:r>
            <a:r>
              <a:rPr dirty="0" sz="1400" spc="-5">
                <a:latin typeface="Times New Roman"/>
                <a:cs typeface="Times New Roman"/>
              </a:rPr>
              <a:t>it is degraded to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ambiguous state), the  pulse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amplified </a:t>
            </a:r>
            <a:r>
              <a:rPr dirty="0" sz="1400">
                <a:latin typeface="Times New Roman"/>
                <a:cs typeface="Times New Roman"/>
              </a:rPr>
              <a:t>by a </a:t>
            </a:r>
            <a:r>
              <a:rPr dirty="0" sz="1400" spc="-5">
                <a:latin typeface="Times New Roman"/>
                <a:cs typeface="Times New Roman"/>
              </a:rPr>
              <a:t>digital amplifier that recovers its original ideal shape. The pulse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thus “reborn”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regenerated.  Circuits that </a:t>
            </a:r>
            <a:r>
              <a:rPr dirty="0" sz="1400">
                <a:latin typeface="Times New Roman"/>
                <a:cs typeface="Times New Roman"/>
              </a:rPr>
              <a:t>perform </a:t>
            </a:r>
            <a:r>
              <a:rPr dirty="0" sz="1400" spc="-5">
                <a:latin typeface="Times New Roman"/>
                <a:cs typeface="Times New Roman"/>
              </a:rPr>
              <a:t>this function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regular intervals </a:t>
            </a:r>
            <a:r>
              <a:rPr dirty="0" sz="1400" spc="-10">
                <a:latin typeface="Times New Roman"/>
                <a:cs typeface="Times New Roman"/>
              </a:rPr>
              <a:t>along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transmission system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called regenerative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repeaters.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43900"/>
              </a:lnSpc>
              <a:spcBef>
                <a:spcPts val="995"/>
              </a:spcBef>
            </a:pPr>
            <a:r>
              <a:rPr dirty="0" sz="1400" spc="-5">
                <a:latin typeface="Times New Roman"/>
                <a:cs typeface="Times New Roman"/>
              </a:rPr>
              <a:t>Digital circuits are less subject to distortion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interference than are analog circuits. </a:t>
            </a:r>
            <a:r>
              <a:rPr dirty="0" sz="1400">
                <a:latin typeface="Times New Roman"/>
                <a:cs typeface="Times New Roman"/>
              </a:rPr>
              <a:t>Because </a:t>
            </a:r>
            <a:r>
              <a:rPr dirty="0" sz="1400" spc="-5">
                <a:latin typeface="Times New Roman"/>
                <a:cs typeface="Times New Roman"/>
              </a:rPr>
              <a:t>binary digital circuits operate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two </a:t>
            </a:r>
            <a:r>
              <a:rPr dirty="0" sz="1400">
                <a:latin typeface="Times New Roman"/>
                <a:cs typeface="Times New Roman"/>
              </a:rPr>
              <a:t>states—fully </a:t>
            </a:r>
            <a:r>
              <a:rPr dirty="0" sz="1400" spc="-5">
                <a:latin typeface="Times New Roman"/>
                <a:cs typeface="Times New Roman"/>
              </a:rPr>
              <a:t>on or fully </a:t>
            </a:r>
            <a:r>
              <a:rPr dirty="0" sz="1400">
                <a:latin typeface="Times New Roman"/>
                <a:cs typeface="Times New Roman"/>
              </a:rPr>
              <a:t>off—to be </a:t>
            </a:r>
            <a:r>
              <a:rPr dirty="0" sz="1400" spc="-5">
                <a:latin typeface="Times New Roman"/>
                <a:cs typeface="Times New Roman"/>
              </a:rPr>
              <a:t>meaningful,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disturbance must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large </a:t>
            </a:r>
            <a:r>
              <a:rPr dirty="0" sz="1400" spc="-10">
                <a:latin typeface="Times New Roman"/>
                <a:cs typeface="Times New Roman"/>
              </a:rPr>
              <a:t>enough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change the circuit  operating point from one state to the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other.</a:t>
            </a:r>
            <a:endParaRPr sz="1400">
              <a:latin typeface="Times New Roman"/>
              <a:cs typeface="Times New Roman"/>
            </a:endParaRPr>
          </a:p>
          <a:p>
            <a:pPr algn="just" marL="12700" marR="10160">
              <a:lnSpc>
                <a:spcPct val="144300"/>
              </a:lnSpc>
              <a:spcBef>
                <a:spcPts val="985"/>
              </a:spcBef>
            </a:pPr>
            <a:r>
              <a:rPr dirty="0" sz="1400" spc="-5">
                <a:latin typeface="Times New Roman"/>
                <a:cs typeface="Times New Roman"/>
              </a:rPr>
              <a:t>With digital techniques, extremely </a:t>
            </a:r>
            <a:r>
              <a:rPr dirty="0" sz="1400">
                <a:latin typeface="Times New Roman"/>
                <a:cs typeface="Times New Roman"/>
              </a:rPr>
              <a:t>low </a:t>
            </a:r>
            <a:r>
              <a:rPr dirty="0" sz="1400" spc="-5">
                <a:latin typeface="Times New Roman"/>
                <a:cs typeface="Times New Roman"/>
              </a:rPr>
              <a:t>error rates producing high signal fidelity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possible through error detection and  correction but similar procedures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not available with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analog.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700"/>
              </a:lnSpc>
              <a:spcBef>
                <a:spcPts val="994"/>
              </a:spcBef>
            </a:pPr>
            <a:r>
              <a:rPr dirty="0" sz="1400" spc="-5">
                <a:latin typeface="Times New Roman"/>
                <a:cs typeface="Times New Roman"/>
              </a:rPr>
              <a:t>Security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another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priority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messaging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services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modern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days.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Digital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communication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provides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better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security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messages  </a:t>
            </a:r>
            <a:r>
              <a:rPr dirty="0" sz="1400" spc="-5">
                <a:latin typeface="Times New Roman"/>
                <a:cs typeface="Times New Roman"/>
              </a:rPr>
              <a:t>than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analog communication. </a:t>
            </a:r>
            <a:r>
              <a:rPr dirty="0" sz="1400">
                <a:latin typeface="Times New Roman"/>
                <a:cs typeface="Times New Roman"/>
              </a:rPr>
              <a:t>It can be </a:t>
            </a:r>
            <a:r>
              <a:rPr dirty="0" sz="1400" spc="-5">
                <a:latin typeface="Times New Roman"/>
                <a:cs typeface="Times New Roman"/>
              </a:rPr>
              <a:t>achieved through various coding techniques available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digital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communication</a:t>
            </a:r>
            <a:r>
              <a:rPr dirty="0" sz="110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40939" y="900684"/>
            <a:ext cx="5807329" cy="18152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1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14400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87552" y="6582156"/>
            <a:ext cx="4292600" cy="0"/>
          </a:xfrm>
          <a:custGeom>
            <a:avLst/>
            <a:gdLst/>
            <a:ahLst/>
            <a:cxnLst/>
            <a:rect l="l" t="t" r="r" b="b"/>
            <a:pathLst>
              <a:path w="4292600" h="0">
                <a:moveTo>
                  <a:pt x="0" y="0"/>
                </a:moveTo>
                <a:lnTo>
                  <a:pt x="4292219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0610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5292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75" y="6582156"/>
            <a:ext cx="4280535" cy="0"/>
          </a:xfrm>
          <a:custGeom>
            <a:avLst/>
            <a:gdLst/>
            <a:ahLst/>
            <a:cxnLst/>
            <a:rect l="l" t="t" r="r" b="b"/>
            <a:pathLst>
              <a:path w="4280534" h="0">
                <a:moveTo>
                  <a:pt x="0" y="0"/>
                </a:moveTo>
                <a:lnTo>
                  <a:pt x="4280027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25500" y="424688"/>
            <a:ext cx="9041130" cy="5274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0">
              <a:lnSpc>
                <a:spcPct val="100000"/>
              </a:lnSpc>
              <a:spcBef>
                <a:spcPts val="100"/>
              </a:spcBef>
              <a:tabLst>
                <a:tab pos="42678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27777" sz="1200" spc="-7" b="1">
                <a:latin typeface="Times New Roman"/>
                <a:cs typeface="Times New Roman"/>
              </a:rPr>
              <a:t>rd</a:t>
            </a:r>
            <a:r>
              <a:rPr dirty="0" baseline="27777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88900" marR="8128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Digital circuits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more reliable and can be produced </a:t>
            </a:r>
            <a:r>
              <a:rPr dirty="0" sz="1400">
                <a:latin typeface="Times New Roman"/>
                <a:cs typeface="Times New Roman"/>
              </a:rPr>
              <a:t>at a </a:t>
            </a:r>
            <a:r>
              <a:rPr dirty="0" sz="1400" spc="-5">
                <a:latin typeface="Times New Roman"/>
                <a:cs typeface="Times New Roman"/>
              </a:rPr>
              <a:t>lower </a:t>
            </a:r>
            <a:r>
              <a:rPr dirty="0" sz="1400">
                <a:latin typeface="Times New Roman"/>
                <a:cs typeface="Times New Roman"/>
              </a:rPr>
              <a:t>cost </a:t>
            </a:r>
            <a:r>
              <a:rPr dirty="0" sz="1400" spc="-5">
                <a:latin typeface="Times New Roman"/>
                <a:cs typeface="Times New Roman"/>
              </a:rPr>
              <a:t>than analog circuits. Also, digital hardware lends itself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10">
                <a:latin typeface="Times New Roman"/>
                <a:cs typeface="Times New Roman"/>
              </a:rPr>
              <a:t>more </a:t>
            </a:r>
            <a:r>
              <a:rPr dirty="0" sz="1400" spc="-5">
                <a:latin typeface="Times New Roman"/>
                <a:cs typeface="Times New Roman"/>
              </a:rPr>
              <a:t>flexible implementation than analog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hardware.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lvl="1" marL="356870" indent="-268605">
              <a:lnSpc>
                <a:spcPct val="100000"/>
              </a:lnSpc>
              <a:buAutoNum type="arabicPeriod" startAt="3"/>
              <a:tabLst>
                <a:tab pos="35750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Disadvantages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Digital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Communications: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Times New Roman"/>
              <a:buAutoNum type="arabicPeriod" startAt="3"/>
            </a:pPr>
            <a:endParaRPr sz="145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Digital communications require greater bandwidth than analogue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transmit the same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information.</a:t>
            </a:r>
            <a:endParaRPr sz="1400">
              <a:latin typeface="Times New Roman"/>
              <a:cs typeface="Times New Roman"/>
            </a:endParaRPr>
          </a:p>
          <a:p>
            <a:pPr marL="88900" marR="81915">
              <a:lnSpc>
                <a:spcPct val="110700"/>
              </a:lnSpc>
              <a:spcBef>
                <a:spcPts val="550"/>
              </a:spcBef>
            </a:pPr>
            <a:r>
              <a:rPr dirty="0" sz="1400" spc="-5">
                <a:latin typeface="Times New Roman"/>
                <a:cs typeface="Times New Roman"/>
              </a:rPr>
              <a:t>The detection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digital signals requires the communications </a:t>
            </a:r>
            <a:r>
              <a:rPr dirty="0" sz="1400">
                <a:latin typeface="Times New Roman"/>
                <a:cs typeface="Times New Roman"/>
              </a:rPr>
              <a:t>system to </a:t>
            </a:r>
            <a:r>
              <a:rPr dirty="0" sz="1400" spc="-5">
                <a:latin typeface="Times New Roman"/>
                <a:cs typeface="Times New Roman"/>
              </a:rPr>
              <a:t>be synchronized, whereas generally speaking this is  not the case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analogue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systems.</a:t>
            </a:r>
            <a:endParaRPr sz="1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70"/>
              </a:spcBef>
            </a:pPr>
            <a:r>
              <a:rPr dirty="0" sz="1400" spc="-5">
                <a:latin typeface="Times New Roman"/>
                <a:cs typeface="Times New Roman"/>
              </a:rPr>
              <a:t>The noise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sampling </a:t>
            </a:r>
            <a:r>
              <a:rPr dirty="0" sz="1400">
                <a:latin typeface="Times New Roman"/>
                <a:cs typeface="Times New Roman"/>
              </a:rPr>
              <a:t>error.</a:t>
            </a:r>
            <a:endParaRPr sz="1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70"/>
              </a:spcBef>
            </a:pPr>
            <a:r>
              <a:rPr dirty="0" sz="1400" spc="-5">
                <a:latin typeface="Times New Roman"/>
                <a:cs typeface="Times New Roman"/>
              </a:rPr>
              <a:t>When the signal-to-noise ratio drops below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certain threshold, the quality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service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change suddenly </a:t>
            </a:r>
            <a:r>
              <a:rPr dirty="0" sz="1400">
                <a:latin typeface="Times New Roman"/>
                <a:cs typeface="Times New Roman"/>
              </a:rPr>
              <a:t>from very good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very poor. In </a:t>
            </a:r>
            <a:r>
              <a:rPr dirty="0" sz="1400" spc="-5">
                <a:latin typeface="Times New Roman"/>
                <a:cs typeface="Times New Roman"/>
              </a:rPr>
              <a:t>contrast, most analog communication systems </a:t>
            </a:r>
            <a:r>
              <a:rPr dirty="0" sz="1400">
                <a:latin typeface="Times New Roman"/>
                <a:cs typeface="Times New Roman"/>
              </a:rPr>
              <a:t>degrade </a:t>
            </a:r>
            <a:r>
              <a:rPr dirty="0" sz="1400" spc="-10">
                <a:latin typeface="Times New Roman"/>
                <a:cs typeface="Times New Roman"/>
              </a:rPr>
              <a:t>more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gracefully.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lvl="1" marL="356870" indent="-268605">
              <a:lnSpc>
                <a:spcPct val="100000"/>
              </a:lnSpc>
              <a:buAutoNum type="arabicPeriod" startAt="4"/>
              <a:tabLst>
                <a:tab pos="35750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Typical Block </a:t>
            </a:r>
            <a:r>
              <a:rPr dirty="0" sz="1400" b="1">
                <a:latin typeface="Times New Roman"/>
                <a:cs typeface="Times New Roman"/>
              </a:rPr>
              <a:t>Diagram and</a:t>
            </a:r>
            <a:r>
              <a:rPr dirty="0" sz="1400" spc="-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Transformations</a:t>
            </a:r>
            <a:endParaRPr sz="1400">
              <a:latin typeface="Times New Roman"/>
              <a:cs typeface="Times New Roman"/>
            </a:endParaRPr>
          </a:p>
          <a:p>
            <a:pPr algn="just" marL="88900" marR="79375">
              <a:lnSpc>
                <a:spcPct val="143800"/>
              </a:lnSpc>
              <a:spcBef>
                <a:spcPts val="980"/>
              </a:spcBef>
            </a:pPr>
            <a:r>
              <a:rPr dirty="0" sz="1400" spc="-5">
                <a:latin typeface="Times New Roman"/>
                <a:cs typeface="Times New Roman"/>
              </a:rPr>
              <a:t>The functional block diagram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Fig.2.The upper blocks—format, </a:t>
            </a:r>
            <a:r>
              <a:rPr dirty="0" sz="1400">
                <a:latin typeface="Times New Roman"/>
                <a:cs typeface="Times New Roman"/>
              </a:rPr>
              <a:t>source </a:t>
            </a:r>
            <a:r>
              <a:rPr dirty="0" sz="1400" spc="-5">
                <a:latin typeface="Times New Roman"/>
                <a:cs typeface="Times New Roman"/>
              </a:rPr>
              <a:t>encode, encrypt, channel </a:t>
            </a:r>
            <a:r>
              <a:rPr dirty="0" sz="1400" spc="-10">
                <a:latin typeface="Times New Roman"/>
                <a:cs typeface="Times New Roman"/>
              </a:rPr>
              <a:t>encode,  </a:t>
            </a:r>
            <a:r>
              <a:rPr dirty="0" sz="1400" spc="-5">
                <a:latin typeface="Times New Roman"/>
                <a:cs typeface="Times New Roman"/>
              </a:rPr>
              <a:t>multiplex, pulse modulate, bandpass modulate, </a:t>
            </a:r>
            <a:r>
              <a:rPr dirty="0" sz="1400">
                <a:latin typeface="Times New Roman"/>
                <a:cs typeface="Times New Roman"/>
              </a:rPr>
              <a:t>frequency </a:t>
            </a:r>
            <a:r>
              <a:rPr dirty="0" sz="1400" spc="-5">
                <a:latin typeface="Times New Roman"/>
                <a:cs typeface="Times New Roman"/>
              </a:rPr>
              <a:t>spread, and multiple </a:t>
            </a:r>
            <a:r>
              <a:rPr dirty="0" sz="1400">
                <a:latin typeface="Times New Roman"/>
                <a:cs typeface="Times New Roman"/>
              </a:rPr>
              <a:t>access—denote </a:t>
            </a:r>
            <a:r>
              <a:rPr dirty="0" sz="1400" spc="-5">
                <a:latin typeface="Times New Roman"/>
                <a:cs typeface="Times New Roman"/>
              </a:rPr>
              <a:t>signal transformations from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source to the transmitter (XMT). The lower blocks denote signal transformations </a:t>
            </a:r>
            <a:r>
              <a:rPr dirty="0" sz="1400">
                <a:latin typeface="Times New Roman"/>
                <a:cs typeface="Times New Roman"/>
              </a:rPr>
              <a:t>from the receiver </a:t>
            </a:r>
            <a:r>
              <a:rPr dirty="0" sz="1400" spc="-5">
                <a:latin typeface="Times New Roman"/>
                <a:cs typeface="Times New Roman"/>
              </a:rPr>
              <a:t>(RCV)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sink,  essentially </a:t>
            </a:r>
            <a:r>
              <a:rPr dirty="0" sz="1400">
                <a:latin typeface="Times New Roman"/>
                <a:cs typeface="Times New Roman"/>
              </a:rPr>
              <a:t>reversing </a:t>
            </a:r>
            <a:r>
              <a:rPr dirty="0" sz="1400" spc="-5">
                <a:latin typeface="Times New Roman"/>
                <a:cs typeface="Times New Roman"/>
              </a:rPr>
              <a:t>the signal processing steps performed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upper blocks. The modulate and demodulate/detectblocks  together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called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modem.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8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2" y="424688"/>
            <a:ext cx="1849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27777" sz="1200" spc="-7" b="1">
                <a:latin typeface="Times New Roman"/>
                <a:cs typeface="Times New Roman"/>
              </a:rPr>
              <a:t>rd</a:t>
            </a:r>
            <a:r>
              <a:rPr dirty="0" baseline="27777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1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14400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87552" y="6582156"/>
            <a:ext cx="4292600" cy="0"/>
          </a:xfrm>
          <a:custGeom>
            <a:avLst/>
            <a:gdLst/>
            <a:ahLst/>
            <a:cxnLst/>
            <a:rect l="l" t="t" r="r" b="b"/>
            <a:pathLst>
              <a:path w="4292600" h="0">
                <a:moveTo>
                  <a:pt x="0" y="0"/>
                </a:moveTo>
                <a:lnTo>
                  <a:pt x="4292219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0610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5292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75" y="6582156"/>
            <a:ext cx="4280535" cy="0"/>
          </a:xfrm>
          <a:custGeom>
            <a:avLst/>
            <a:gdLst/>
            <a:ahLst/>
            <a:cxnLst/>
            <a:rect l="l" t="t" r="r" b="b"/>
            <a:pathLst>
              <a:path w="4280534" h="0">
                <a:moveTo>
                  <a:pt x="0" y="0"/>
                </a:moveTo>
                <a:lnTo>
                  <a:pt x="4280027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4415409"/>
            <a:ext cx="8890635" cy="20281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059305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Figure 2 </a:t>
            </a:r>
            <a:r>
              <a:rPr dirty="0" sz="1400" spc="-5">
                <a:latin typeface="Times New Roman"/>
                <a:cs typeface="Times New Roman"/>
              </a:rPr>
              <a:t>Block diagram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typical digital </a:t>
            </a:r>
            <a:r>
              <a:rPr dirty="0" sz="1400">
                <a:latin typeface="Times New Roman"/>
                <a:cs typeface="Times New Roman"/>
              </a:rPr>
              <a:t>communication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system.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1015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Information</a:t>
            </a:r>
            <a:r>
              <a:rPr dirty="0" u="heavy" sz="1400" spc="-7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source</a:t>
            </a:r>
            <a:r>
              <a:rPr dirty="0" sz="1400" spc="-5" b="1">
                <a:latin typeface="Times New Roman"/>
                <a:cs typeface="Times New Roman"/>
              </a:rPr>
              <a:t>.</a:t>
            </a:r>
            <a:r>
              <a:rPr dirty="0" sz="1400" spc="-75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device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producing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information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communicated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means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DCS.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Information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sources 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analog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discrete. Analog information sources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transformed into digital sources through the </a:t>
            </a:r>
            <a:r>
              <a:rPr dirty="0" sz="1400">
                <a:latin typeface="Times New Roman"/>
                <a:cs typeface="Times New Roman"/>
              </a:rPr>
              <a:t>use of </a:t>
            </a:r>
            <a:r>
              <a:rPr dirty="0" sz="1400" spc="-5">
                <a:latin typeface="Times New Roman"/>
                <a:cs typeface="Times New Roman"/>
              </a:rPr>
              <a:t>sampling  and quantization. Sampling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quantization techniques </a:t>
            </a:r>
            <a:r>
              <a:rPr dirty="0" sz="1400" spc="-10">
                <a:latin typeface="Times New Roman"/>
                <a:cs typeface="Times New Roman"/>
              </a:rPr>
              <a:t>called </a:t>
            </a:r>
            <a:r>
              <a:rPr dirty="0" sz="1400" spc="-5">
                <a:latin typeface="Times New Roman"/>
                <a:cs typeface="Times New Roman"/>
              </a:rPr>
              <a:t>formatting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source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coding.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43700"/>
              </a:lnSpc>
              <a:spcBef>
                <a:spcPts val="1005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Binary digit (bit)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r>
              <a:rPr dirty="0" sz="1400" spc="-5">
                <a:latin typeface="Times New Roman"/>
                <a:cs typeface="Times New Roman"/>
              </a:rPr>
              <a:t>This is the fundamental information unit for all digital systems. The </a:t>
            </a:r>
            <a:r>
              <a:rPr dirty="0" sz="1400">
                <a:latin typeface="Times New Roman"/>
                <a:cs typeface="Times New Roman"/>
              </a:rPr>
              <a:t>term bit </a:t>
            </a:r>
            <a:r>
              <a:rPr dirty="0" sz="1400" spc="-5">
                <a:latin typeface="Times New Roman"/>
                <a:cs typeface="Times New Roman"/>
              </a:rPr>
              <a:t>also is used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unit of  information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content.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30170" y="900684"/>
            <a:ext cx="5431790" cy="33144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1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14400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87552" y="6582156"/>
            <a:ext cx="4292600" cy="0"/>
          </a:xfrm>
          <a:custGeom>
            <a:avLst/>
            <a:gdLst/>
            <a:ahLst/>
            <a:cxnLst/>
            <a:rect l="l" t="t" r="r" b="b"/>
            <a:pathLst>
              <a:path w="4292600" h="0">
                <a:moveTo>
                  <a:pt x="0" y="0"/>
                </a:moveTo>
                <a:lnTo>
                  <a:pt x="4292219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0610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5292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75" y="6582156"/>
            <a:ext cx="4280535" cy="0"/>
          </a:xfrm>
          <a:custGeom>
            <a:avLst/>
            <a:gdLst/>
            <a:ahLst/>
            <a:cxnLst/>
            <a:rect l="l" t="t" r="r" b="b"/>
            <a:pathLst>
              <a:path w="4280534" h="0">
                <a:moveTo>
                  <a:pt x="0" y="0"/>
                </a:moveTo>
                <a:lnTo>
                  <a:pt x="4280027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50900" y="424688"/>
            <a:ext cx="8994140" cy="37318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01600">
              <a:lnSpc>
                <a:spcPct val="100000"/>
              </a:lnSpc>
              <a:spcBef>
                <a:spcPts val="100"/>
              </a:spcBef>
              <a:tabLst>
                <a:tab pos="42424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27777" sz="1200" spc="-7" b="1">
                <a:latin typeface="Times New Roman"/>
                <a:cs typeface="Times New Roman"/>
              </a:rPr>
              <a:t>rd</a:t>
            </a:r>
            <a:r>
              <a:rPr dirty="0" baseline="27777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63500" marR="57785">
              <a:lnSpc>
                <a:spcPct val="143600"/>
              </a:lnSpc>
            </a:pPr>
            <a:r>
              <a:rPr dirty="0" sz="1400">
                <a:latin typeface="Times New Roman"/>
                <a:cs typeface="Times New Roman"/>
              </a:rPr>
              <a:t>Bit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stream.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sequence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binary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digits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(ones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zeros).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bit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stream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often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termed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baseband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signal,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which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implies  that </a:t>
            </a:r>
            <a:r>
              <a:rPr dirty="0" sz="1400" spc="-10">
                <a:latin typeface="Times New Roman"/>
                <a:cs typeface="Times New Roman"/>
              </a:rPr>
              <a:t>its </a:t>
            </a:r>
            <a:r>
              <a:rPr dirty="0" sz="1400" spc="-5">
                <a:latin typeface="Times New Roman"/>
                <a:cs typeface="Times New Roman"/>
              </a:rPr>
              <a:t>spectral content extends </a:t>
            </a:r>
            <a:r>
              <a:rPr dirty="0" sz="1400">
                <a:latin typeface="Times New Roman"/>
                <a:cs typeface="Times New Roman"/>
              </a:rPr>
              <a:t>from (or </a:t>
            </a:r>
            <a:r>
              <a:rPr dirty="0" sz="1400" spc="-5">
                <a:latin typeface="Times New Roman"/>
                <a:cs typeface="Times New Roman"/>
              </a:rPr>
              <a:t>near) </a:t>
            </a:r>
            <a:r>
              <a:rPr dirty="0" sz="1400">
                <a:latin typeface="Times New Roman"/>
                <a:cs typeface="Times New Roman"/>
              </a:rPr>
              <a:t>dc </a:t>
            </a:r>
            <a:r>
              <a:rPr dirty="0" sz="1400" spc="-5">
                <a:latin typeface="Times New Roman"/>
                <a:cs typeface="Times New Roman"/>
              </a:rPr>
              <a:t>up to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finite </a:t>
            </a:r>
            <a:r>
              <a:rPr dirty="0" sz="1400" spc="-5">
                <a:latin typeface="Times New Roman"/>
                <a:cs typeface="Times New Roman"/>
              </a:rPr>
              <a:t>value, usually </a:t>
            </a:r>
            <a:r>
              <a:rPr dirty="0" sz="1400">
                <a:latin typeface="Times New Roman"/>
                <a:cs typeface="Times New Roman"/>
              </a:rPr>
              <a:t>less </a:t>
            </a:r>
            <a:r>
              <a:rPr dirty="0" sz="1400" spc="-5">
                <a:latin typeface="Times New Roman"/>
                <a:cs typeface="Times New Roman"/>
              </a:rPr>
              <a:t>than </a:t>
            </a:r>
            <a:r>
              <a:rPr dirty="0" sz="1400">
                <a:latin typeface="Times New Roman"/>
                <a:cs typeface="Times New Roman"/>
              </a:rPr>
              <a:t>a few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megahertz.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63500">
              <a:lnSpc>
                <a:spcPct val="100000"/>
              </a:lnSpc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Symbol</a:t>
            </a:r>
            <a:r>
              <a:rPr dirty="0" u="heavy" sz="1400" spc="-5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(digital</a:t>
            </a:r>
            <a:r>
              <a:rPr dirty="0" u="heavy" sz="1400" spc="-5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message).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symbol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is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group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kbits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considered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unit.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We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refer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unit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message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symbol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</a:t>
            </a:r>
            <a:r>
              <a:rPr dirty="0" baseline="-9259" sz="1350" spc="-7">
                <a:latin typeface="Times New Roman"/>
                <a:cs typeface="Times New Roman"/>
              </a:rPr>
              <a:t>i</a:t>
            </a:r>
            <a:r>
              <a:rPr dirty="0" sz="1400" spc="-5">
                <a:latin typeface="Times New Roman"/>
                <a:cs typeface="Times New Roman"/>
              </a:rPr>
              <a:t>(i=1,</a:t>
            </a:r>
            <a:endParaRPr sz="1400">
              <a:latin typeface="Times New Roman"/>
              <a:cs typeface="Times New Roman"/>
            </a:endParaRPr>
          </a:p>
          <a:p>
            <a:pPr algn="just" marL="63500" marR="59690">
              <a:lnSpc>
                <a:spcPct val="145900"/>
              </a:lnSpc>
              <a:spcBef>
                <a:spcPts val="50"/>
              </a:spcBef>
            </a:pPr>
            <a:r>
              <a:rPr dirty="0" sz="1400">
                <a:latin typeface="Times New Roman"/>
                <a:cs typeface="Times New Roman"/>
              </a:rPr>
              <a:t>. . . , M) from a </a:t>
            </a:r>
            <a:r>
              <a:rPr dirty="0" sz="1400" spc="-5">
                <a:latin typeface="Times New Roman"/>
                <a:cs typeface="Times New Roman"/>
              </a:rPr>
              <a:t>finite symbol set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alphabet. The size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alphabet,</a:t>
            </a:r>
            <a:r>
              <a:rPr dirty="0" sz="1400">
                <a:latin typeface="Cambria Math"/>
                <a:cs typeface="Cambria Math"/>
              </a:rPr>
              <a:t>𝑀, </a:t>
            </a:r>
            <a:r>
              <a:rPr dirty="0" sz="1400" spc="-5">
                <a:latin typeface="Cambria Math"/>
                <a:cs typeface="Cambria Math"/>
              </a:rPr>
              <a:t>𝑖𝑠 </a:t>
            </a:r>
            <a:r>
              <a:rPr dirty="0" sz="1400">
                <a:latin typeface="Cambria Math"/>
                <a:cs typeface="Cambria Math"/>
              </a:rPr>
              <a:t>𝑀 = </a:t>
            </a:r>
            <a:r>
              <a:rPr dirty="0" sz="1400" spc="15">
                <a:latin typeface="Cambria Math"/>
                <a:cs typeface="Cambria Math"/>
              </a:rPr>
              <a:t>2</a:t>
            </a:r>
            <a:r>
              <a:rPr dirty="0" baseline="27777" sz="1500" spc="22">
                <a:latin typeface="Cambria Math"/>
                <a:cs typeface="Cambria Math"/>
              </a:rPr>
              <a:t>𝑘</a:t>
            </a:r>
            <a:r>
              <a:rPr dirty="0" sz="1400" spc="15">
                <a:latin typeface="Times New Roman"/>
                <a:cs typeface="Times New Roman"/>
              </a:rPr>
              <a:t>,where </a:t>
            </a:r>
            <a:r>
              <a:rPr dirty="0" sz="1400" spc="-5">
                <a:latin typeface="Times New Roman"/>
                <a:cs typeface="Times New Roman"/>
              </a:rPr>
              <a:t>kis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bits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 symbol.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baseband transmission, each </a:t>
            </a:r>
            <a:r>
              <a:rPr dirty="0" sz="1400" spc="-5" i="1">
                <a:latin typeface="Times New Roman"/>
                <a:cs typeface="Times New Roman"/>
              </a:rPr>
              <a:t>m</a:t>
            </a:r>
            <a:r>
              <a:rPr dirty="0" baseline="-9259" sz="1350" spc="-7" i="1">
                <a:latin typeface="Times New Roman"/>
                <a:cs typeface="Times New Roman"/>
              </a:rPr>
              <a:t>i </a:t>
            </a:r>
            <a:r>
              <a:rPr dirty="0" sz="1400" spc="-5">
                <a:latin typeface="Times New Roman"/>
                <a:cs typeface="Times New Roman"/>
              </a:rPr>
              <a:t>symbol 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represented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set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baseband pulse  </a:t>
            </a:r>
            <a:r>
              <a:rPr dirty="0" sz="1400">
                <a:latin typeface="Times New Roman"/>
                <a:cs typeface="Times New Roman"/>
              </a:rPr>
              <a:t>waveforms</a:t>
            </a:r>
            <a:r>
              <a:rPr dirty="0" sz="1400">
                <a:latin typeface="Cambria Math"/>
                <a:cs typeface="Cambria Math"/>
              </a:rPr>
              <a:t>𝑔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𝑡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, </a:t>
            </a:r>
            <a:r>
              <a:rPr dirty="0" sz="1400" spc="10">
                <a:latin typeface="Cambria Math"/>
                <a:cs typeface="Cambria Math"/>
              </a:rPr>
              <a:t>𝑔</a:t>
            </a:r>
            <a:r>
              <a:rPr dirty="0" baseline="-16666" sz="1500" spc="15">
                <a:latin typeface="Cambria Math"/>
                <a:cs typeface="Cambria Math"/>
              </a:rPr>
              <a:t>2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, </a:t>
            </a:r>
            <a:r>
              <a:rPr dirty="0" sz="1400">
                <a:latin typeface="Cambria Math"/>
                <a:cs typeface="Cambria Math"/>
              </a:rPr>
              <a:t>… … </a:t>
            </a:r>
            <a:r>
              <a:rPr dirty="0" sz="1400" spc="10">
                <a:latin typeface="Cambria Math"/>
                <a:cs typeface="Cambria Math"/>
              </a:rPr>
              <a:t>𝑔</a:t>
            </a:r>
            <a:r>
              <a:rPr dirty="0" baseline="-16666" sz="1500" spc="15">
                <a:latin typeface="Cambria Math"/>
                <a:cs typeface="Cambria Math"/>
              </a:rPr>
              <a:t>𝑀</a:t>
            </a:r>
            <a:r>
              <a:rPr dirty="0" sz="1400" spc="10">
                <a:latin typeface="Cambria Math"/>
                <a:cs typeface="Cambria Math"/>
              </a:rPr>
              <a:t>(𝑡)</a:t>
            </a:r>
            <a:r>
              <a:rPr dirty="0" sz="1400" spc="1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When transmitting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sequence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such pulses, the </a:t>
            </a:r>
            <a:r>
              <a:rPr dirty="0" sz="1400">
                <a:latin typeface="Times New Roman"/>
                <a:cs typeface="Times New Roman"/>
              </a:rPr>
              <a:t>unitbaudis </a:t>
            </a:r>
            <a:r>
              <a:rPr dirty="0" sz="1400" spc="-5">
                <a:latin typeface="Times New Roman"/>
                <a:cs typeface="Times New Roman"/>
              </a:rPr>
              <a:t>sometimes </a:t>
            </a:r>
            <a:r>
              <a:rPr dirty="0" sz="1400">
                <a:latin typeface="Times New Roman"/>
                <a:cs typeface="Times New Roman"/>
              </a:rPr>
              <a:t>used to </a:t>
            </a:r>
            <a:r>
              <a:rPr dirty="0" sz="1400" spc="-5">
                <a:latin typeface="Times New Roman"/>
                <a:cs typeface="Times New Roman"/>
              </a:rPr>
              <a:t>express  pulse rate (symbol rate). For typical bandpass transmission, each </a:t>
            </a:r>
            <a:r>
              <a:rPr dirty="0" sz="1400" spc="15">
                <a:latin typeface="Cambria Math"/>
                <a:cs typeface="Cambria Math"/>
              </a:rPr>
              <a:t>𝑔</a:t>
            </a:r>
            <a:r>
              <a:rPr dirty="0" baseline="-16666" sz="1500" spc="22">
                <a:latin typeface="Cambria Math"/>
                <a:cs typeface="Cambria Math"/>
              </a:rPr>
              <a:t>𝑖</a:t>
            </a:r>
            <a:r>
              <a:rPr dirty="0" sz="1400" spc="15">
                <a:latin typeface="Cambria Math"/>
                <a:cs typeface="Cambria Math"/>
              </a:rPr>
              <a:t>(𝑡) </a:t>
            </a:r>
            <a:r>
              <a:rPr dirty="0" sz="1400" spc="-5">
                <a:latin typeface="Times New Roman"/>
                <a:cs typeface="Times New Roman"/>
              </a:rPr>
              <a:t>pulse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 spc="-5">
                <a:latin typeface="Times New Roman"/>
                <a:cs typeface="Times New Roman"/>
              </a:rPr>
              <a:t>then be represented </a:t>
            </a:r>
            <a:r>
              <a:rPr dirty="0" sz="1400">
                <a:latin typeface="Times New Roman"/>
                <a:cs typeface="Times New Roman"/>
              </a:rPr>
              <a:t>by one of a </a:t>
            </a:r>
            <a:r>
              <a:rPr dirty="0" sz="1400" spc="-5">
                <a:latin typeface="Times New Roman"/>
                <a:cs typeface="Times New Roman"/>
              </a:rPr>
              <a:t>set of  bandpass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waveform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𝑠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,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𝑠</a:t>
            </a:r>
            <a:r>
              <a:rPr dirty="0" baseline="-16666" sz="1500" spc="15">
                <a:latin typeface="Cambria Math"/>
                <a:cs typeface="Cambria Math"/>
              </a:rPr>
              <a:t>2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,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𝑠</a:t>
            </a:r>
            <a:r>
              <a:rPr dirty="0" baseline="-16666" sz="1500" spc="22">
                <a:latin typeface="Cambria Math"/>
                <a:cs typeface="Cambria Math"/>
              </a:rPr>
              <a:t>𝑀</a:t>
            </a:r>
            <a:r>
              <a:rPr dirty="0" sz="1400" spc="15">
                <a:latin typeface="Cambria Math"/>
                <a:cs typeface="Cambria Math"/>
              </a:rPr>
              <a:t>(𝑡)</a:t>
            </a:r>
            <a:r>
              <a:rPr dirty="0" sz="1400" spc="1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63500" marR="59055">
              <a:lnSpc>
                <a:spcPct val="143600"/>
              </a:lnSpc>
              <a:spcBef>
                <a:spcPts val="1019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Digital waveform</a:t>
            </a:r>
            <a:r>
              <a:rPr dirty="0" sz="1400" spc="-5" b="1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This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voltage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current waveform </a:t>
            </a:r>
            <a:r>
              <a:rPr dirty="0" sz="1400">
                <a:latin typeface="Times New Roman"/>
                <a:cs typeface="Times New Roman"/>
              </a:rPr>
              <a:t>(a </a:t>
            </a:r>
            <a:r>
              <a:rPr dirty="0" sz="1400" spc="-5">
                <a:latin typeface="Times New Roman"/>
                <a:cs typeface="Times New Roman"/>
              </a:rPr>
              <a:t>pulse for baseband transmission, 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sinusoid for </a:t>
            </a:r>
            <a:r>
              <a:rPr dirty="0" sz="1400" spc="-10">
                <a:latin typeface="Times New Roman"/>
                <a:cs typeface="Times New Roman"/>
              </a:rPr>
              <a:t>bandpass  </a:t>
            </a:r>
            <a:r>
              <a:rPr dirty="0" sz="1400" spc="-5">
                <a:latin typeface="Times New Roman"/>
                <a:cs typeface="Times New Roman"/>
              </a:rPr>
              <a:t>transmission) that represents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digital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symbol.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78957" y="4551553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285357" y="435749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72353" y="4552569"/>
            <a:ext cx="51180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1005" algn="l"/>
              </a:tabLst>
            </a:pPr>
            <a:r>
              <a:rPr dirty="0" sz="1000" spc="25">
                <a:latin typeface="Cambria Math"/>
                <a:cs typeface="Cambria Math"/>
              </a:rPr>
              <a:t>𝑇</a:t>
            </a:r>
            <a:r>
              <a:rPr dirty="0" sz="1000" spc="25">
                <a:latin typeface="Cambria Math"/>
                <a:cs typeface="Cambria Math"/>
              </a:rPr>
              <a:t>	</a:t>
            </a:r>
            <a:r>
              <a:rPr dirty="0" sz="1000" spc="25">
                <a:latin typeface="Cambria Math"/>
                <a:cs typeface="Cambria Math"/>
              </a:rPr>
              <a:t>𝑇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293484" y="4545457"/>
            <a:ext cx="82550" cy="12700"/>
          </a:xfrm>
          <a:custGeom>
            <a:avLst/>
            <a:gdLst/>
            <a:ahLst/>
            <a:cxnLst/>
            <a:rect l="l" t="t" r="r" b="b"/>
            <a:pathLst>
              <a:path w="82550" h="12700">
                <a:moveTo>
                  <a:pt x="0" y="12191"/>
                </a:moveTo>
                <a:lnTo>
                  <a:pt x="82296" y="12191"/>
                </a:lnTo>
                <a:lnTo>
                  <a:pt x="82296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733413" y="449922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6300" y="4412360"/>
            <a:ext cx="89388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Times New Roman"/>
                <a:cs typeface="Times New Roman"/>
              </a:rPr>
              <a:t>Data</a:t>
            </a:r>
            <a:r>
              <a:rPr dirty="0" sz="1400" spc="114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rate.</a:t>
            </a:r>
            <a:r>
              <a:rPr dirty="0" sz="1400" spc="114" b="1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This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quantity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bits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per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second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(bits/s)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given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baseline="47222" sz="1500" spc="22">
                <a:latin typeface="Cambria Math"/>
                <a:cs typeface="Cambria Math"/>
              </a:rPr>
              <a:t>𝐾</a:t>
            </a:r>
            <a:r>
              <a:rPr dirty="0" baseline="47222" sz="1500" spc="30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(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𝑙𝑜𝑔</a:t>
            </a:r>
            <a:r>
              <a:rPr dirty="0" sz="1400" spc="2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𝑀𝑏𝑖𝑡𝑠/𝑠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where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k</a:t>
            </a:r>
            <a:r>
              <a:rPr dirty="0" sz="1400" spc="-5">
                <a:latin typeface="Times New Roman"/>
                <a:cs typeface="Times New Roman"/>
              </a:rPr>
              <a:t>-bits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identify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symbol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14400" y="4630039"/>
            <a:ext cx="776605" cy="0"/>
          </a:xfrm>
          <a:custGeom>
            <a:avLst/>
            <a:gdLst/>
            <a:ahLst/>
            <a:cxnLst/>
            <a:rect l="l" t="t" r="r" b="b"/>
            <a:pathLst>
              <a:path w="776605" h="0">
                <a:moveTo>
                  <a:pt x="0" y="0"/>
                </a:moveTo>
                <a:lnTo>
                  <a:pt x="776020" y="0"/>
                </a:lnTo>
              </a:path>
            </a:pathLst>
          </a:custGeom>
          <a:ln w="167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876300" y="4784598"/>
            <a:ext cx="50152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from an </a:t>
            </a:r>
            <a:r>
              <a:rPr dirty="0" sz="1400">
                <a:latin typeface="Cambria Math"/>
                <a:cs typeface="Cambria Math"/>
              </a:rPr>
              <a:t>𝑀 = </a:t>
            </a:r>
            <a:r>
              <a:rPr dirty="0" sz="1400" spc="10">
                <a:latin typeface="Cambria Math"/>
                <a:cs typeface="Cambria Math"/>
              </a:rPr>
              <a:t>2</a:t>
            </a:r>
            <a:r>
              <a:rPr dirty="0" baseline="27777" sz="1500" spc="15">
                <a:latin typeface="Cambria Math"/>
                <a:cs typeface="Cambria Math"/>
              </a:rPr>
              <a:t>𝑘</a:t>
            </a:r>
            <a:r>
              <a:rPr dirty="0" sz="1400" spc="10">
                <a:latin typeface="Times New Roman"/>
                <a:cs typeface="Times New Roman"/>
              </a:rPr>
              <a:t>-symbol </a:t>
            </a:r>
            <a:r>
              <a:rPr dirty="0" sz="1400" spc="-5">
                <a:latin typeface="Times New Roman"/>
                <a:cs typeface="Times New Roman"/>
              </a:rPr>
              <a:t>alphabet, and </a:t>
            </a:r>
            <a:r>
              <a:rPr dirty="0" sz="1400" i="1">
                <a:latin typeface="Times New Roman"/>
                <a:cs typeface="Times New Roman"/>
              </a:rPr>
              <a:t>T </a:t>
            </a:r>
            <a:r>
              <a:rPr dirty="0" sz="1400" spc="-5">
                <a:latin typeface="Times New Roman"/>
                <a:cs typeface="Times New Roman"/>
              </a:rPr>
              <a:t>is the </a:t>
            </a:r>
            <a:r>
              <a:rPr dirty="0" sz="1400" spc="-10" i="1">
                <a:latin typeface="Times New Roman"/>
                <a:cs typeface="Times New Roman"/>
              </a:rPr>
              <a:t>k</a:t>
            </a:r>
            <a:r>
              <a:rPr dirty="0" sz="1400" spc="-10">
                <a:latin typeface="Times New Roman"/>
                <a:cs typeface="Times New Roman"/>
              </a:rPr>
              <a:t>-bit </a:t>
            </a:r>
            <a:r>
              <a:rPr dirty="0" sz="1400" spc="-5">
                <a:latin typeface="Times New Roman"/>
                <a:cs typeface="Times New Roman"/>
              </a:rPr>
              <a:t>symbol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duration.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8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2" y="424688"/>
            <a:ext cx="1849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27777" sz="1200" spc="-7" b="1">
                <a:latin typeface="Times New Roman"/>
                <a:cs typeface="Times New Roman"/>
              </a:rPr>
              <a:t>rd</a:t>
            </a:r>
            <a:r>
              <a:rPr dirty="0" baseline="27777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1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14400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87552" y="6582156"/>
            <a:ext cx="4292600" cy="0"/>
          </a:xfrm>
          <a:custGeom>
            <a:avLst/>
            <a:gdLst/>
            <a:ahLst/>
            <a:cxnLst/>
            <a:rect l="l" t="t" r="r" b="b"/>
            <a:pathLst>
              <a:path w="4292600" h="0">
                <a:moveTo>
                  <a:pt x="0" y="0"/>
                </a:moveTo>
                <a:lnTo>
                  <a:pt x="4292219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0610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5292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75" y="6582156"/>
            <a:ext cx="4280535" cy="0"/>
          </a:xfrm>
          <a:custGeom>
            <a:avLst/>
            <a:gdLst/>
            <a:ahLst/>
            <a:cxnLst/>
            <a:rect l="l" t="t" r="r" b="b"/>
            <a:pathLst>
              <a:path w="4280534" h="0">
                <a:moveTo>
                  <a:pt x="0" y="0"/>
                </a:moveTo>
                <a:lnTo>
                  <a:pt x="4280027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76300" y="874521"/>
            <a:ext cx="8967470" cy="4899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lvl="1" marL="306070" indent="-268605">
              <a:lnSpc>
                <a:spcPct val="100000"/>
              </a:lnSpc>
              <a:spcBef>
                <a:spcPts val="100"/>
              </a:spcBef>
              <a:buAutoNum type="arabicPeriod" startAt="5"/>
              <a:tabLst>
                <a:tab pos="30670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Classification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Signals:</a:t>
            </a:r>
            <a:endParaRPr sz="1400">
              <a:latin typeface="Times New Roman"/>
              <a:cs typeface="Times New Roman"/>
            </a:endParaRPr>
          </a:p>
          <a:p>
            <a:pPr algn="just" lvl="2" marL="495300" marR="60960" indent="-228600">
              <a:lnSpc>
                <a:spcPct val="143900"/>
              </a:lnSpc>
              <a:spcBef>
                <a:spcPts val="969"/>
              </a:spcBef>
              <a:buFont typeface="Times New Roman"/>
              <a:buAutoNum type="arabicPlain"/>
              <a:tabLst>
                <a:tab pos="495934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Deterministic and </a:t>
            </a:r>
            <a:r>
              <a:rPr dirty="0" sz="1400" b="1">
                <a:latin typeface="Times New Roman"/>
                <a:cs typeface="Times New Roman"/>
              </a:rPr>
              <a:t>Random </a:t>
            </a:r>
            <a:r>
              <a:rPr dirty="0" sz="1400" spc="-5" b="1">
                <a:latin typeface="Times New Roman"/>
                <a:cs typeface="Times New Roman"/>
              </a:rPr>
              <a:t>Signals: </a:t>
            </a:r>
            <a:r>
              <a:rPr dirty="0" sz="1400" spc="-5">
                <a:latin typeface="Times New Roman"/>
                <a:cs typeface="Times New Roman"/>
              </a:rPr>
              <a:t>Deterministic signals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waveforms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modeled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explicit mathematical  expressions, such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i="1">
                <a:latin typeface="Times New Roman"/>
                <a:cs typeface="Times New Roman"/>
              </a:rPr>
              <a:t>x(t) </a:t>
            </a:r>
            <a:r>
              <a:rPr dirty="0" sz="1400" spc="-10" i="1">
                <a:latin typeface="Times New Roman"/>
                <a:cs typeface="Times New Roman"/>
              </a:rPr>
              <a:t>=5 </a:t>
            </a:r>
            <a:r>
              <a:rPr dirty="0" sz="1400" spc="-5" i="1">
                <a:latin typeface="Times New Roman"/>
                <a:cs typeface="Times New Roman"/>
              </a:rPr>
              <a:t>cos </a:t>
            </a:r>
            <a:r>
              <a:rPr dirty="0" sz="1400" i="1">
                <a:latin typeface="Times New Roman"/>
                <a:cs typeface="Times New Roman"/>
              </a:rPr>
              <a:t>10t</a:t>
            </a:r>
            <a:r>
              <a:rPr dirty="0" sz="1400">
                <a:latin typeface="Times New Roman"/>
                <a:cs typeface="Times New Roman"/>
              </a:rPr>
              <a:t>. For a random waveform it </a:t>
            </a:r>
            <a:r>
              <a:rPr dirty="0" sz="1400" spc="-5">
                <a:latin typeface="Times New Roman"/>
                <a:cs typeface="Times New Roman"/>
              </a:rPr>
              <a:t>is not possible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write such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explicit expression.  </a:t>
            </a:r>
            <a:r>
              <a:rPr dirty="0" sz="1400">
                <a:latin typeface="Times New Roman"/>
                <a:cs typeface="Times New Roman"/>
              </a:rPr>
              <a:t>However,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00" spc="-5">
                <a:latin typeface="Times New Roman"/>
                <a:cs typeface="Times New Roman"/>
              </a:rPr>
              <a:t>examined over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long period,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random waveform, </a:t>
            </a:r>
            <a:r>
              <a:rPr dirty="0" sz="1400">
                <a:latin typeface="Times New Roman"/>
                <a:cs typeface="Times New Roman"/>
              </a:rPr>
              <a:t>also </a:t>
            </a:r>
            <a:r>
              <a:rPr dirty="0" sz="1400" spc="-5">
                <a:latin typeface="Times New Roman"/>
                <a:cs typeface="Times New Roman"/>
              </a:rPr>
              <a:t>referred </a:t>
            </a:r>
            <a:r>
              <a:rPr dirty="0" sz="1400">
                <a:latin typeface="Times New Roman"/>
                <a:cs typeface="Times New Roman"/>
              </a:rPr>
              <a:t>to as a </a:t>
            </a:r>
            <a:r>
              <a:rPr dirty="0" sz="1400" spc="-5">
                <a:latin typeface="Times New Roman"/>
                <a:cs typeface="Times New Roman"/>
              </a:rPr>
              <a:t>random </a:t>
            </a:r>
            <a:r>
              <a:rPr dirty="0" sz="1400">
                <a:latin typeface="Times New Roman"/>
                <a:cs typeface="Times New Roman"/>
              </a:rPr>
              <a:t>process, may </a:t>
            </a:r>
            <a:r>
              <a:rPr dirty="0" sz="1400" spc="-5">
                <a:latin typeface="Times New Roman"/>
                <a:cs typeface="Times New Roman"/>
              </a:rPr>
              <a:t>exhibit  certain regularities that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described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terms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probabilities and statistical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averages.</a:t>
            </a:r>
            <a:endParaRPr sz="1400">
              <a:latin typeface="Times New Roman"/>
              <a:cs typeface="Times New Roman"/>
            </a:endParaRPr>
          </a:p>
          <a:p>
            <a:pPr algn="just" lvl="2" marL="495300" indent="-229235">
              <a:lnSpc>
                <a:spcPct val="100000"/>
              </a:lnSpc>
              <a:spcBef>
                <a:spcPts val="730"/>
              </a:spcBef>
              <a:buFont typeface="Times New Roman"/>
              <a:buAutoNum type="arabicPlain"/>
              <a:tabLst>
                <a:tab pos="495934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Periodic </a:t>
            </a:r>
            <a:r>
              <a:rPr dirty="0" sz="1400" b="1">
                <a:latin typeface="Times New Roman"/>
                <a:cs typeface="Times New Roman"/>
              </a:rPr>
              <a:t>and </a:t>
            </a:r>
            <a:r>
              <a:rPr dirty="0" sz="1400" spc="-5" b="1">
                <a:latin typeface="Times New Roman"/>
                <a:cs typeface="Times New Roman"/>
              </a:rPr>
              <a:t>Nonperiodic Signals: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signal </a:t>
            </a:r>
            <a:r>
              <a:rPr dirty="0" sz="1400">
                <a:latin typeface="Times New Roman"/>
                <a:cs typeface="Times New Roman"/>
              </a:rPr>
              <a:t>x(t) is </a:t>
            </a:r>
            <a:r>
              <a:rPr dirty="0" sz="1400" spc="-5">
                <a:latin typeface="Times New Roman"/>
                <a:cs typeface="Times New Roman"/>
              </a:rPr>
              <a:t>called periodic in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if there </a:t>
            </a:r>
            <a:r>
              <a:rPr dirty="0" sz="1400" spc="-5">
                <a:latin typeface="Times New Roman"/>
                <a:cs typeface="Times New Roman"/>
              </a:rPr>
              <a:t>exists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constant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baseline="-9259" sz="1350" spc="-15">
                <a:latin typeface="Times New Roman"/>
                <a:cs typeface="Times New Roman"/>
              </a:rPr>
              <a:t>0</a:t>
            </a:r>
            <a:r>
              <a:rPr dirty="0" sz="1400" spc="-10">
                <a:latin typeface="Times New Roman"/>
                <a:cs typeface="Times New Roman"/>
              </a:rPr>
              <a:t>&gt;0 </a:t>
            </a:r>
            <a:r>
              <a:rPr dirty="0" sz="1400" spc="-5">
                <a:latin typeface="Times New Roman"/>
                <a:cs typeface="Times New Roman"/>
              </a:rPr>
              <a:t>such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marL="3013075">
              <a:lnSpc>
                <a:spcPct val="100000"/>
              </a:lnSpc>
              <a:spcBef>
                <a:spcPts val="805"/>
              </a:spcBef>
              <a:tabLst>
                <a:tab pos="4857750" algn="l"/>
                <a:tab pos="5370830" algn="l"/>
              </a:tabLst>
            </a:pP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5">
                <a:latin typeface="Cambria Math"/>
                <a:cs typeface="Cambria Math"/>
              </a:rPr>
              <a:t>𝑇</a:t>
            </a:r>
            <a:r>
              <a:rPr dirty="0" baseline="-16666" sz="1500" spc="-37">
                <a:latin typeface="Cambria Math"/>
                <a:cs typeface="Cambria Math"/>
              </a:rPr>
              <a:t>0</a:t>
            </a:r>
            <a:r>
              <a:rPr dirty="0" baseline="1984" sz="2100" spc="-37">
                <a:latin typeface="Cambria Math"/>
                <a:cs typeface="Cambria Math"/>
              </a:rPr>
              <a:t>)	</a:t>
            </a:r>
            <a:r>
              <a:rPr dirty="0" sz="1400" spc="-5">
                <a:latin typeface="Cambria Math"/>
                <a:cs typeface="Cambria Math"/>
              </a:rPr>
              <a:t>𝑓𝑜𝑟	</a:t>
            </a:r>
            <a:r>
              <a:rPr dirty="0" sz="1400">
                <a:latin typeface="Cambria Math"/>
                <a:cs typeface="Cambria Math"/>
              </a:rPr>
              <a:t>− ∞ &lt; 𝑡 &lt;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∞</a:t>
            </a:r>
            <a:endParaRPr sz="1400">
              <a:latin typeface="Cambria Math"/>
              <a:cs typeface="Cambria Math"/>
            </a:endParaRPr>
          </a:p>
          <a:p>
            <a:pPr algn="just" marL="495300" marR="55880">
              <a:lnSpc>
                <a:spcPts val="2410"/>
              </a:lnSpc>
              <a:spcBef>
                <a:spcPts val="19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i="1">
                <a:latin typeface="Times New Roman"/>
                <a:cs typeface="Times New Roman"/>
              </a:rPr>
              <a:t>t </a:t>
            </a:r>
            <a:r>
              <a:rPr dirty="0" sz="1400" spc="-5">
                <a:latin typeface="Times New Roman"/>
                <a:cs typeface="Times New Roman"/>
              </a:rPr>
              <a:t>denotes time. The smallest value of </a:t>
            </a:r>
            <a:r>
              <a:rPr dirty="0" sz="1400" spc="-5" i="1">
                <a:latin typeface="Times New Roman"/>
                <a:cs typeface="Times New Roman"/>
              </a:rPr>
              <a:t>T</a:t>
            </a:r>
            <a:r>
              <a:rPr dirty="0" baseline="-9259" sz="1350" spc="-7" i="1">
                <a:latin typeface="Times New Roman"/>
                <a:cs typeface="Times New Roman"/>
              </a:rPr>
              <a:t>0 </a:t>
            </a:r>
            <a:r>
              <a:rPr dirty="0" sz="1400" spc="-5">
                <a:latin typeface="Times New Roman"/>
                <a:cs typeface="Times New Roman"/>
              </a:rPr>
              <a:t>that satisfies this condition is called the period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x(t). </a:t>
            </a:r>
            <a:r>
              <a:rPr dirty="0" sz="1400" spc="-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period 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baseline="-9259" sz="1350">
                <a:latin typeface="Times New Roman"/>
                <a:cs typeface="Times New Roman"/>
              </a:rPr>
              <a:t>0  </a:t>
            </a:r>
            <a:r>
              <a:rPr dirty="0" sz="1400" spc="-5">
                <a:latin typeface="Times New Roman"/>
                <a:cs typeface="Times New Roman"/>
              </a:rPr>
              <a:t>defines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duration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complete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cycle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x(t).A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which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there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value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baseline="-9259" sz="1350">
                <a:latin typeface="Times New Roman"/>
                <a:cs typeface="Times New Roman"/>
              </a:rPr>
              <a:t>0</a:t>
            </a:r>
            <a:r>
              <a:rPr dirty="0" baseline="-9259" sz="1350" spc="8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satisfies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above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 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anonperiodic </a:t>
            </a:r>
            <a:r>
              <a:rPr dirty="0" sz="1400">
                <a:latin typeface="Times New Roman"/>
                <a:cs typeface="Times New Roman"/>
              </a:rPr>
              <a:t>signal.</a:t>
            </a:r>
            <a:endParaRPr sz="1400">
              <a:latin typeface="Times New Roman"/>
              <a:cs typeface="Times New Roman"/>
            </a:endParaRPr>
          </a:p>
          <a:p>
            <a:pPr algn="just" lvl="2" marL="495300" indent="-228600">
              <a:lnSpc>
                <a:spcPct val="100000"/>
              </a:lnSpc>
              <a:spcBef>
                <a:spcPts val="540"/>
              </a:spcBef>
              <a:buFont typeface="Times New Roman"/>
              <a:buAutoNum type="arabicPlain" startAt="3"/>
              <a:tabLst>
                <a:tab pos="495934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Analog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Discrete</a:t>
            </a:r>
            <a:r>
              <a:rPr dirty="0" sz="1400" spc="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Signals:</a:t>
            </a:r>
            <a:r>
              <a:rPr dirty="0" sz="1400" spc="55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analog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x(t)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continuous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time;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is,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x(t)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uniquely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defined</a:t>
            </a:r>
            <a:endParaRPr sz="1400">
              <a:latin typeface="Times New Roman"/>
              <a:cs typeface="Times New Roman"/>
            </a:endParaRPr>
          </a:p>
          <a:p>
            <a:pPr algn="just" marL="495300" marR="60960">
              <a:lnSpc>
                <a:spcPct val="14370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all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t.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electrical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analog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arises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when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physical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waveform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(e.g.,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speech)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converted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into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electrical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 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means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transducer.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comparison,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discrete signal </a:t>
            </a:r>
            <a:r>
              <a:rPr dirty="0" sz="1400">
                <a:latin typeface="Times New Roman"/>
                <a:cs typeface="Times New Roman"/>
              </a:rPr>
              <a:t>x(kT) </a:t>
            </a:r>
            <a:r>
              <a:rPr dirty="0" sz="1400" spc="-5">
                <a:latin typeface="Times New Roman"/>
                <a:cs typeface="Times New Roman"/>
              </a:rPr>
              <a:t>is one that exists only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discrete times; it </a:t>
            </a:r>
            <a:r>
              <a:rPr dirty="0" sz="1400">
                <a:latin typeface="Times New Roman"/>
                <a:cs typeface="Times New Roman"/>
              </a:rPr>
              <a:t>is  </a:t>
            </a:r>
            <a:r>
              <a:rPr dirty="0" sz="1400" spc="-5">
                <a:latin typeface="Times New Roman"/>
                <a:cs typeface="Times New Roman"/>
              </a:rPr>
              <a:t>characterized </a:t>
            </a:r>
            <a:r>
              <a:rPr dirty="0" sz="1400">
                <a:latin typeface="Times New Roman"/>
                <a:cs typeface="Times New Roman"/>
              </a:rPr>
              <a:t>by a </a:t>
            </a:r>
            <a:r>
              <a:rPr dirty="0" sz="1400" spc="-5">
                <a:latin typeface="Times New Roman"/>
                <a:cs typeface="Times New Roman"/>
              </a:rPr>
              <a:t>sequence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numbers defined for each time, kT, where </a:t>
            </a:r>
            <a:r>
              <a:rPr dirty="0" sz="1400">
                <a:latin typeface="Times New Roman"/>
                <a:cs typeface="Times New Roman"/>
              </a:rPr>
              <a:t>k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integer and </a:t>
            </a:r>
            <a:r>
              <a:rPr dirty="0" sz="1400">
                <a:latin typeface="Times New Roman"/>
                <a:cs typeface="Times New Roman"/>
              </a:rPr>
              <a:t>T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fixed time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interval.</a:t>
            </a:r>
            <a:endParaRPr sz="1400">
              <a:latin typeface="Times New Roman"/>
              <a:cs typeface="Times New Roman"/>
            </a:endParaRPr>
          </a:p>
          <a:p>
            <a:pPr algn="just" lvl="2" marL="495300" marR="55880" indent="-228600">
              <a:lnSpc>
                <a:spcPct val="110700"/>
              </a:lnSpc>
              <a:spcBef>
                <a:spcPts val="550"/>
              </a:spcBef>
              <a:buAutoNum type="arabicPlain" startAt="4"/>
              <a:tabLst>
                <a:tab pos="495934" algn="l"/>
              </a:tabLst>
            </a:pPr>
            <a:r>
              <a:rPr dirty="0" sz="1400" b="1">
                <a:latin typeface="Times New Roman"/>
                <a:cs typeface="Times New Roman"/>
              </a:rPr>
              <a:t>Energy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Power</a:t>
            </a:r>
            <a:r>
              <a:rPr dirty="0" sz="1400" spc="-6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Signals: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electrical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represented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voltage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v(t)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current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i(t)</a:t>
            </a:r>
            <a:r>
              <a:rPr dirty="0" sz="1400" spc="-55" i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with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instantaneous  </a:t>
            </a:r>
            <a:r>
              <a:rPr dirty="0" sz="1400">
                <a:latin typeface="Times New Roman"/>
                <a:cs typeface="Times New Roman"/>
              </a:rPr>
              <a:t>power </a:t>
            </a:r>
            <a:r>
              <a:rPr dirty="0" sz="1400" spc="-5">
                <a:latin typeface="Times New Roman"/>
                <a:cs typeface="Times New Roman"/>
              </a:rPr>
              <a:t>p(t) across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resistor </a:t>
            </a:r>
            <a:r>
              <a:rPr dirty="0" sz="1400">
                <a:latin typeface="Times New Roman"/>
                <a:cs typeface="Times New Roman"/>
              </a:rPr>
              <a:t>R </a:t>
            </a:r>
            <a:r>
              <a:rPr dirty="0" sz="1400" spc="-5">
                <a:latin typeface="Times New Roman"/>
                <a:cs typeface="Times New Roman"/>
              </a:rPr>
              <a:t>defined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1" name="object 11"/>
          <p:cNvSpPr txBox="1"/>
          <p:nvPr/>
        </p:nvSpPr>
        <p:spPr>
          <a:xfrm>
            <a:off x="6027801" y="5947664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53634" y="5872734"/>
            <a:ext cx="11398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 spc="15">
                <a:latin typeface="Cambria Math"/>
                <a:cs typeface="Cambria Math"/>
              </a:rPr>
              <a:t>𝑃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29761" sz="2100" spc="15">
                <a:latin typeface="Cambria Math"/>
                <a:cs typeface="Cambria Math"/>
              </a:rPr>
              <a:t>𝑣</a:t>
            </a:r>
            <a:r>
              <a:rPr dirty="0" baseline="69444" sz="1500" spc="15">
                <a:latin typeface="Cambria Math"/>
                <a:cs typeface="Cambria Math"/>
              </a:rPr>
              <a:t>2</a:t>
            </a:r>
            <a:r>
              <a:rPr dirty="0" baseline="29761" sz="2100" spc="15">
                <a:latin typeface="Cambria Math"/>
                <a:cs typeface="Cambria Math"/>
              </a:rPr>
              <a:t>(𝑡)</a:t>
            </a:r>
            <a:r>
              <a:rPr dirty="0" baseline="5952" sz="2100" spc="15">
                <a:latin typeface="Cambria Math"/>
                <a:cs typeface="Cambria Math"/>
              </a:rPr>
              <a:t>⁄</a:t>
            </a:r>
            <a:endParaRPr baseline="5952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59153" y="6116828"/>
            <a:ext cx="1758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49063" y="6116828"/>
            <a:ext cx="11290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 spc="15">
                <a:latin typeface="Cambria Math"/>
                <a:cs typeface="Cambria Math"/>
              </a:rPr>
              <a:t>𝑃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𝑖</a:t>
            </a:r>
            <a:r>
              <a:rPr dirty="0" baseline="27777" sz="1500" spc="44">
                <a:latin typeface="Cambria Math"/>
                <a:cs typeface="Cambria Math"/>
              </a:rPr>
              <a:t>2</a:t>
            </a:r>
            <a:r>
              <a:rPr dirty="0" baseline="1984" sz="2100" spc="44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𝑡</a:t>
            </a:r>
            <a:r>
              <a:rPr dirty="0" baseline="1984" sz="2100" spc="44">
                <a:latin typeface="Cambria Math"/>
                <a:cs typeface="Cambria Math"/>
              </a:rPr>
              <a:t>)</a:t>
            </a:r>
            <a:r>
              <a:rPr dirty="0" sz="1400" spc="3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1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14400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87552" y="6582156"/>
            <a:ext cx="4292600" cy="0"/>
          </a:xfrm>
          <a:custGeom>
            <a:avLst/>
            <a:gdLst/>
            <a:ahLst/>
            <a:cxnLst/>
            <a:rect l="l" t="t" r="r" b="b"/>
            <a:pathLst>
              <a:path w="4292600" h="0">
                <a:moveTo>
                  <a:pt x="0" y="0"/>
                </a:moveTo>
                <a:lnTo>
                  <a:pt x="4292219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0610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5292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75" y="6582156"/>
            <a:ext cx="4280535" cy="0"/>
          </a:xfrm>
          <a:custGeom>
            <a:avLst/>
            <a:gdLst/>
            <a:ahLst/>
            <a:cxnLst/>
            <a:rect l="l" t="t" r="r" b="b"/>
            <a:pathLst>
              <a:path w="4280534" h="0">
                <a:moveTo>
                  <a:pt x="0" y="0"/>
                </a:moveTo>
                <a:lnTo>
                  <a:pt x="4280027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030851" y="2496438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424688"/>
            <a:ext cx="8927465" cy="1921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41916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27777" sz="1200" spc="-7" b="1">
                <a:latin typeface="Times New Roman"/>
                <a:cs typeface="Times New Roman"/>
              </a:rPr>
              <a:t>rd</a:t>
            </a:r>
            <a:r>
              <a:rPr dirty="0" baseline="27777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Times New Roman"/>
              <a:cs typeface="Times New Roman"/>
            </a:endParaRPr>
          </a:p>
          <a:p>
            <a:pPr algn="just" marL="469900" marR="43180">
              <a:lnSpc>
                <a:spcPct val="110000"/>
              </a:lnSpc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communication systems, </a:t>
            </a:r>
            <a:r>
              <a:rPr dirty="0" sz="1400">
                <a:latin typeface="Times New Roman"/>
                <a:cs typeface="Times New Roman"/>
              </a:rPr>
              <a:t>power </a:t>
            </a:r>
            <a:r>
              <a:rPr dirty="0" sz="1400" spc="1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often normalized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assuming </a:t>
            </a:r>
            <a:r>
              <a:rPr dirty="0" sz="1400">
                <a:latin typeface="Times New Roman"/>
                <a:cs typeface="Times New Roman"/>
              </a:rPr>
              <a:t>R to be </a:t>
            </a:r>
            <a:r>
              <a:rPr dirty="0" sz="1400" spc="15">
                <a:latin typeface="Times New Roman"/>
                <a:cs typeface="Times New Roman"/>
              </a:rPr>
              <a:t>1Ω, </a:t>
            </a:r>
            <a:r>
              <a:rPr dirty="0" sz="1400" spc="-5">
                <a:latin typeface="Times New Roman"/>
                <a:cs typeface="Times New Roman"/>
              </a:rPr>
              <a:t>although </a:t>
            </a:r>
            <a:r>
              <a:rPr dirty="0" sz="1400">
                <a:latin typeface="Times New Roman"/>
                <a:cs typeface="Times New Roman"/>
              </a:rPr>
              <a:t>R </a:t>
            </a:r>
            <a:r>
              <a:rPr dirty="0" sz="1400" spc="-5">
                <a:latin typeface="Times New Roman"/>
                <a:cs typeface="Times New Roman"/>
              </a:rPr>
              <a:t>may </a:t>
            </a:r>
            <a:r>
              <a:rPr dirty="0" sz="1400">
                <a:latin typeface="Times New Roman"/>
                <a:cs typeface="Times New Roman"/>
              </a:rPr>
              <a:t>be another </a:t>
            </a:r>
            <a:r>
              <a:rPr dirty="0" sz="1400" spc="-5">
                <a:latin typeface="Times New Roman"/>
                <a:cs typeface="Times New Roman"/>
              </a:rPr>
              <a:t>value in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actual circuit. Therefore, regardless of whether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signal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voltage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current waveform,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normalization  convention allows us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express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instantaneous </a:t>
            </a:r>
            <a:r>
              <a:rPr dirty="0" sz="1400">
                <a:latin typeface="Times New Roman"/>
                <a:cs typeface="Times New Roman"/>
              </a:rPr>
              <a:t>power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algn="ctr" marL="421005">
              <a:lnSpc>
                <a:spcPct val="100000"/>
              </a:lnSpc>
              <a:spcBef>
                <a:spcPts val="240"/>
              </a:spcBef>
            </a:pPr>
            <a:r>
              <a:rPr dirty="0" sz="1400" spc="15">
                <a:latin typeface="Cambria Math"/>
                <a:cs typeface="Cambria Math"/>
              </a:rPr>
              <a:t>𝑃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𝑥</a:t>
            </a:r>
            <a:r>
              <a:rPr dirty="0" baseline="27777" sz="1500" spc="52">
                <a:latin typeface="Cambria Math"/>
                <a:cs typeface="Cambria Math"/>
              </a:rPr>
              <a:t>2</a:t>
            </a:r>
            <a:r>
              <a:rPr dirty="0" sz="1400" spc="35">
                <a:latin typeface="Cambria Math"/>
                <a:cs typeface="Cambria Math"/>
              </a:rPr>
              <a:t>(𝑡)</a:t>
            </a:r>
            <a:endParaRPr sz="1400">
              <a:latin typeface="Cambria Math"/>
              <a:cs typeface="Cambria Math"/>
            </a:endParaRPr>
          </a:p>
          <a:p>
            <a:pPr algn="just" marL="469900">
              <a:lnSpc>
                <a:spcPct val="100000"/>
              </a:lnSpc>
              <a:spcBef>
                <a:spcPts val="170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energy </a:t>
            </a:r>
            <a:r>
              <a:rPr dirty="0" sz="1400" spc="-5">
                <a:latin typeface="Times New Roman"/>
                <a:cs typeface="Times New Roman"/>
              </a:rPr>
              <a:t>dissipated during the time interval (−T/2,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T/2)</a:t>
            </a:r>
            <a:endParaRPr sz="1400">
              <a:latin typeface="Times New Roman"/>
              <a:cs typeface="Times New Roman"/>
            </a:endParaRPr>
          </a:p>
          <a:p>
            <a:pPr algn="ctr" marL="4589780" marR="4259580">
              <a:lnSpc>
                <a:spcPct val="113700"/>
              </a:lnSpc>
              <a:spcBef>
                <a:spcPts val="75"/>
              </a:spcBef>
            </a:pPr>
            <a:r>
              <a:rPr dirty="0" sz="800" spc="70">
                <a:latin typeface="Cambria Math"/>
                <a:cs typeface="Cambria Math"/>
              </a:rPr>
              <a:t>𝑇  </a:t>
            </a:r>
            <a:r>
              <a:rPr dirty="0" sz="800" spc="35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91607" y="2208911"/>
            <a:ext cx="68580" cy="7620"/>
          </a:xfrm>
          <a:custGeom>
            <a:avLst/>
            <a:gdLst/>
            <a:ahLst/>
            <a:cxnLst/>
            <a:rect l="l" t="t" r="r" b="b"/>
            <a:pathLst>
              <a:path w="68579" h="7619">
                <a:moveTo>
                  <a:pt x="0" y="7619"/>
                </a:moveTo>
                <a:lnTo>
                  <a:pt x="68579" y="7619"/>
                </a:lnTo>
                <a:lnTo>
                  <a:pt x="68579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459095" y="2705227"/>
            <a:ext cx="9525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120">
                <a:latin typeface="Cambria Math"/>
                <a:cs typeface="Cambria Math"/>
              </a:rPr>
              <a:t>𝑇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42254" y="2755518"/>
            <a:ext cx="2317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10">
                <a:latin typeface="Cambria Math"/>
                <a:cs typeface="Cambria Math"/>
              </a:rPr>
              <a:t>−</a:t>
            </a:r>
            <a:r>
              <a:rPr dirty="0" baseline="-34722" sz="1200" spc="15">
                <a:latin typeface="Cambria Math"/>
                <a:cs typeface="Cambria Math"/>
              </a:rPr>
              <a:t>2</a:t>
            </a:r>
            <a:endParaRPr baseline="-34722" sz="12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71795" y="2855086"/>
            <a:ext cx="68580" cy="7620"/>
          </a:xfrm>
          <a:custGeom>
            <a:avLst/>
            <a:gdLst/>
            <a:ahLst/>
            <a:cxnLst/>
            <a:rect l="l" t="t" r="r" b="b"/>
            <a:pathLst>
              <a:path w="68579" h="7619">
                <a:moveTo>
                  <a:pt x="0" y="7620"/>
                </a:moveTo>
                <a:lnTo>
                  <a:pt x="68579" y="7620"/>
                </a:lnTo>
                <a:lnTo>
                  <a:pt x="68579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903342" y="2408047"/>
            <a:ext cx="13423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35">
                <a:latin typeface="Cambria Math"/>
                <a:cs typeface="Cambria Math"/>
              </a:rPr>
              <a:t>𝐸</a:t>
            </a:r>
            <a:r>
              <a:rPr dirty="0" baseline="27777" sz="1500" spc="52">
                <a:latin typeface="Cambria Math"/>
                <a:cs typeface="Cambria Math"/>
              </a:rPr>
              <a:t>𝑇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35">
                <a:latin typeface="Cambria Math"/>
                <a:cs typeface="Cambria Math"/>
              </a:rPr>
              <a:t>𝑥</a:t>
            </a:r>
            <a:r>
              <a:rPr dirty="0" baseline="27777" sz="1500" spc="52">
                <a:latin typeface="Cambria Math"/>
                <a:cs typeface="Cambria Math"/>
              </a:rPr>
              <a:t>2</a:t>
            </a:r>
            <a:r>
              <a:rPr dirty="0" sz="1400" spc="35">
                <a:latin typeface="Cambria Math"/>
                <a:cs typeface="Cambria Math"/>
              </a:rPr>
              <a:t>(𝑡)</a:t>
            </a:r>
            <a:r>
              <a:rPr dirty="0" sz="1400" spc="-2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𝑑𝑡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48327" y="3638169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87951" y="3536061"/>
            <a:ext cx="1035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5">
                <a:latin typeface="Cambria Math"/>
                <a:cs typeface="Cambria Math"/>
              </a:rPr>
              <a:t>𝑇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019166" y="3690493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248783" y="3638169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11039" y="3414140"/>
            <a:ext cx="7035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91185" algn="l"/>
              </a:tabLst>
            </a:pP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06466" y="3668648"/>
            <a:ext cx="7112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91185" algn="l"/>
              </a:tabLst>
            </a:pPr>
            <a:r>
              <a:rPr dirty="0" sz="1400">
                <a:latin typeface="Cambria Math"/>
                <a:cs typeface="Cambria Math"/>
              </a:rPr>
              <a:t>𝑇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𝑇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598286" y="3690493"/>
            <a:ext cx="110489" cy="0"/>
          </a:xfrm>
          <a:custGeom>
            <a:avLst/>
            <a:gdLst/>
            <a:ahLst/>
            <a:cxnLst/>
            <a:rect l="l" t="t" r="r" b="b"/>
            <a:pathLst>
              <a:path w="110489" h="0">
                <a:moveTo>
                  <a:pt x="0" y="0"/>
                </a:moveTo>
                <a:lnTo>
                  <a:pt x="1100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265546" y="3536061"/>
            <a:ext cx="8782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91210" algn="l"/>
              </a:tabLst>
            </a:pPr>
            <a:r>
              <a:rPr dirty="0" sz="1000" spc="25">
                <a:latin typeface="Cambria Math"/>
                <a:cs typeface="Cambria Math"/>
              </a:rPr>
              <a:t>𝑇</a:t>
            </a:r>
            <a:r>
              <a:rPr dirty="0" sz="1000" spc="25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59153" y="2917081"/>
            <a:ext cx="4856480" cy="570865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dirty="0" sz="1400" spc="-5">
                <a:latin typeface="Times New Roman"/>
                <a:cs typeface="Times New Roman"/>
              </a:rPr>
              <a:t>and the average power dissipated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signal during the interval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algn="r" marL="4491990" marR="289560" indent="-3175">
              <a:lnSpc>
                <a:spcPct val="113999"/>
              </a:lnSpc>
              <a:spcBef>
                <a:spcPts val="70"/>
              </a:spcBef>
            </a:pPr>
            <a:r>
              <a:rPr dirty="0" sz="800" spc="70">
                <a:latin typeface="Cambria Math"/>
                <a:cs typeface="Cambria Math"/>
              </a:rPr>
              <a:t>𝑇  </a:t>
            </a:r>
            <a:r>
              <a:rPr dirty="0" sz="800" spc="35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848477" y="3350387"/>
            <a:ext cx="68580" cy="7620"/>
          </a:xfrm>
          <a:custGeom>
            <a:avLst/>
            <a:gdLst/>
            <a:ahLst/>
            <a:cxnLst/>
            <a:rect l="l" t="t" r="r" b="b"/>
            <a:pathLst>
              <a:path w="68579" h="7620">
                <a:moveTo>
                  <a:pt x="0" y="7619"/>
                </a:moveTo>
                <a:lnTo>
                  <a:pt x="68579" y="7619"/>
                </a:lnTo>
                <a:lnTo>
                  <a:pt x="68579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699125" y="3822573"/>
            <a:ext cx="2387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33333" sz="1500" spc="37">
                <a:latin typeface="Cambria Math"/>
                <a:cs typeface="Cambria Math"/>
              </a:rPr>
              <a:t>−</a:t>
            </a:r>
            <a:r>
              <a:rPr dirty="0" sz="800" spc="25">
                <a:latin typeface="Cambria Math"/>
                <a:cs typeface="Cambria Math"/>
              </a:rPr>
              <a:t>𝑇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830189" y="3996816"/>
            <a:ext cx="68580" cy="7620"/>
          </a:xfrm>
          <a:custGeom>
            <a:avLst/>
            <a:gdLst/>
            <a:ahLst/>
            <a:cxnLst/>
            <a:rect l="l" t="t" r="r" b="b"/>
            <a:pathLst>
              <a:path w="68579" h="7620">
                <a:moveTo>
                  <a:pt x="0" y="7620"/>
                </a:moveTo>
                <a:lnTo>
                  <a:pt x="68579" y="7620"/>
                </a:lnTo>
                <a:lnTo>
                  <a:pt x="68579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572127" y="3549777"/>
            <a:ext cx="20046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5430" algn="l"/>
                <a:tab pos="586740" algn="l"/>
                <a:tab pos="842644" algn="l"/>
                <a:tab pos="1205865" algn="l"/>
              </a:tabLst>
            </a:pPr>
            <a:r>
              <a:rPr dirty="0" sz="1400">
                <a:latin typeface="Cambria Math"/>
                <a:cs typeface="Cambria Math"/>
              </a:rPr>
              <a:t>𝑃	=	𝐸	=	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𝑥 </a:t>
            </a:r>
            <a:r>
              <a:rPr dirty="0" sz="1400" spc="10">
                <a:latin typeface="Cambria Math"/>
                <a:cs typeface="Cambria Math"/>
              </a:rPr>
              <a:t>(𝑡) </a:t>
            </a:r>
            <a:r>
              <a:rPr dirty="0" sz="1400">
                <a:latin typeface="Cambria Math"/>
                <a:cs typeface="Cambria Math"/>
              </a:rPr>
              <a:t>𝑑𝑡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8" name="object 28"/>
          <p:cNvSpPr txBox="1"/>
          <p:nvPr/>
        </p:nvSpPr>
        <p:spPr>
          <a:xfrm>
            <a:off x="1079804" y="3985640"/>
            <a:ext cx="8763000" cy="21983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804545">
              <a:lnSpc>
                <a:spcPts val="940"/>
              </a:lnSpc>
              <a:spcBef>
                <a:spcPts val="105"/>
              </a:spcBef>
            </a:pPr>
            <a:r>
              <a:rPr dirty="0" sz="800" spc="35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  <a:p>
            <a:pPr algn="just" marL="63500">
              <a:lnSpc>
                <a:spcPts val="1660"/>
              </a:lnSpc>
            </a:pPr>
            <a:r>
              <a:rPr dirty="0" sz="1400">
                <a:latin typeface="Times New Roman"/>
                <a:cs typeface="Times New Roman"/>
              </a:rPr>
              <a:t>5-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The</a:t>
            </a:r>
            <a:r>
              <a:rPr dirty="0" sz="1400" spc="7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Unit</a:t>
            </a:r>
            <a:r>
              <a:rPr dirty="0" sz="1400" spc="7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Impulse</a:t>
            </a:r>
            <a:r>
              <a:rPr dirty="0" sz="1400" spc="7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Function:</a:t>
            </a:r>
            <a:r>
              <a:rPr dirty="0" sz="1400" spc="80" b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useful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communication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theory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unit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impulse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Dirac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delta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function</a:t>
            </a:r>
            <a:endParaRPr sz="1400">
              <a:latin typeface="Times New Roman"/>
              <a:cs typeface="Times New Roman"/>
            </a:endParaRPr>
          </a:p>
          <a:p>
            <a:pPr algn="just" marL="291465" marR="55880">
              <a:lnSpc>
                <a:spcPct val="110800"/>
              </a:lnSpc>
              <a:spcBef>
                <a:spcPts val="10"/>
              </a:spcBef>
            </a:pPr>
            <a:r>
              <a:rPr dirty="0" sz="1400" spc="5">
                <a:latin typeface="Cambria Math"/>
                <a:cs typeface="Cambria Math"/>
              </a:rPr>
              <a:t>𝛿</a:t>
            </a:r>
            <a:r>
              <a:rPr dirty="0" sz="1400" spc="5">
                <a:latin typeface="Times New Roman"/>
                <a:cs typeface="Times New Roman"/>
              </a:rPr>
              <a:t>(t).The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impulse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abstraction—an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infinitely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large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amplitude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pulse,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with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zero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pulse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width,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unity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weight  </a:t>
            </a:r>
            <a:r>
              <a:rPr dirty="0" sz="1400">
                <a:latin typeface="Times New Roman"/>
                <a:cs typeface="Times New Roman"/>
              </a:rPr>
              <a:t>(area </a:t>
            </a:r>
            <a:r>
              <a:rPr dirty="0" sz="1400" spc="-5">
                <a:latin typeface="Times New Roman"/>
                <a:cs typeface="Times New Roman"/>
              </a:rPr>
              <a:t>under the pulse), concentrated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point where its argument is zero. The unit impulse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characterized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the  following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relationships:</a:t>
            </a:r>
            <a:endParaRPr sz="1400">
              <a:latin typeface="Times New Roman"/>
              <a:cs typeface="Times New Roman"/>
            </a:endParaRPr>
          </a:p>
          <a:p>
            <a:pPr algn="r" marR="4632960">
              <a:lnSpc>
                <a:spcPts val="1170"/>
              </a:lnSpc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algn="ctr" marL="295275">
              <a:lnSpc>
                <a:spcPct val="100000"/>
              </a:lnSpc>
              <a:spcBef>
                <a:spcPts val="655"/>
              </a:spcBef>
            </a:pP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35">
                <a:latin typeface="Cambria Math"/>
                <a:cs typeface="Cambria Math"/>
              </a:rPr>
              <a:t>𝛿</a:t>
            </a:r>
            <a:r>
              <a:rPr dirty="0" baseline="27777" sz="1500" spc="52">
                <a:latin typeface="Cambria Math"/>
                <a:cs typeface="Cambria Math"/>
              </a:rPr>
              <a:t>2</a:t>
            </a:r>
            <a:r>
              <a:rPr dirty="0" sz="1400" spc="35">
                <a:latin typeface="Cambria Math"/>
                <a:cs typeface="Cambria Math"/>
              </a:rPr>
              <a:t>(𝑡) </a:t>
            </a:r>
            <a:r>
              <a:rPr dirty="0" sz="1400">
                <a:latin typeface="Cambria Math"/>
                <a:cs typeface="Cambria Math"/>
              </a:rPr>
              <a:t>𝑑𝑡 =</a:t>
            </a:r>
            <a:r>
              <a:rPr dirty="0" sz="1400" spc="-1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algn="r" marR="4652645">
              <a:lnSpc>
                <a:spcPts val="1185"/>
              </a:lnSpc>
              <a:spcBef>
                <a:spcPts val="685"/>
              </a:spcBef>
            </a:pPr>
            <a:r>
              <a:rPr dirty="0" sz="1000" spc="-30">
                <a:latin typeface="Cambria Math"/>
                <a:cs typeface="Cambria Math"/>
              </a:rPr>
              <a:t>−</a:t>
            </a: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algn="ctr" marL="227965">
              <a:lnSpc>
                <a:spcPts val="1664"/>
              </a:lnSpc>
              <a:tabLst>
                <a:tab pos="1040130" algn="l"/>
              </a:tabLst>
            </a:pPr>
            <a:r>
              <a:rPr dirty="0" sz="1400" spc="20">
                <a:latin typeface="Cambria Math"/>
                <a:cs typeface="Cambria Math"/>
              </a:rPr>
              <a:t>𝛿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𝑡</a:t>
            </a:r>
            <a:r>
              <a:rPr dirty="0" baseline="1984" sz="2100" spc="3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	</a:t>
            </a:r>
            <a:r>
              <a:rPr dirty="0" sz="1400" spc="-5">
                <a:latin typeface="Cambria Math"/>
                <a:cs typeface="Cambria Math"/>
              </a:rPr>
              <a:t>𝑓𝑜𝑟 </a:t>
            </a:r>
            <a:r>
              <a:rPr dirty="0" sz="1400">
                <a:latin typeface="Cambria Math"/>
                <a:cs typeface="Cambria Math"/>
              </a:rPr>
              <a:t>𝑡  ≠</a:t>
            </a:r>
            <a:r>
              <a:rPr dirty="0" sz="1400" spc="-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algn="ctr" marL="226060">
              <a:lnSpc>
                <a:spcPct val="100000"/>
              </a:lnSpc>
              <a:spcBef>
                <a:spcPts val="185"/>
              </a:spcBef>
              <a:tabLst>
                <a:tab pos="722630" algn="l"/>
              </a:tabLst>
            </a:pPr>
            <a:r>
              <a:rPr dirty="0" sz="1400" spc="20">
                <a:latin typeface="Cambria Math"/>
                <a:cs typeface="Cambria Math"/>
              </a:rPr>
              <a:t>𝛿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𝑡</a:t>
            </a:r>
            <a:r>
              <a:rPr dirty="0" baseline="1984" sz="2100" spc="30">
                <a:latin typeface="Cambria Math"/>
                <a:cs typeface="Cambria Math"/>
              </a:rPr>
              <a:t>)	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unbounded </a:t>
            </a:r>
            <a:r>
              <a:rPr dirty="0" sz="1400" spc="-10">
                <a:latin typeface="Times New Roman"/>
                <a:cs typeface="Times New Roman"/>
              </a:rPr>
              <a:t>at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t=0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8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2" y="424688"/>
            <a:ext cx="1849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27777" sz="1200" spc="-7" b="1">
                <a:latin typeface="Times New Roman"/>
                <a:cs typeface="Times New Roman"/>
              </a:rPr>
              <a:t>rd</a:t>
            </a:r>
            <a:r>
              <a:rPr dirty="0" baseline="27777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1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14400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87552" y="6582156"/>
            <a:ext cx="4292600" cy="0"/>
          </a:xfrm>
          <a:custGeom>
            <a:avLst/>
            <a:gdLst/>
            <a:ahLst/>
            <a:cxnLst/>
            <a:rect l="l" t="t" r="r" b="b"/>
            <a:pathLst>
              <a:path w="4292600" h="0">
                <a:moveTo>
                  <a:pt x="0" y="0"/>
                </a:moveTo>
                <a:lnTo>
                  <a:pt x="4292219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0610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52922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75" y="6582156"/>
            <a:ext cx="4280535" cy="0"/>
          </a:xfrm>
          <a:custGeom>
            <a:avLst/>
            <a:gdLst/>
            <a:ahLst/>
            <a:cxnLst/>
            <a:rect l="l" t="t" r="r" b="b"/>
            <a:pathLst>
              <a:path w="4280534" h="0">
                <a:moveTo>
                  <a:pt x="0" y="0"/>
                </a:moveTo>
                <a:lnTo>
                  <a:pt x="4280027" y="0"/>
                </a:lnTo>
              </a:path>
            </a:pathLst>
          </a:custGeom>
          <a:ln w="7315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87290" y="788277"/>
            <a:ext cx="2177415" cy="1396365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marL="149225">
              <a:lnSpc>
                <a:spcPct val="100000"/>
              </a:lnSpc>
              <a:spcBef>
                <a:spcPts val="560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marL="103505">
              <a:lnSpc>
                <a:spcPct val="100000"/>
              </a:lnSpc>
              <a:spcBef>
                <a:spcPts val="655"/>
              </a:spcBef>
            </a:pP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15">
                <a:latin typeface="Cambria Math"/>
                <a:cs typeface="Cambria Math"/>
              </a:rPr>
              <a:t>𝑥(𝑡)𝛿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20">
                <a:latin typeface="Cambria Math"/>
                <a:cs typeface="Cambria Math"/>
              </a:rPr>
              <a:t>𝑡</a:t>
            </a:r>
            <a:r>
              <a:rPr dirty="0" baseline="-16666" sz="1500" spc="30">
                <a:latin typeface="Cambria Math"/>
                <a:cs typeface="Cambria Math"/>
              </a:rPr>
              <a:t>0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𝑑𝑡 =</a:t>
            </a:r>
            <a:r>
              <a:rPr dirty="0" sz="1400" spc="-18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𝑥(𝑡</a:t>
            </a:r>
            <a:r>
              <a:rPr dirty="0" baseline="-16666" sz="1500" spc="22">
                <a:latin typeface="Cambria Math"/>
                <a:cs typeface="Cambria Math"/>
              </a:rPr>
              <a:t>0</a:t>
            </a:r>
            <a:r>
              <a:rPr dirty="0" sz="1400" spc="1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R="1884680">
              <a:lnSpc>
                <a:spcPts val="1110"/>
              </a:lnSpc>
              <a:spcBef>
                <a:spcPts val="685"/>
              </a:spcBef>
            </a:pPr>
            <a:r>
              <a:rPr dirty="0" sz="1000" spc="20">
                <a:latin typeface="Cambria Math"/>
                <a:cs typeface="Cambria Math"/>
              </a:rPr>
              <a:t>−∞</a:t>
            </a:r>
            <a:endParaRPr sz="1000">
              <a:latin typeface="Cambria Math"/>
              <a:cs typeface="Cambria Math"/>
            </a:endParaRPr>
          </a:p>
          <a:p>
            <a:pPr algn="ctr" marR="309245">
              <a:lnSpc>
                <a:spcPts val="1110"/>
              </a:lnSpc>
            </a:pPr>
            <a:r>
              <a:rPr dirty="0" sz="1000" spc="20">
                <a:latin typeface="Cambria Math"/>
                <a:cs typeface="Cambria Math"/>
              </a:rPr>
              <a:t>+∞</a:t>
            </a:r>
            <a:endParaRPr sz="1000">
              <a:latin typeface="Cambria Math"/>
              <a:cs typeface="Cambria Math"/>
            </a:endParaRPr>
          </a:p>
          <a:p>
            <a:pPr marL="128905">
              <a:lnSpc>
                <a:spcPct val="100000"/>
              </a:lnSpc>
              <a:spcBef>
                <a:spcPts val="500"/>
              </a:spcBef>
              <a:tabLst>
                <a:tab pos="810260" algn="l"/>
              </a:tabLst>
            </a:pPr>
            <a:r>
              <a:rPr dirty="0" sz="1400" spc="15">
                <a:latin typeface="Cambria Math"/>
                <a:cs typeface="Cambria Math"/>
              </a:rPr>
              <a:t>𝑃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	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𝑎𝛿(𝑡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20">
                <a:latin typeface="Cambria Math"/>
                <a:cs typeface="Cambria Math"/>
              </a:rPr>
              <a:t>𝑛𝑇</a:t>
            </a:r>
            <a:r>
              <a:rPr dirty="0" baseline="-16666" sz="1500" spc="-30">
                <a:latin typeface="Cambria Math"/>
                <a:cs typeface="Cambria Math"/>
              </a:rPr>
              <a:t>𝑠</a:t>
            </a:r>
            <a:r>
              <a:rPr dirty="0" sz="1400" spc="-2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R="310515">
              <a:lnSpc>
                <a:spcPct val="100000"/>
              </a:lnSpc>
              <a:spcBef>
                <a:spcPts val="515"/>
              </a:spcBef>
            </a:pPr>
            <a:r>
              <a:rPr dirty="0" sz="1000" spc="30">
                <a:latin typeface="Cambria Math"/>
                <a:cs typeface="Cambria Math"/>
              </a:rPr>
              <a:t>𝑛=−∞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07489" y="2883408"/>
            <a:ext cx="7132828" cy="22461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 Hussam Dheaa Kamel</dc:creator>
  <dc:title>Digital Communications</dc:title>
  <dcterms:created xsi:type="dcterms:W3CDTF">2019-04-09T07:52:26Z</dcterms:created>
  <dcterms:modified xsi:type="dcterms:W3CDTF">2019-04-09T07:52:26Z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2019-04-09T00:00:00Z</vt:filetime>
  </property>
  <property fmtid="{D5CDD505-2E9C-101B-9397-08002B2CF9AE}" pid="3" name="Creator">
    <vt:lpwstr>Microsoft Word v16</vt:lpwstr>
  </property>
  <property fmtid="{D5CDD505-2E9C-101B-9397-08002B2CF9AE}" pid="4" name="LastSaved">
    <vt:filetime>2019-04-09T00:00:00Z</vt:filetime>
  </property>
</Properties>
</file>