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19"/>
  </p:notesMasterIdLst>
  <p:sldIdLst>
    <p:sldId id="273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16.wmf"/><Relationship Id="rId1" Type="http://schemas.openxmlformats.org/officeDocument/2006/relationships/image" Target="../media/image38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45.wmf"/><Relationship Id="rId9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2BC07-661C-485B-B7EF-EED849558C15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3B5BF-CE9E-4812-8B3E-A908BE3915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3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altLang="en-US" smtClean="0">
                <a:solidFill>
                  <a:srgbClr val="2DA2BF">
                    <a:tint val="20000"/>
                  </a:srgbClr>
                </a:solidFill>
              </a:rPr>
              <a:t>Hassan Bhatti, DSP, Spring 2010</a:t>
            </a:r>
            <a:endParaRPr lang="en-US" alt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367009B-0266-4389-A9B6-95067E629CD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098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4C9D57-CF8C-4B1C-BCED-8113B4084E9A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44162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916EE2-B7D5-4FCA-B219-0ACC2FC3CC6E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83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5D8A1C-8320-488D-92F5-1F45F37DD12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3950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90DE18-032A-4931-BFBE-467E885D7A88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564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B77C82-252F-4DAA-B6B0-8A0B60995AC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44192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359623-D786-42D7-9BB8-0C2B79C94C67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56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B6E0EE-2824-4027-8031-C6F51B210BD4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67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B8333D-849F-4AB0-A20E-07DF91E22574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44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6091FD-0978-47B5-A466-0EF124FEF0B9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058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altLang="en-US" smtClean="0">
                <a:solidFill>
                  <a:prstClr val="black"/>
                </a:solidFill>
              </a:rPr>
              <a:t>Hassan Bhatti, DSP, Spring 2010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86E2CE-7758-4AC4-99A1-FC855C7E329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0656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/>
                </a:solidFill>
              </a:rPr>
              <a:t>Hassan Bhatti, DSP, Spring 2010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0A51-EFD8-4D75-A942-91A31DBE504E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192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/>
                </a:solidFill>
              </a:rPr>
              <a:t>Hassan Bhatti, DSP, Spring 2010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DE85-D570-4B4F-BAFB-3AFD553D5509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9307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/>
                </a:solidFill>
              </a:rPr>
              <a:t>Hassan Bhatti, DSP, Spring 2010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2AABE-B322-40B1-930A-B2C12FC6378F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04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/>
                </a:solidFill>
              </a:rPr>
              <a:t>Hassan Bhatti, DSP, Spring 2010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808A5-89CE-45C7-8984-D8677694E77D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5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B8660ED-977B-4299-B661-CA7B3E7D412B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F65FDB-91CC-4404-9672-1C8155061A9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7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prstClr val="black"/>
                </a:solidFill>
                <a:latin typeface="Arial" charset="0"/>
              </a:rPr>
              <a:t>Hassan Bhatti, DSP, Spring 2010</a:t>
            </a:r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B9B419-EAA7-475A-85BF-2CC44FA8E69D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91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2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36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37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41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40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40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48.wmf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23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47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3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image" Target="../media/image8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518" y="447968"/>
            <a:ext cx="1417865" cy="125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5623485" cy="1078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7529" y="2202737"/>
            <a:ext cx="7530353" cy="2716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400" b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Engineering Analysis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SA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الثالثة</a:t>
            </a:r>
            <a:r>
              <a:rPr lang="en-US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400" b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endParaRPr lang="en-US" sz="40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84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Repeat Real Poles(2)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6248400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3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Complex Poles(1)</a:t>
            </a: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7620000" cy="402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31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Complex Poles(2)</a:t>
            </a: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6248400" cy="384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1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altLang="zh-CN" smtClean="0">
                <a:ea typeface="宋体" charset="-122"/>
              </a:rPr>
              <a:t>An Example</a:t>
            </a:r>
          </a:p>
        </p:txBody>
      </p:sp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1843088" y="2044700"/>
          <a:ext cx="1801812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4" imgW="1333500" imgH="419100" progId="Equation.3">
                  <p:embed/>
                </p:oleObj>
              </mc:Choice>
              <mc:Fallback>
                <p:oleObj name="Equation" r:id="rId4" imgW="1333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2044700"/>
                        <a:ext cx="1801812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38600" y="2038350"/>
            <a:ext cx="3886200" cy="579438"/>
            <a:chOff x="2544" y="1284"/>
            <a:chExt cx="2448" cy="365"/>
          </a:xfrm>
        </p:grpSpPr>
        <p:graphicFrame>
          <p:nvGraphicFramePr>
            <p:cNvPr id="16390" name="Object 5"/>
            <p:cNvGraphicFramePr>
              <a:graphicFrameLocks noChangeAspect="1"/>
            </p:cNvGraphicFramePr>
            <p:nvPr/>
          </p:nvGraphicFramePr>
          <p:xfrm>
            <a:off x="3592" y="1284"/>
            <a:ext cx="1400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2" name="Equation" r:id="rId6" imgW="1511300" imgH="393700" progId="Equation.3">
                    <p:embed/>
                  </p:oleObj>
                </mc:Choice>
                <mc:Fallback>
                  <p:oleObj name="Equation" r:id="rId6" imgW="1511300" imgH="393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2" y="1284"/>
                          <a:ext cx="1400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9" name="AutoShape 6"/>
            <p:cNvSpPr>
              <a:spLocks noChangeArrowheads="1"/>
            </p:cNvSpPr>
            <p:nvPr/>
          </p:nvSpPr>
          <p:spPr bwMode="auto">
            <a:xfrm>
              <a:off x="2544" y="1344"/>
              <a:ext cx="768" cy="144"/>
            </a:xfrm>
            <a:prstGeom prst="rightArrow">
              <a:avLst>
                <a:gd name="adj1" fmla="val 50000"/>
                <a:gd name="adj2" fmla="val 133333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2286000" y="5562600"/>
          <a:ext cx="30099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8" imgW="2044700" imgH="482600" progId="Equation.3">
                  <p:embed/>
                </p:oleObj>
              </mc:Choice>
              <mc:Fallback>
                <p:oleObj name="Equation" r:id="rId8" imgW="2044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562600"/>
                        <a:ext cx="3009900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2" name="Oval 8"/>
          <p:cNvSpPr>
            <a:spLocks noChangeArrowheads="1"/>
          </p:cNvSpPr>
          <p:nvPr/>
        </p:nvSpPr>
        <p:spPr bwMode="auto">
          <a:xfrm>
            <a:off x="2438400" y="2286000"/>
            <a:ext cx="12192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62473" name="AutoShape 9"/>
          <p:cNvSpPr>
            <a:spLocks noChangeArrowheads="1"/>
          </p:cNvSpPr>
          <p:nvPr/>
        </p:nvSpPr>
        <p:spPr bwMode="auto">
          <a:xfrm>
            <a:off x="2286000" y="2971800"/>
            <a:ext cx="1371600" cy="457200"/>
          </a:xfrm>
          <a:prstGeom prst="wedgeRoundRectCallout">
            <a:avLst>
              <a:gd name="adj1" fmla="val -9491"/>
              <a:gd name="adj2" fmla="val -12013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(z-2)(z-4)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057400" y="3429000"/>
            <a:ext cx="6021388" cy="641350"/>
            <a:chOff x="1296" y="2160"/>
            <a:chExt cx="3793" cy="404"/>
          </a:xfrm>
        </p:grpSpPr>
        <p:sp>
          <p:nvSpPr>
            <p:cNvPr id="16405" name="Text Box 11"/>
            <p:cNvSpPr txBox="1">
              <a:spLocks noChangeArrowheads="1"/>
            </p:cNvSpPr>
            <p:nvPr/>
          </p:nvSpPr>
          <p:spPr bwMode="auto">
            <a:xfrm>
              <a:off x="1296" y="2256"/>
              <a:ext cx="6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U</a:t>
              </a:r>
              <a:r>
                <a:rPr lang="en-US" altLang="zh-CN" baseline="-25000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1</a:t>
              </a:r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(z)=c</a:t>
              </a:r>
              <a:r>
                <a:rPr lang="en-US" altLang="zh-CN" baseline="-25000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0</a:t>
              </a:r>
            </a:p>
          </p:txBody>
        </p:sp>
        <p:sp>
          <p:nvSpPr>
            <p:cNvPr id="16406" name="AutoShape 12"/>
            <p:cNvSpPr>
              <a:spLocks noChangeArrowheads="1"/>
            </p:cNvSpPr>
            <p:nvPr/>
          </p:nvSpPr>
          <p:spPr bwMode="auto">
            <a:xfrm>
              <a:off x="2352" y="2304"/>
              <a:ext cx="960" cy="144"/>
            </a:xfrm>
            <a:prstGeom prst="rightArrow">
              <a:avLst>
                <a:gd name="adj1" fmla="val 50000"/>
                <a:gd name="adj2" fmla="val 1666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  <p:sp>
          <p:nvSpPr>
            <p:cNvPr id="16407" name="Text Box 13"/>
            <p:cNvSpPr txBox="1">
              <a:spLocks noChangeArrowheads="1"/>
            </p:cNvSpPr>
            <p:nvPr/>
          </p:nvSpPr>
          <p:spPr bwMode="auto">
            <a:xfrm>
              <a:off x="2544" y="2160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3600">
                  <a:solidFill>
                    <a:prstClr val="black"/>
                  </a:solidFill>
                  <a:latin typeface="Script MT Bold" pitchFamily="66" charset="0"/>
                  <a:ea typeface="宋体" charset="-122"/>
                </a:rPr>
                <a:t>Z</a:t>
              </a:r>
              <a:r>
                <a:rPr lang="en-US" altLang="zh-CN" sz="3600" baseline="30000">
                  <a:solidFill>
                    <a:prstClr val="black"/>
                  </a:solidFill>
                  <a:latin typeface="Times New Roman" pitchFamily="18" charset="0"/>
                  <a:ea typeface="宋体" charset="-122"/>
                </a:rPr>
                <a:t>-1</a:t>
              </a:r>
              <a:endPara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endParaRPr>
            </a:p>
          </p:txBody>
        </p:sp>
        <p:sp>
          <p:nvSpPr>
            <p:cNvPr id="16408" name="Text Box 14"/>
            <p:cNvSpPr txBox="1">
              <a:spLocks noChangeArrowheads="1"/>
            </p:cNvSpPr>
            <p:nvPr/>
          </p:nvSpPr>
          <p:spPr bwMode="auto">
            <a:xfrm>
              <a:off x="3744" y="2256"/>
              <a:ext cx="13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u</a:t>
              </a:r>
              <a:r>
                <a:rPr lang="en-US" altLang="zh-CN" baseline="-25000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1</a:t>
              </a:r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(k)=c</a:t>
              </a:r>
              <a:r>
                <a:rPr lang="en-US" altLang="zh-CN" baseline="-25000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0</a:t>
              </a:r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*u</a:t>
              </a:r>
              <a:r>
                <a:rPr lang="en-US" altLang="zh-CN" baseline="-25000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impulse</a:t>
              </a:r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(k)</a:t>
              </a:r>
              <a:endPara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endParaRPr>
            </a:p>
          </p:txBody>
        </p:sp>
      </p:grpSp>
      <p:sp>
        <p:nvSpPr>
          <p:cNvPr id="62479" name="AutoShape 15"/>
          <p:cNvSpPr>
            <a:spLocks noChangeArrowheads="1"/>
          </p:cNvSpPr>
          <p:nvPr/>
        </p:nvSpPr>
        <p:spPr bwMode="auto">
          <a:xfrm>
            <a:off x="3732213" y="4953000"/>
            <a:ext cx="1524000" cy="228600"/>
          </a:xfrm>
          <a:prstGeom prst="rightArrow">
            <a:avLst>
              <a:gd name="adj1" fmla="val 50000"/>
              <a:gd name="adj2" fmla="val 16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4037013" y="472440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rPr>
              <a:t>Z</a:t>
            </a:r>
            <a:r>
              <a:rPr lang="en-US" altLang="zh-CN" sz="3600" baseline="30000">
                <a:solidFill>
                  <a:prstClr val="black"/>
                </a:solidFill>
                <a:latin typeface="Times New Roman" pitchFamily="18" charset="0"/>
                <a:ea typeface="宋体" charset="-122"/>
              </a:rPr>
              <a:t>-1</a:t>
            </a:r>
            <a:endParaRPr lang="en-US" altLang="zh-CN" sz="3600">
              <a:solidFill>
                <a:prstClr val="black"/>
              </a:solidFill>
              <a:latin typeface="Script MT Bold" pitchFamily="66" charset="0"/>
              <a:ea typeface="宋体" charset="-122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808163" y="4083050"/>
            <a:ext cx="6137275" cy="641350"/>
            <a:chOff x="1139" y="2572"/>
            <a:chExt cx="3866" cy="404"/>
          </a:xfrm>
        </p:grpSpPr>
        <p:sp>
          <p:nvSpPr>
            <p:cNvPr id="16402" name="AutoShape 18"/>
            <p:cNvSpPr>
              <a:spLocks noChangeArrowheads="1"/>
            </p:cNvSpPr>
            <p:nvPr/>
          </p:nvSpPr>
          <p:spPr bwMode="auto">
            <a:xfrm>
              <a:off x="2352" y="2716"/>
              <a:ext cx="960" cy="144"/>
            </a:xfrm>
            <a:prstGeom prst="rightArrow">
              <a:avLst>
                <a:gd name="adj1" fmla="val 50000"/>
                <a:gd name="adj2" fmla="val 1666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  <p:sp>
          <p:nvSpPr>
            <p:cNvPr id="16403" name="Text Box 19"/>
            <p:cNvSpPr txBox="1">
              <a:spLocks noChangeArrowheads="1"/>
            </p:cNvSpPr>
            <p:nvPr/>
          </p:nvSpPr>
          <p:spPr bwMode="auto">
            <a:xfrm>
              <a:off x="2544" y="2572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3600">
                  <a:solidFill>
                    <a:prstClr val="black"/>
                  </a:solidFill>
                  <a:latin typeface="Script MT Bold" pitchFamily="66" charset="0"/>
                  <a:ea typeface="宋体" charset="-122"/>
                </a:rPr>
                <a:t>Z</a:t>
              </a:r>
              <a:r>
                <a:rPr lang="en-US" altLang="zh-CN" sz="3600" baseline="30000">
                  <a:solidFill>
                    <a:prstClr val="black"/>
                  </a:solidFill>
                  <a:latin typeface="Times New Roman" pitchFamily="18" charset="0"/>
                  <a:ea typeface="宋体" charset="-122"/>
                </a:rPr>
                <a:t>-1</a:t>
              </a:r>
              <a:endPara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endParaRPr>
            </a:p>
          </p:txBody>
        </p:sp>
        <p:sp>
          <p:nvSpPr>
            <p:cNvPr id="16404" name="Text Box 20"/>
            <p:cNvSpPr txBox="1">
              <a:spLocks noChangeArrowheads="1"/>
            </p:cNvSpPr>
            <p:nvPr/>
          </p:nvSpPr>
          <p:spPr bwMode="auto">
            <a:xfrm>
              <a:off x="3744" y="2668"/>
              <a:ext cx="12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u</a:t>
              </a:r>
              <a:r>
                <a:rPr lang="en-US" altLang="zh-CN" baseline="-25000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2</a:t>
              </a:r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(k)=c</a:t>
              </a:r>
              <a:r>
                <a:rPr lang="en-US" altLang="zh-CN" baseline="-25000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1</a:t>
              </a:r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*2</a:t>
              </a:r>
              <a:r>
                <a:rPr lang="en-US" altLang="zh-CN" baseline="30000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k-1</a:t>
              </a:r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, k&gt;0</a:t>
              </a:r>
              <a:endParaRPr lang="en-US" altLang="zh-CN" baseline="30000">
                <a:solidFill>
                  <a:prstClr val="black"/>
                </a:solidFill>
                <a:latin typeface="Century Gothic" pitchFamily="34" charset="0"/>
                <a:ea typeface="宋体" charset="-122"/>
              </a:endParaRPr>
            </a:p>
          </p:txBody>
        </p:sp>
        <p:graphicFrame>
          <p:nvGraphicFramePr>
            <p:cNvPr id="16389" name="Object 21"/>
            <p:cNvGraphicFramePr>
              <a:graphicFrameLocks noChangeAspect="1"/>
            </p:cNvGraphicFramePr>
            <p:nvPr/>
          </p:nvGraphicFramePr>
          <p:xfrm>
            <a:off x="1139" y="2592"/>
            <a:ext cx="753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4" name="Equation" r:id="rId10" imgW="812447" imgH="393529" progId="Equation.3">
                    <p:embed/>
                  </p:oleObj>
                </mc:Choice>
                <mc:Fallback>
                  <p:oleObj name="Equation" r:id="rId10" imgW="812447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9" y="2592"/>
                          <a:ext cx="753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2486" name="Object 22"/>
          <p:cNvGraphicFramePr>
            <a:graphicFrameLocks noChangeAspect="1"/>
          </p:cNvGraphicFramePr>
          <p:nvPr/>
        </p:nvGraphicFramePr>
        <p:xfrm>
          <a:off x="1776413" y="4724400"/>
          <a:ext cx="1195387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12" imgW="812447" imgH="393529" progId="Equation.3">
                  <p:embed/>
                </p:oleObj>
              </mc:Choice>
              <mc:Fallback>
                <p:oleObj name="Equation" r:id="rId12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3" y="4724400"/>
                        <a:ext cx="1195387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5999163" y="4891088"/>
            <a:ext cx="2001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u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2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(k)=c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2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*4</a:t>
            </a:r>
            <a:r>
              <a:rPr lang="en-US" altLang="zh-CN" baseline="30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k-1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, k&gt;0</a:t>
            </a:r>
            <a:endParaRPr lang="en-US" altLang="zh-CN" baseline="30000">
              <a:solidFill>
                <a:prstClr val="black"/>
              </a:solidFill>
              <a:latin typeface="Century Gothic" pitchFamily="34" charset="0"/>
              <a:ea typeface="宋体" charset="-122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6384925" y="5673725"/>
            <a:ext cx="1514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c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0</a:t>
            </a:r>
            <a:r>
              <a:rPr lang="en-US" altLang="zh-CN">
                <a:solidFill>
                  <a:prstClr val="black"/>
                </a:solidFill>
                <a:ea typeface="宋体" charset="-122"/>
              </a:rPr>
              <a:t>?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  c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1</a:t>
            </a:r>
            <a:r>
              <a:rPr lang="en-US" altLang="zh-CN">
                <a:solidFill>
                  <a:prstClr val="black"/>
                </a:solidFill>
                <a:ea typeface="宋体" charset="-122"/>
              </a:rPr>
              <a:t>?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  c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2</a:t>
            </a:r>
            <a:r>
              <a:rPr lang="en-US" altLang="zh-CN">
                <a:solidFill>
                  <a:prstClr val="black"/>
                </a:solidFill>
                <a:ea typeface="宋体" charset="-12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9412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2" grpId="0" animBg="1"/>
      <p:bldP spid="62473" grpId="0" animBg="1"/>
      <p:bldP spid="62479" grpId="0" animBg="1"/>
      <p:bldP spid="62480" grpId="0"/>
      <p:bldP spid="62487" grpId="0"/>
      <p:bldP spid="624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Get The Constants!</a:t>
            </a:r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843088" y="2044700"/>
          <a:ext cx="1801812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4" imgW="1333500" imgH="419100" progId="Equation.3">
                  <p:embed/>
                </p:oleObj>
              </mc:Choice>
              <mc:Fallback>
                <p:oleObj name="Equation" r:id="rId4" imgW="1333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2044700"/>
                        <a:ext cx="1801812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5702300" y="2038350"/>
          <a:ext cx="22225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6" imgW="1511300" imgH="393700" progId="Equation.3">
                  <p:embed/>
                </p:oleObj>
              </mc:Choice>
              <mc:Fallback>
                <p:oleObj name="Equation" r:id="rId6" imgW="1511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300" y="2038350"/>
                        <a:ext cx="22225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4038600" y="2133600"/>
            <a:ext cx="1219200" cy="228600"/>
          </a:xfrm>
          <a:prstGeom prst="rightArrow">
            <a:avLst>
              <a:gd name="adj1" fmla="val 50000"/>
              <a:gd name="adj2" fmla="val 133333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64518" name="Oval 6"/>
          <p:cNvSpPr>
            <a:spLocks noChangeArrowheads="1"/>
          </p:cNvSpPr>
          <p:nvPr/>
        </p:nvSpPr>
        <p:spPr bwMode="auto">
          <a:xfrm>
            <a:off x="2438400" y="2286000"/>
            <a:ext cx="12192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2286000" y="2971800"/>
            <a:ext cx="1371600" cy="457200"/>
          </a:xfrm>
          <a:prstGeom prst="wedgeRoundRectCallout">
            <a:avLst>
              <a:gd name="adj1" fmla="val -9491"/>
              <a:gd name="adj2" fmla="val -12013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(z-2)(z-4)</a:t>
            </a:r>
          </a:p>
        </p:txBody>
      </p:sp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1411288" y="3733800"/>
          <a:ext cx="2297112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8" imgW="1562100" imgH="393700" progId="Equation.3">
                  <p:embed/>
                </p:oleObj>
              </mc:Choice>
              <mc:Fallback>
                <p:oleObj name="Equation" r:id="rId8" imgW="1562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1288" y="3733800"/>
                        <a:ext cx="2297112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1" name="Object 9"/>
          <p:cNvGraphicFramePr>
            <a:graphicFrameLocks noChangeAspect="1"/>
          </p:cNvGraphicFramePr>
          <p:nvPr/>
        </p:nvGraphicFramePr>
        <p:xfrm>
          <a:off x="3810000" y="3962400"/>
          <a:ext cx="820738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10" imgW="482391" imgH="165028" progId="Equation.3">
                  <p:embed/>
                </p:oleObj>
              </mc:Choice>
              <mc:Fallback>
                <p:oleObj name="Equation" r:id="rId10" imgW="482391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962400"/>
                        <a:ext cx="820738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4724400" y="3886200"/>
          <a:ext cx="118903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12" imgW="698500" imgH="228600" progId="Equation.3">
                  <p:embed/>
                </p:oleObj>
              </mc:Choice>
              <mc:Fallback>
                <p:oleObj name="Equation" r:id="rId12" imgW="698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886200"/>
                        <a:ext cx="1189038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3" name="Object 11"/>
          <p:cNvGraphicFramePr>
            <a:graphicFrameLocks noChangeAspect="1"/>
          </p:cNvGraphicFramePr>
          <p:nvPr/>
        </p:nvGraphicFramePr>
        <p:xfrm>
          <a:off x="6400800" y="3810000"/>
          <a:ext cx="231775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14" imgW="1714500" imgH="419100" progId="Equation.3">
                  <p:embed/>
                </p:oleObj>
              </mc:Choice>
              <mc:Fallback>
                <p:oleObj name="Equation" r:id="rId14" imgW="1714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810000"/>
                        <a:ext cx="2317750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4" name="Object 12"/>
          <p:cNvGraphicFramePr>
            <a:graphicFrameLocks noChangeAspect="1"/>
          </p:cNvGraphicFramePr>
          <p:nvPr/>
        </p:nvGraphicFramePr>
        <p:xfrm>
          <a:off x="1371600" y="4800600"/>
          <a:ext cx="3998913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16" imgW="2717800" imgH="393700" progId="Equation.3">
                  <p:embed/>
                </p:oleObj>
              </mc:Choice>
              <mc:Fallback>
                <p:oleObj name="Equation" r:id="rId16" imgW="2717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800600"/>
                        <a:ext cx="3998913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5" name="Object 13"/>
          <p:cNvGraphicFramePr>
            <a:graphicFrameLocks noChangeAspect="1"/>
          </p:cNvGraphicFramePr>
          <p:nvPr/>
        </p:nvGraphicFramePr>
        <p:xfrm>
          <a:off x="1447800" y="5505450"/>
          <a:ext cx="27432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18" imgW="2082800" imgH="419100" progId="Equation.3">
                  <p:embed/>
                </p:oleObj>
              </mc:Choice>
              <mc:Fallback>
                <p:oleObj name="Equation" r:id="rId18" imgW="2082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505450"/>
                        <a:ext cx="27432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185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animBg="1"/>
      <p:bldP spid="64518" grpId="0" animBg="1"/>
      <p:bldP spid="645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sz="3800" smtClean="0">
                <a:ea typeface="宋体" charset="-122"/>
              </a:rPr>
              <a:t>Partial Fraction Expansion </a:t>
            </a:r>
            <a:r>
              <a:rPr lang="en-US" altLang="zh-CN" sz="3800" smtClean="0">
                <a:latin typeface="Century Gothic" pitchFamily="34" charset="0"/>
                <a:ea typeface="宋体" charset="-122"/>
              </a:rPr>
              <a:t>–</a:t>
            </a:r>
            <a:r>
              <a:rPr lang="en-US" altLang="zh-CN" sz="3800" smtClean="0">
                <a:ea typeface="宋体" charset="-122"/>
              </a:rPr>
              <a:t> cont</a:t>
            </a:r>
            <a:r>
              <a:rPr lang="en-US" altLang="zh-CN" sz="3800" smtClean="0">
                <a:latin typeface="Century Gothic" pitchFamily="34" charset="0"/>
                <a:ea typeface="宋体" charset="-122"/>
              </a:rPr>
              <a:t>’</a:t>
            </a:r>
            <a:r>
              <a:rPr lang="en-US" altLang="zh-CN" sz="3800" smtClean="0">
                <a:ea typeface="宋体" charset="-122"/>
              </a:rPr>
              <a:t>d</a:t>
            </a:r>
          </a:p>
        </p:txBody>
      </p:sp>
      <p:graphicFrame>
        <p:nvGraphicFramePr>
          <p:cNvPr id="18434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063750" y="2554288"/>
          <a:ext cx="825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4" imgW="825500" imgH="279400" progId="Equation.3">
                  <p:embed/>
                </p:oleObj>
              </mc:Choice>
              <mc:Fallback>
                <p:oleObj name="Equation" r:id="rId4" imgW="825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554288"/>
                        <a:ext cx="825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524000" y="1752600"/>
          <a:ext cx="122078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6" imgW="901309" imgH="850531" progId="Equation.3">
                  <p:embed/>
                </p:oleObj>
              </mc:Choice>
              <mc:Fallback>
                <p:oleObj name="Equation" r:id="rId6" imgW="901309" imgH="85053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52600"/>
                        <a:ext cx="1220788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416550" y="1982788"/>
          <a:ext cx="19081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8" imgW="1295400" imgH="469900" progId="Equation.3">
                  <p:embed/>
                </p:oleObj>
              </mc:Choice>
              <mc:Fallback>
                <p:oleObj name="Equation" r:id="rId8" imgW="12954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6550" y="1982788"/>
                        <a:ext cx="19081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511550" y="4270375"/>
          <a:ext cx="205263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10" imgW="1180588" imgH="253890" progId="Equation.3">
                  <p:embed/>
                </p:oleObj>
              </mc:Choice>
              <mc:Fallback>
                <p:oleObj name="Equation" r:id="rId10" imgW="118058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4270375"/>
                        <a:ext cx="2052638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AutoShape 6"/>
          <p:cNvSpPr>
            <a:spLocks noChangeArrowheads="1"/>
          </p:cNvSpPr>
          <p:nvPr/>
        </p:nvSpPr>
        <p:spPr bwMode="auto">
          <a:xfrm>
            <a:off x="4038600" y="2133600"/>
            <a:ext cx="1219200" cy="228600"/>
          </a:xfrm>
          <a:prstGeom prst="rightArrow">
            <a:avLst>
              <a:gd name="adj1" fmla="val 50000"/>
              <a:gd name="adj2" fmla="val 133333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18442" name="Text Box 7"/>
          <p:cNvSpPr txBox="1">
            <a:spLocks noChangeArrowheads="1"/>
          </p:cNvSpPr>
          <p:nvPr/>
        </p:nvSpPr>
        <p:spPr bwMode="auto">
          <a:xfrm>
            <a:off x="2193925" y="3006725"/>
            <a:ext cx="2814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How to get c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0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 and c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j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’s </a:t>
            </a:r>
            <a:r>
              <a:rPr lang="en-US" altLang="zh-CN" sz="1600">
                <a:solidFill>
                  <a:prstClr val="black"/>
                </a:solidFill>
                <a:ea typeface="宋体" charset="-122"/>
              </a:rPr>
              <a:t>?</a:t>
            </a:r>
            <a:endParaRPr lang="en-US" altLang="zh-CN" sz="1600">
              <a:solidFill>
                <a:prstClr val="black"/>
              </a:solidFill>
              <a:latin typeface="Century Gothic" pitchFamily="34" charset="0"/>
              <a:ea typeface="宋体" charset="-122"/>
            </a:endParaRPr>
          </a:p>
        </p:txBody>
      </p:sp>
      <p:graphicFrame>
        <p:nvGraphicFramePr>
          <p:cNvPr id="18438" name="Object 9"/>
          <p:cNvGraphicFramePr>
            <a:graphicFrameLocks noChangeAspect="1"/>
          </p:cNvGraphicFramePr>
          <p:nvPr/>
        </p:nvGraphicFramePr>
        <p:xfrm>
          <a:off x="2438400" y="4876800"/>
          <a:ext cx="12192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12" imgW="748975" imgH="253890" progId="Equation.3">
                  <p:embed/>
                </p:oleObj>
              </mc:Choice>
              <mc:Fallback>
                <p:oleObj name="Equation" r:id="rId12" imgW="74897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876800"/>
                        <a:ext cx="12192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2438400" y="4267200"/>
            <a:ext cx="896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define</a:t>
            </a:r>
          </a:p>
        </p:txBody>
      </p:sp>
    </p:spTree>
    <p:extLst>
      <p:ext uri="{BB962C8B-B14F-4D97-AF65-F5344CB8AC3E}">
        <p14:creationId xmlns:p14="http://schemas.microsoft.com/office/powerpoint/2010/main" val="8943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zh-CN" sz="3800" smtClean="0">
                <a:ea typeface="宋体" charset="-122"/>
              </a:rPr>
              <a:t>An Example </a:t>
            </a:r>
            <a:r>
              <a:rPr lang="en-US" altLang="zh-CN" sz="3800" smtClean="0">
                <a:latin typeface="Century Gothic" pitchFamily="34" charset="0"/>
                <a:ea typeface="宋体" charset="-122"/>
              </a:rPr>
              <a:t>–</a:t>
            </a:r>
            <a:r>
              <a:rPr lang="en-US" altLang="zh-CN" sz="3800" smtClean="0">
                <a:ea typeface="宋体" charset="-122"/>
              </a:rPr>
              <a:t> Complete Solution</a:t>
            </a:r>
          </a:p>
        </p:txBody>
      </p:sp>
      <p:graphicFrame>
        <p:nvGraphicFramePr>
          <p:cNvPr id="68611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314450" y="2484438"/>
          <a:ext cx="2324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Equation" r:id="rId4" imgW="2324100" imgH="419100" progId="Equation.3">
                  <p:embed/>
                </p:oleObj>
              </mc:Choice>
              <mc:Fallback>
                <p:oleObj name="Equation" r:id="rId4" imgW="2324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2484438"/>
                        <a:ext cx="2324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398588" y="3516313"/>
          <a:ext cx="1909762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6" imgW="1765300" imgH="838200" progId="Equation.3">
                  <p:embed/>
                </p:oleObj>
              </mc:Choice>
              <mc:Fallback>
                <p:oleObj name="Equation" r:id="rId6" imgW="17653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516313"/>
                        <a:ext cx="1909762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398588" y="4584700"/>
          <a:ext cx="1909762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8" imgW="1765300" imgH="838200" progId="Equation.3">
                  <p:embed/>
                </p:oleObj>
              </mc:Choice>
              <mc:Fallback>
                <p:oleObj name="Equation" r:id="rId8" imgW="17653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4584700"/>
                        <a:ext cx="1909762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8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583113" y="3736975"/>
          <a:ext cx="2439987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Equation" r:id="rId10" imgW="2057400" imgH="419040" progId="Equation.3">
                  <p:embed/>
                </p:oleObj>
              </mc:Choice>
              <mc:Fallback>
                <p:oleObj name="Equation" r:id="rId10" imgW="2057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3736975"/>
                        <a:ext cx="2439987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1843088" y="2044700"/>
          <a:ext cx="1801812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Equation" r:id="rId12" imgW="1333500" imgH="419100" progId="Equation.3">
                  <p:embed/>
                </p:oleObj>
              </mc:Choice>
              <mc:Fallback>
                <p:oleObj name="Equation" r:id="rId12" imgW="1333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2044700"/>
                        <a:ext cx="1801812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038600" y="2038350"/>
            <a:ext cx="3886200" cy="579438"/>
            <a:chOff x="2544" y="1284"/>
            <a:chExt cx="2448" cy="365"/>
          </a:xfrm>
        </p:grpSpPr>
        <p:graphicFrame>
          <p:nvGraphicFramePr>
            <p:cNvPr id="19466" name="Object 8"/>
            <p:cNvGraphicFramePr>
              <a:graphicFrameLocks noChangeAspect="1"/>
            </p:cNvGraphicFramePr>
            <p:nvPr/>
          </p:nvGraphicFramePr>
          <p:xfrm>
            <a:off x="3592" y="1284"/>
            <a:ext cx="1400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8" name="Equation" r:id="rId14" imgW="1511300" imgH="393700" progId="Equation.3">
                    <p:embed/>
                  </p:oleObj>
                </mc:Choice>
                <mc:Fallback>
                  <p:oleObj name="Equation" r:id="rId14" imgW="1511300" imgH="393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2" y="1284"/>
                          <a:ext cx="1400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70" name="AutoShape 9"/>
            <p:cNvSpPr>
              <a:spLocks noChangeArrowheads="1"/>
            </p:cNvSpPr>
            <p:nvPr/>
          </p:nvSpPr>
          <p:spPr bwMode="auto">
            <a:xfrm>
              <a:off x="2544" y="1344"/>
              <a:ext cx="768" cy="144"/>
            </a:xfrm>
            <a:prstGeom prst="rightArrow">
              <a:avLst>
                <a:gd name="adj1" fmla="val 50000"/>
                <a:gd name="adj2" fmla="val 133333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68619" name="Object 11"/>
          <p:cNvGraphicFramePr>
            <a:graphicFrameLocks noChangeAspect="1"/>
          </p:cNvGraphicFramePr>
          <p:nvPr/>
        </p:nvGraphicFramePr>
        <p:xfrm>
          <a:off x="4724400" y="4419600"/>
          <a:ext cx="24384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16" imgW="2133600" imgH="419100" progId="Equation.3">
                  <p:embed/>
                </p:oleObj>
              </mc:Choice>
              <mc:Fallback>
                <p:oleObj name="Equation" r:id="rId16" imgW="2133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419600"/>
                        <a:ext cx="24384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0" name="Object 12"/>
          <p:cNvGraphicFramePr>
            <a:graphicFrameLocks noChangeAspect="1"/>
          </p:cNvGraphicFramePr>
          <p:nvPr/>
        </p:nvGraphicFramePr>
        <p:xfrm>
          <a:off x="1905000" y="5638800"/>
          <a:ext cx="211137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18" imgW="1435100" imgH="393700" progId="Equation.3">
                  <p:embed/>
                </p:oleObj>
              </mc:Choice>
              <mc:Fallback>
                <p:oleObj name="Equation" r:id="rId18" imgW="1435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638800"/>
                        <a:ext cx="2111375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1" name="Object 13"/>
          <p:cNvGraphicFramePr>
            <a:graphicFrameLocks noChangeAspect="1"/>
          </p:cNvGraphicFramePr>
          <p:nvPr/>
        </p:nvGraphicFramePr>
        <p:xfrm>
          <a:off x="5334000" y="5562600"/>
          <a:ext cx="25796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Equation" r:id="rId20" imgW="1752600" imgH="457200" progId="Equation.3">
                  <p:embed/>
                </p:oleObj>
              </mc:Choice>
              <mc:Fallback>
                <p:oleObj name="Equation" r:id="rId20" imgW="1752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562600"/>
                        <a:ext cx="25796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21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941" y="2402744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Fourth lecture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235" y="985532"/>
            <a:ext cx="8458200" cy="914400"/>
          </a:xfrm>
        </p:spPr>
        <p:txBody>
          <a:bodyPr>
            <a:normAutofit lnSpcReduction="10000"/>
          </a:bodyPr>
          <a:lstStyle/>
          <a:p>
            <a:pPr algn="ctr"/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9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z-Transform </a:t>
            </a: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prstClr val="black"/>
                </a:solidFill>
              </a:rPr>
              <a:t>The inverse z-transform can be derived by using Cauchy’s integral theorem. Start with the z-transform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3352800" y="1828800"/>
          <a:ext cx="2209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2209800" imgH="901700" progId="Equation.3">
                  <p:embed/>
                </p:oleObj>
              </mc:Choice>
              <mc:Fallback>
                <p:oleObj name="Equation" r:id="rId3" imgW="2209800" imgH="901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828800"/>
                        <a:ext cx="22098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609600" y="2819400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prstClr val="black"/>
                </a:solidFill>
              </a:rPr>
              <a:t>Multiply both sides by </a:t>
            </a:r>
            <a:r>
              <a:rPr lang="en-US" altLang="en-US" sz="2000" b="1" i="1">
                <a:solidFill>
                  <a:prstClr val="black"/>
                </a:solidFill>
              </a:rPr>
              <a:t>z</a:t>
            </a:r>
            <a:r>
              <a:rPr lang="en-US" altLang="en-US" sz="2000" b="1" i="1" baseline="30000">
                <a:solidFill>
                  <a:prstClr val="black"/>
                </a:solidFill>
              </a:rPr>
              <a:t>k-</a:t>
            </a:r>
            <a:r>
              <a:rPr lang="en-US" altLang="en-US" sz="2000" b="1" baseline="30000">
                <a:solidFill>
                  <a:prstClr val="black"/>
                </a:solidFill>
              </a:rPr>
              <a:t>1 </a:t>
            </a:r>
            <a:r>
              <a:rPr lang="en-US" altLang="en-US" sz="2000" b="1">
                <a:solidFill>
                  <a:prstClr val="black"/>
                </a:solidFill>
              </a:rPr>
              <a:t>and integrate with a contour integral for which the contour of integration encloses the origin and lies entirely within the region of convergence of </a:t>
            </a:r>
            <a:r>
              <a:rPr lang="en-US" altLang="en-US" sz="2000" b="1" i="1">
                <a:solidFill>
                  <a:prstClr val="black"/>
                </a:solidFill>
              </a:rPr>
              <a:t>X</a:t>
            </a:r>
            <a:r>
              <a:rPr lang="en-US" altLang="en-US" sz="2000" b="1">
                <a:solidFill>
                  <a:prstClr val="black"/>
                </a:solidFill>
              </a:rPr>
              <a:t>(</a:t>
            </a:r>
            <a:r>
              <a:rPr lang="en-US" altLang="en-US" sz="2000" b="1" i="1">
                <a:solidFill>
                  <a:prstClr val="black"/>
                </a:solidFill>
              </a:rPr>
              <a:t>z</a:t>
            </a:r>
            <a:r>
              <a:rPr lang="en-US" altLang="en-US" sz="2000" b="1">
                <a:solidFill>
                  <a:prstClr val="black"/>
                </a:solidFill>
              </a:rPr>
              <a:t>):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1524000" y="3733800"/>
          <a:ext cx="5702300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5" imgW="5702300" imgH="2832100" progId="Equation.3">
                  <p:embed/>
                </p:oleObj>
              </mc:Choice>
              <mc:Fallback>
                <p:oleObj name="Equation" r:id="rId5" imgW="5702300" imgH="283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33800"/>
                        <a:ext cx="5702300" cy="283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93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ea typeface="宋体" charset="-122"/>
              </a:rPr>
              <a:t>Z-Transform/Inverse Z-Transform</a:t>
            </a:r>
          </a:p>
        </p:txBody>
      </p:sp>
      <p:graphicFrame>
        <p:nvGraphicFramePr>
          <p:cNvPr id="29713" name="Object 17"/>
          <p:cNvGraphicFramePr>
            <a:graphicFrameLocks noGrp="1" noChangeAspect="1"/>
          </p:cNvGraphicFramePr>
          <p:nvPr>
            <p:ph sz="half" idx="1"/>
          </p:nvPr>
        </p:nvGraphicFramePr>
        <p:xfrm>
          <a:off x="1790700" y="3643313"/>
          <a:ext cx="1371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4" imgW="1371600" imgH="444240" progId="Equation.3">
                  <p:embed/>
                </p:oleObj>
              </mc:Choice>
              <mc:Fallback>
                <p:oleObj name="Equation" r:id="rId4" imgW="13716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3643313"/>
                        <a:ext cx="13716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429000" y="1600200"/>
            <a:ext cx="2732088" cy="609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 sz="24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LTI: y</a:t>
            </a:r>
            <a:r>
              <a:rPr lang="en-US" altLang="zh-CN" sz="2400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impuse</a:t>
            </a:r>
            <a:r>
              <a:rPr lang="en-US" altLang="zh-CN" sz="24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(k)=0.3</a:t>
            </a:r>
            <a:r>
              <a:rPr lang="en-US" altLang="zh-CN" sz="2400" baseline="30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k-1</a:t>
            </a:r>
            <a:endParaRPr lang="en-US" altLang="zh-CN" sz="2400">
              <a:solidFill>
                <a:prstClr val="black"/>
              </a:solidFill>
              <a:latin typeface="Century Gothic" pitchFamily="34" charset="0"/>
              <a:ea typeface="宋体" charset="-122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2895600" y="1905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6161088" y="190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752600" y="1676400"/>
            <a:ext cx="1181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u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 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(k)=0.7</a:t>
            </a:r>
            <a:r>
              <a:rPr lang="en-US" altLang="zh-CN" baseline="30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k</a:t>
            </a:r>
            <a:endParaRPr lang="en-US" altLang="zh-CN">
              <a:solidFill>
                <a:prstClr val="black"/>
              </a:solidFill>
              <a:latin typeface="Century Gothic" pitchFamily="34" charset="0"/>
              <a:ea typeface="宋体" charset="-122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905625" y="1676400"/>
            <a:ext cx="758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y</a:t>
            </a:r>
            <a:r>
              <a:rPr lang="en-US" altLang="zh-CN" baseline="-250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 </a:t>
            </a:r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(k)</a:t>
            </a:r>
            <a:r>
              <a:rPr lang="en-US" altLang="zh-CN">
                <a:solidFill>
                  <a:prstClr val="black"/>
                </a:solidFill>
                <a:ea typeface="宋体" charset="-122"/>
              </a:rPr>
              <a:t>?</a:t>
            </a:r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92350"/>
            <a:ext cx="198120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590800" y="2514600"/>
            <a:ext cx="11699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*</a:t>
            </a:r>
          </a:p>
          <a:p>
            <a:pPr algn="ctr" eaLnBrk="1" hangingPunct="1"/>
            <a:r>
              <a:rPr lang="en-US" altLang="zh-CN" sz="12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(convolution)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38188" y="4419600"/>
            <a:ext cx="1624012" cy="1665288"/>
            <a:chOff x="599" y="2496"/>
            <a:chExt cx="899" cy="1398"/>
          </a:xfrm>
        </p:grpSpPr>
        <p:graphicFrame>
          <p:nvGraphicFramePr>
            <p:cNvPr id="12292" name="Object 11"/>
            <p:cNvGraphicFramePr>
              <a:graphicFrameLocks noChangeAspect="1"/>
            </p:cNvGraphicFramePr>
            <p:nvPr/>
          </p:nvGraphicFramePr>
          <p:xfrm>
            <a:off x="599" y="3373"/>
            <a:ext cx="675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Equation" r:id="rId7" imgW="622030" imgH="393529" progId="Equation.3">
                    <p:embed/>
                  </p:oleObj>
                </mc:Choice>
                <mc:Fallback>
                  <p:oleObj name="Equation" r:id="rId7" imgW="622030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" y="3373"/>
                          <a:ext cx="675" cy="3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6" name="AutoShape 12"/>
            <p:cNvSpPr>
              <a:spLocks noChangeArrowheads="1"/>
            </p:cNvSpPr>
            <p:nvPr/>
          </p:nvSpPr>
          <p:spPr bwMode="auto">
            <a:xfrm>
              <a:off x="1210" y="2496"/>
              <a:ext cx="144" cy="816"/>
            </a:xfrm>
            <a:prstGeom prst="downArrow">
              <a:avLst>
                <a:gd name="adj1" fmla="val 50000"/>
                <a:gd name="adj2" fmla="val 141667"/>
              </a:avLst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  <p:sp>
          <p:nvSpPr>
            <p:cNvPr id="12317" name="Text Box 13"/>
            <p:cNvSpPr txBox="1">
              <a:spLocks noChangeArrowheads="1"/>
            </p:cNvSpPr>
            <p:nvPr/>
          </p:nvSpPr>
          <p:spPr bwMode="auto">
            <a:xfrm>
              <a:off x="1152" y="2593"/>
              <a:ext cx="346" cy="1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3600">
                  <a:solidFill>
                    <a:prstClr val="black"/>
                  </a:solidFill>
                  <a:latin typeface="Script MT Bold" pitchFamily="66" charset="0"/>
                  <a:ea typeface="宋体" charset="-122"/>
                </a:rPr>
                <a:t>Z</a:t>
              </a:r>
            </a:p>
          </p:txBody>
        </p:sp>
      </p:grp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638800" y="2438400"/>
            <a:ext cx="461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 sz="36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=</a:t>
            </a:r>
            <a:endParaRPr lang="en-US" altLang="zh-CN" sz="1200">
              <a:solidFill>
                <a:prstClr val="black"/>
              </a:solidFill>
              <a:latin typeface="Century Gothic" pitchFamily="34" charset="0"/>
              <a:ea typeface="宋体" charset="-122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031484" y="4983956"/>
            <a:ext cx="128587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 sz="3600" dirty="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·</a:t>
            </a:r>
          </a:p>
          <a:p>
            <a:pPr algn="ctr" eaLnBrk="1" hangingPunct="1"/>
            <a:r>
              <a:rPr lang="en-US" altLang="zh-CN" sz="1200" dirty="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(multiplication)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5791200" y="5334000"/>
            <a:ext cx="461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 sz="36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=</a:t>
            </a:r>
            <a:endParaRPr lang="en-US" altLang="zh-CN" sz="1200">
              <a:solidFill>
                <a:prstClr val="black"/>
              </a:solidFill>
              <a:latin typeface="Century Gothic" pitchFamily="34" charset="0"/>
              <a:ea typeface="宋体" charset="-122"/>
            </a:endParaRP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400800" y="2266950"/>
            <a:ext cx="2133600" cy="2838450"/>
            <a:chOff x="4032" y="1428"/>
            <a:chExt cx="1344" cy="1788"/>
          </a:xfrm>
        </p:grpSpPr>
        <p:pic>
          <p:nvPicPr>
            <p:cNvPr id="12313" name="Picture 1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1428"/>
              <a:ext cx="1344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4" name="AutoShape 20"/>
            <p:cNvSpPr>
              <a:spLocks noChangeArrowheads="1"/>
            </p:cNvSpPr>
            <p:nvPr/>
          </p:nvSpPr>
          <p:spPr bwMode="auto">
            <a:xfrm>
              <a:off x="4560" y="2448"/>
              <a:ext cx="144" cy="768"/>
            </a:xfrm>
            <a:prstGeom prst="upArrow">
              <a:avLst>
                <a:gd name="adj1" fmla="val 50000"/>
                <a:gd name="adj2" fmla="val 133333"/>
              </a:avLst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  <p:sp>
          <p:nvSpPr>
            <p:cNvPr id="12315" name="Text Box 21"/>
            <p:cNvSpPr txBox="1">
              <a:spLocks noChangeArrowheads="1"/>
            </p:cNvSpPr>
            <p:nvPr/>
          </p:nvSpPr>
          <p:spPr bwMode="auto">
            <a:xfrm>
              <a:off x="4464" y="2592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3600">
                  <a:solidFill>
                    <a:prstClr val="black"/>
                  </a:solidFill>
                  <a:latin typeface="Script MT Bold" pitchFamily="66" charset="0"/>
                  <a:ea typeface="宋体" charset="-122"/>
                </a:rPr>
                <a:t>Z</a:t>
              </a:r>
              <a:r>
                <a:rPr lang="en-US" altLang="zh-CN" sz="3600" baseline="30000">
                  <a:solidFill>
                    <a:prstClr val="black"/>
                  </a:solidFill>
                  <a:latin typeface="Times New Roman" pitchFamily="18" charset="0"/>
                  <a:ea typeface="宋体" charset="-122"/>
                </a:rPr>
                <a:t>-1</a:t>
              </a:r>
              <a:endPara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463119" y="4596564"/>
            <a:ext cx="1735857" cy="1233487"/>
            <a:chOff x="2541" y="2496"/>
            <a:chExt cx="867" cy="1466"/>
          </a:xfrm>
        </p:grpSpPr>
        <p:graphicFrame>
          <p:nvGraphicFramePr>
            <p:cNvPr id="12291" name="Object 23"/>
            <p:cNvGraphicFramePr>
              <a:graphicFrameLocks noChangeAspect="1"/>
            </p:cNvGraphicFramePr>
            <p:nvPr/>
          </p:nvGraphicFramePr>
          <p:xfrm>
            <a:off x="2541" y="3373"/>
            <a:ext cx="636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" name="Equation" r:id="rId10" imgW="622030" imgH="418918" progId="Equation.3">
                    <p:embed/>
                  </p:oleObj>
                </mc:Choice>
                <mc:Fallback>
                  <p:oleObj name="Equation" r:id="rId10" imgW="622030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1" y="3373"/>
                          <a:ext cx="636" cy="3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0" name="AutoShape 24"/>
            <p:cNvSpPr>
              <a:spLocks noChangeArrowheads="1"/>
            </p:cNvSpPr>
            <p:nvPr/>
          </p:nvSpPr>
          <p:spPr bwMode="auto">
            <a:xfrm>
              <a:off x="2880" y="2496"/>
              <a:ext cx="144" cy="816"/>
            </a:xfrm>
            <a:prstGeom prst="downArrow">
              <a:avLst>
                <a:gd name="adj1" fmla="val 50000"/>
                <a:gd name="adj2" fmla="val 141667"/>
              </a:avLst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  <p:sp>
          <p:nvSpPr>
            <p:cNvPr id="12311" name="Text Box 25"/>
            <p:cNvSpPr txBox="1">
              <a:spLocks noChangeArrowheads="1"/>
            </p:cNvSpPr>
            <p:nvPr/>
          </p:nvSpPr>
          <p:spPr bwMode="auto">
            <a:xfrm>
              <a:off x="2822" y="2591"/>
              <a:ext cx="346" cy="1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3600" dirty="0">
                  <a:solidFill>
                    <a:prstClr val="black"/>
                  </a:solidFill>
                  <a:latin typeface="Script MT Bold" pitchFamily="66" charset="0"/>
                  <a:ea typeface="宋体" charset="-122"/>
                </a:rPr>
                <a:t>Z</a:t>
              </a:r>
            </a:p>
          </p:txBody>
        </p:sp>
        <p:sp>
          <p:nvSpPr>
            <p:cNvPr id="12312" name="Rectangle 26"/>
            <p:cNvSpPr>
              <a:spLocks noChangeArrowheads="1"/>
            </p:cNvSpPr>
            <p:nvPr/>
          </p:nvSpPr>
          <p:spPr bwMode="auto">
            <a:xfrm>
              <a:off x="2640" y="3360"/>
              <a:ext cx="76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9723" name="AutoShape 27"/>
          <p:cNvSpPr>
            <a:spLocks noChangeArrowheads="1"/>
          </p:cNvSpPr>
          <p:nvPr/>
        </p:nvSpPr>
        <p:spPr bwMode="auto">
          <a:xfrm>
            <a:off x="5257800" y="4419600"/>
            <a:ext cx="1524000" cy="762000"/>
          </a:xfrm>
          <a:prstGeom prst="wedgeRoundRectCallout">
            <a:avLst>
              <a:gd name="adj1" fmla="val -43750"/>
              <a:gd name="adj2" fmla="val 660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Transfer Function</a:t>
            </a:r>
          </a:p>
        </p:txBody>
      </p:sp>
      <p:pic>
        <p:nvPicPr>
          <p:cNvPr id="29724" name="Picture 2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87588"/>
            <a:ext cx="2057400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79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29700" grpId="0" animBg="1"/>
      <p:bldP spid="29701" grpId="0" animBg="1"/>
      <p:bldP spid="29702" grpId="0"/>
      <p:bldP spid="29703" grpId="0"/>
      <p:bldP spid="29705" grpId="0"/>
      <p:bldP spid="29710" grpId="0"/>
      <p:bldP spid="29711" grpId="0"/>
      <p:bldP spid="29712" grpId="0"/>
      <p:bldP spid="297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Inverse Z-Transform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125788"/>
            <a:ext cx="6745288" cy="3005137"/>
          </a:xfrm>
          <a:noFill/>
        </p:spPr>
        <p:txBody>
          <a:bodyPr/>
          <a:lstStyle/>
          <a:p>
            <a:pPr eaLnBrk="1" hangingPunct="1"/>
            <a:r>
              <a:rPr lang="en-US" altLang="zh-CN" sz="2200" dirty="0" smtClean="0">
                <a:ea typeface="宋体" charset="-122"/>
              </a:rPr>
              <a:t>Table Lookup </a:t>
            </a:r>
            <a:r>
              <a:rPr lang="en-US" altLang="zh-CN" sz="2200" dirty="0" smtClean="0">
                <a:latin typeface="Century Gothic" pitchFamily="34" charset="0"/>
                <a:ea typeface="宋体" charset="-122"/>
              </a:rPr>
              <a:t>–</a:t>
            </a:r>
            <a:r>
              <a:rPr lang="en-US" altLang="zh-CN" sz="2200" dirty="0" smtClean="0">
                <a:ea typeface="宋体" charset="-122"/>
              </a:rPr>
              <a:t> if the Z-Transform looks familiar, look it up in the Z-Transform table!</a:t>
            </a:r>
          </a:p>
          <a:p>
            <a:pPr eaLnBrk="1" hangingPunct="1"/>
            <a:endParaRPr lang="en-US" altLang="zh-CN" sz="2200" dirty="0" smtClean="0">
              <a:ea typeface="宋体" charset="-122"/>
            </a:endParaRPr>
          </a:p>
          <a:p>
            <a:pPr eaLnBrk="1" hangingPunct="1"/>
            <a:endParaRPr lang="en-US" altLang="zh-CN" sz="2200" dirty="0" smtClean="0">
              <a:ea typeface="宋体" charset="-122"/>
            </a:endParaRPr>
          </a:p>
          <a:p>
            <a:pPr eaLnBrk="1" hangingPunct="1"/>
            <a:endParaRPr lang="en-US" altLang="zh-CN" sz="2200" dirty="0" smtClean="0">
              <a:ea typeface="宋体" charset="-122"/>
            </a:endParaRPr>
          </a:p>
          <a:p>
            <a:pPr eaLnBrk="1" hangingPunct="1"/>
            <a:r>
              <a:rPr lang="en-US" altLang="zh-CN" sz="2200" dirty="0" smtClean="0">
                <a:ea typeface="宋体" charset="-122"/>
              </a:rPr>
              <a:t>Long Division</a:t>
            </a:r>
          </a:p>
          <a:p>
            <a:pPr eaLnBrk="1" hangingPunct="1"/>
            <a:r>
              <a:rPr lang="en-US" altLang="zh-CN" sz="2200" dirty="0" smtClean="0">
                <a:ea typeface="宋体" charset="-122"/>
              </a:rPr>
              <a:t>Partial Fraction Expansion</a:t>
            </a:r>
          </a:p>
        </p:txBody>
      </p:sp>
      <p:graphicFrame>
        <p:nvGraphicFramePr>
          <p:cNvPr id="56329" name="Object 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8446809"/>
              </p:ext>
            </p:extLst>
          </p:nvPr>
        </p:nvGraphicFramePr>
        <p:xfrm>
          <a:off x="6052088" y="3924300"/>
          <a:ext cx="262436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4" imgW="1663700" imgH="685800" progId="Equation.3">
                  <p:embed/>
                </p:oleObj>
              </mc:Choice>
              <mc:Fallback>
                <p:oleObj name="Equation" r:id="rId4" imgW="16637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2088" y="3924300"/>
                        <a:ext cx="262436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209800" y="1676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24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u(k)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6324600" y="1676400"/>
            <a:ext cx="149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24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U(z)</a:t>
            </a:r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3352800" y="1600200"/>
            <a:ext cx="2667000" cy="304800"/>
          </a:xfrm>
          <a:prstGeom prst="rightArrow">
            <a:avLst>
              <a:gd name="adj1" fmla="val 50000"/>
              <a:gd name="adj2" fmla="val 218750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rPr>
              <a:t>Z</a:t>
            </a:r>
          </a:p>
        </p:txBody>
      </p:sp>
      <p:sp>
        <p:nvSpPr>
          <p:cNvPr id="56327" name="AutoShape 7"/>
          <p:cNvSpPr>
            <a:spLocks noChangeArrowheads="1"/>
          </p:cNvSpPr>
          <p:nvPr/>
        </p:nvSpPr>
        <p:spPr bwMode="auto">
          <a:xfrm>
            <a:off x="3352800" y="2133600"/>
            <a:ext cx="2667000" cy="304800"/>
          </a:xfrm>
          <a:prstGeom prst="leftArrow">
            <a:avLst>
              <a:gd name="adj1" fmla="val 50000"/>
              <a:gd name="adj2" fmla="val 218750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rPr>
              <a:t>Z</a:t>
            </a:r>
            <a:r>
              <a:rPr lang="en-US" altLang="zh-CN" sz="3600" baseline="30000">
                <a:solidFill>
                  <a:prstClr val="black"/>
                </a:solidFill>
                <a:latin typeface="Script MT Bold" pitchFamily="66" charset="0"/>
                <a:ea typeface="宋体" charset="-122"/>
              </a:rPr>
              <a:t>-1</a:t>
            </a:r>
            <a:r>
              <a: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rPr>
              <a:t>?</a:t>
            </a:r>
          </a:p>
        </p:txBody>
      </p:sp>
      <p:graphicFrame>
        <p:nvGraphicFramePr>
          <p:cNvPr id="563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706090"/>
              </p:ext>
            </p:extLst>
          </p:nvPr>
        </p:nvGraphicFramePr>
        <p:xfrm>
          <a:off x="611560" y="4128654"/>
          <a:ext cx="2512640" cy="452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6" imgW="1688367" imgH="241195" progId="Equation.3">
                  <p:embed/>
                </p:oleObj>
              </mc:Choice>
              <mc:Fallback>
                <p:oleObj name="Equation" r:id="rId6" imgW="168836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128654"/>
                        <a:ext cx="2512640" cy="4524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3962400" y="4114800"/>
            <a:ext cx="1752600" cy="304800"/>
          </a:xfrm>
          <a:prstGeom prst="leftArrow">
            <a:avLst>
              <a:gd name="adj1" fmla="val 50000"/>
              <a:gd name="adj2" fmla="val 143750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rPr>
              <a:t>Z</a:t>
            </a:r>
            <a:r>
              <a:rPr lang="en-US" altLang="zh-CN" sz="3600" baseline="30000">
                <a:solidFill>
                  <a:prstClr val="black"/>
                </a:solidFill>
                <a:latin typeface="Script MT Bold" pitchFamily="66" charset="0"/>
                <a:ea typeface="宋体" charset="-122"/>
              </a:rPr>
              <a:t>-1</a:t>
            </a:r>
            <a:r>
              <a:rPr lang="en-US" altLang="zh-CN" sz="3600">
                <a:solidFill>
                  <a:prstClr val="black"/>
                </a:solidFill>
                <a:latin typeface="Script MT Bold" pitchFamily="66" charset="0"/>
                <a:ea typeface="宋体" charset="-12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7398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56324" grpId="0"/>
      <p:bldP spid="56325" grpId="0"/>
      <p:bldP spid="56326" grpId="0" animBg="1"/>
      <p:bldP spid="56327" grpId="0" animBg="1"/>
      <p:bldP spid="563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Long Division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79525" y="1600200"/>
            <a:ext cx="7254875" cy="1066800"/>
          </a:xfrm>
        </p:spPr>
        <p:txBody>
          <a:bodyPr/>
          <a:lstStyle/>
          <a:p>
            <a:pPr eaLnBrk="1" hangingPunct="1"/>
            <a:r>
              <a:rPr lang="en-US" altLang="zh-CN" sz="2600" smtClean="0">
                <a:ea typeface="宋体" charset="-122"/>
              </a:rPr>
              <a:t>Sort both nominator and denominator with descending order of z first</a:t>
            </a:r>
          </a:p>
        </p:txBody>
      </p:sp>
      <p:graphicFrame>
        <p:nvGraphicFramePr>
          <p:cNvPr id="5837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01675" y="3659188"/>
          <a:ext cx="19065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4" imgW="1219200" imgH="419100" progId="Equation.3">
                  <p:embed/>
                </p:oleObj>
              </mc:Choice>
              <mc:Fallback>
                <p:oleObj name="Equation" r:id="rId4" imgW="12192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659188"/>
                        <a:ext cx="1906588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5043488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990600" y="5105400"/>
            <a:ext cx="74834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2DA2BF"/>
              </a:buClr>
              <a:buSzPct val="65000"/>
              <a:buFont typeface="Wingdings" pitchFamily="2" charset="2"/>
              <a:buChar char="n"/>
            </a:pPr>
            <a:r>
              <a:rPr lang="en-US" altLang="zh-CN" sz="2600">
                <a:solidFill>
                  <a:prstClr val="black"/>
                </a:solidFill>
                <a:ea typeface="宋体" charset="-122"/>
              </a:rPr>
              <a:t>u(0)=3, u(1)=5, u(2)=7, u(3)=9, </a:t>
            </a:r>
            <a:r>
              <a:rPr lang="en-US" altLang="zh-CN" sz="2600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…</a:t>
            </a:r>
            <a:r>
              <a:rPr lang="en-US" altLang="zh-CN" sz="2600">
                <a:solidFill>
                  <a:prstClr val="black"/>
                </a:solidFill>
                <a:ea typeface="宋体" charset="-122"/>
              </a:rPr>
              <a:t>, guess: u(k)=3u</a:t>
            </a:r>
            <a:r>
              <a:rPr lang="en-US" altLang="zh-CN" sz="2600" baseline="-25000">
                <a:solidFill>
                  <a:prstClr val="black"/>
                </a:solidFill>
                <a:ea typeface="宋体" charset="-122"/>
              </a:rPr>
              <a:t>step</a:t>
            </a:r>
            <a:r>
              <a:rPr lang="en-US" altLang="zh-CN" sz="2600">
                <a:solidFill>
                  <a:prstClr val="black"/>
                </a:solidFill>
                <a:ea typeface="宋体" charset="-122"/>
              </a:rPr>
              <a:t>(k)+2u</a:t>
            </a:r>
            <a:r>
              <a:rPr lang="en-US" altLang="zh-CN" sz="2600" baseline="-25000">
                <a:solidFill>
                  <a:prstClr val="black"/>
                </a:solidFill>
                <a:ea typeface="宋体" charset="-122"/>
              </a:rPr>
              <a:t>ramp</a:t>
            </a:r>
            <a:r>
              <a:rPr lang="en-US" altLang="zh-CN" sz="2600">
                <a:solidFill>
                  <a:prstClr val="black"/>
                </a:solidFill>
                <a:ea typeface="宋体" charset="-122"/>
              </a:rPr>
              <a:t>(k)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4800600" y="3200400"/>
            <a:ext cx="38862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91200" y="26670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5105400" y="3429000"/>
            <a:ext cx="1752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6324600" y="2667000"/>
            <a:ext cx="4572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5105400" y="36576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6934200" y="2667000"/>
            <a:ext cx="4572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5715000" y="41910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7543800" y="2667000"/>
            <a:ext cx="4572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6019800" y="46482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8077200" y="2667000"/>
            <a:ext cx="4572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9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  <p:bldP spid="58374" grpId="0"/>
      <p:bldP spid="58375" grpId="0" animBg="1"/>
      <p:bldP spid="58376" grpId="0" animBg="1"/>
      <p:bldP spid="58377" grpId="0" animBg="1"/>
      <p:bldP spid="58378" grpId="0" animBg="1"/>
      <p:bldP spid="58379" grpId="0" animBg="1"/>
      <p:bldP spid="58380" grpId="0" animBg="1"/>
      <p:bldP spid="58381" grpId="0" animBg="1"/>
      <p:bldP spid="58382" grpId="0" animBg="1"/>
      <p:bldP spid="58383" grpId="0" animBg="1"/>
      <p:bldP spid="583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Partial Fraction Expansion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068388"/>
          </a:xfrm>
        </p:spPr>
        <p:txBody>
          <a:bodyPr/>
          <a:lstStyle/>
          <a:p>
            <a:pPr eaLnBrk="1" hangingPunct="1"/>
            <a:r>
              <a:rPr lang="en-US" altLang="zh-CN" sz="2600" smtClean="0">
                <a:ea typeface="宋体" charset="-122"/>
              </a:rPr>
              <a:t>Many Z-transforms of interest can be expressed as division of polynomials of z</a:t>
            </a:r>
          </a:p>
        </p:txBody>
      </p:sp>
      <p:graphicFrame>
        <p:nvGraphicFramePr>
          <p:cNvPr id="6042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76300" y="2516188"/>
          <a:ext cx="1905000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4" imgW="901309" imgH="850531" progId="Equation.3">
                  <p:embed/>
                </p:oleObj>
              </mc:Choice>
              <mc:Fallback>
                <p:oleObj name="Equation" r:id="rId4" imgW="901309" imgH="85053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2516188"/>
                        <a:ext cx="1905000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962400" y="3505200"/>
            <a:ext cx="26812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May be trickier:</a:t>
            </a:r>
          </a:p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	complex root</a:t>
            </a:r>
          </a:p>
          <a:p>
            <a:pPr eaLnBrk="1" hangingPunct="1"/>
            <a:r>
              <a:rPr lang="en-US" altLang="zh-CN">
                <a:solidFill>
                  <a:prstClr val="black"/>
                </a:solidFill>
                <a:latin typeface="Century Gothic" pitchFamily="34" charset="0"/>
                <a:ea typeface="宋体" charset="-122"/>
              </a:rPr>
              <a:t>	duplicate root</a:t>
            </a:r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1905000" y="3429000"/>
            <a:ext cx="1752600" cy="990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ar-IQ" altLang="en-US">
              <a:solidFill>
                <a:prstClr val="black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14400" y="4419600"/>
            <a:ext cx="2819400" cy="1371600"/>
            <a:chOff x="576" y="2784"/>
            <a:chExt cx="1776" cy="864"/>
          </a:xfrm>
        </p:grpSpPr>
        <p:graphicFrame>
          <p:nvGraphicFramePr>
            <p:cNvPr id="15367" name="Object 8"/>
            <p:cNvGraphicFramePr>
              <a:graphicFrameLocks noChangeAspect="1"/>
            </p:cNvGraphicFramePr>
            <p:nvPr/>
          </p:nvGraphicFramePr>
          <p:xfrm>
            <a:off x="576" y="3216"/>
            <a:ext cx="177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3" name="Equation" r:id="rId6" imgW="1879600" imgH="457200" progId="Equation.3">
                    <p:embed/>
                  </p:oleObj>
                </mc:Choice>
                <mc:Fallback>
                  <p:oleObj name="Equation" r:id="rId6" imgW="18796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3216"/>
                          <a:ext cx="177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1" name="AutoShape 9"/>
            <p:cNvSpPr>
              <a:spLocks noChangeArrowheads="1"/>
            </p:cNvSpPr>
            <p:nvPr/>
          </p:nvSpPr>
          <p:spPr bwMode="auto">
            <a:xfrm>
              <a:off x="1584" y="2784"/>
              <a:ext cx="192" cy="432"/>
            </a:xfrm>
            <a:prstGeom prst="down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930775" y="2363788"/>
            <a:ext cx="3406775" cy="1077912"/>
            <a:chOff x="2352" y="1445"/>
            <a:chExt cx="2768" cy="686"/>
          </a:xfrm>
        </p:grpSpPr>
        <p:graphicFrame>
          <p:nvGraphicFramePr>
            <p:cNvPr id="15366" name="Object 11"/>
            <p:cNvGraphicFramePr>
              <a:graphicFrameLocks noChangeAspect="1"/>
            </p:cNvGraphicFramePr>
            <p:nvPr/>
          </p:nvGraphicFramePr>
          <p:xfrm>
            <a:off x="3093" y="1445"/>
            <a:ext cx="2027" cy="6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" name="Equation" r:id="rId8" imgW="1295400" imgH="469900" progId="Equation.3">
                    <p:embed/>
                  </p:oleObj>
                </mc:Choice>
                <mc:Fallback>
                  <p:oleObj name="Equation" r:id="rId8" imgW="1295400" imgH="4699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93" y="1445"/>
                          <a:ext cx="2027" cy="6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0" name="AutoShape 12"/>
            <p:cNvSpPr>
              <a:spLocks noChangeArrowheads="1"/>
            </p:cNvSpPr>
            <p:nvPr/>
          </p:nvSpPr>
          <p:spPr bwMode="auto">
            <a:xfrm>
              <a:off x="2352" y="1968"/>
              <a:ext cx="1248" cy="144"/>
            </a:xfrm>
            <a:prstGeom prst="rightArrow">
              <a:avLst>
                <a:gd name="adj1" fmla="val 50000"/>
                <a:gd name="adj2" fmla="val 2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556125" y="4267200"/>
            <a:ext cx="4054475" cy="1981200"/>
            <a:chOff x="2870" y="2688"/>
            <a:chExt cx="2554" cy="1248"/>
          </a:xfrm>
        </p:grpSpPr>
        <p:graphicFrame>
          <p:nvGraphicFramePr>
            <p:cNvPr id="15364" name="Object 14"/>
            <p:cNvGraphicFramePr>
              <a:graphicFrameLocks noChangeAspect="1"/>
            </p:cNvGraphicFramePr>
            <p:nvPr/>
          </p:nvGraphicFramePr>
          <p:xfrm>
            <a:off x="3456" y="3586"/>
            <a:ext cx="1407" cy="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" name="Equation" r:id="rId10" imgW="1130300" imgH="279400" progId="Equation.3">
                    <p:embed/>
                  </p:oleObj>
                </mc:Choice>
                <mc:Fallback>
                  <p:oleObj name="Equation" r:id="rId10" imgW="1130300" imgH="279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3586"/>
                          <a:ext cx="1407" cy="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5" name="Object 15"/>
            <p:cNvGraphicFramePr>
              <a:graphicFrameLocks noChangeAspect="1"/>
            </p:cNvGraphicFramePr>
            <p:nvPr/>
          </p:nvGraphicFramePr>
          <p:xfrm>
            <a:off x="2976" y="2977"/>
            <a:ext cx="2448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6" name="Equation" r:id="rId12" imgW="2133600" imgH="444500" progId="Equation.3">
                    <p:embed/>
                  </p:oleObj>
                </mc:Choice>
                <mc:Fallback>
                  <p:oleObj name="Equation" r:id="rId12" imgW="2133600" imgH="444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2977"/>
                          <a:ext cx="2448" cy="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7" name="Text Box 16"/>
            <p:cNvSpPr txBox="1">
              <a:spLocks noChangeArrowheads="1"/>
            </p:cNvSpPr>
            <p:nvPr/>
          </p:nvSpPr>
          <p:spPr bwMode="auto">
            <a:xfrm>
              <a:off x="2870" y="3593"/>
              <a:ext cx="5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where</a:t>
              </a:r>
            </a:p>
          </p:txBody>
        </p:sp>
        <p:sp>
          <p:nvSpPr>
            <p:cNvPr id="15378" name="Text Box 17"/>
            <p:cNvSpPr txBox="1">
              <a:spLocks noChangeArrowheads="1"/>
            </p:cNvSpPr>
            <p:nvPr/>
          </p:nvSpPr>
          <p:spPr bwMode="auto">
            <a:xfrm>
              <a:off x="4944" y="3593"/>
              <a:ext cx="3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>
                  <a:solidFill>
                    <a:prstClr val="black"/>
                  </a:solidFill>
                  <a:latin typeface="Century Gothic" pitchFamily="34" charset="0"/>
                  <a:ea typeface="宋体" charset="-122"/>
                </a:rPr>
                <a:t>k&gt;0</a:t>
              </a:r>
            </a:p>
          </p:txBody>
        </p:sp>
        <p:sp>
          <p:nvSpPr>
            <p:cNvPr id="15379" name="AutoShape 18"/>
            <p:cNvSpPr>
              <a:spLocks noChangeArrowheads="1"/>
            </p:cNvSpPr>
            <p:nvPr/>
          </p:nvSpPr>
          <p:spPr bwMode="auto">
            <a:xfrm>
              <a:off x="4224" y="2688"/>
              <a:ext cx="144" cy="432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ar-IQ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60435" name="AutoShape 19"/>
          <p:cNvSpPr>
            <a:spLocks noChangeArrowheads="1"/>
          </p:cNvSpPr>
          <p:nvPr/>
        </p:nvSpPr>
        <p:spPr bwMode="auto">
          <a:xfrm>
            <a:off x="7086600" y="3733800"/>
            <a:ext cx="1371600" cy="838200"/>
          </a:xfrm>
          <a:prstGeom prst="wedgeRoundRectCallout">
            <a:avLst>
              <a:gd name="adj1" fmla="val -20602"/>
              <a:gd name="adj2" fmla="val -9053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zh-CN" altLang="en-US">
              <a:solidFill>
                <a:prstClr val="black"/>
              </a:solidFill>
              <a:ea typeface="宋体" charset="-122"/>
            </a:endParaRPr>
          </a:p>
        </p:txBody>
      </p:sp>
      <p:graphicFrame>
        <p:nvGraphicFramePr>
          <p:cNvPr id="60436" name="Object 20"/>
          <p:cNvGraphicFramePr>
            <a:graphicFrameLocks noChangeAspect="1"/>
          </p:cNvGraphicFramePr>
          <p:nvPr/>
        </p:nvGraphicFramePr>
        <p:xfrm>
          <a:off x="7239000" y="3886200"/>
          <a:ext cx="99060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14" imgW="736280" imgH="444307" progId="Equation.3">
                  <p:embed/>
                </p:oleObj>
              </mc:Choice>
              <mc:Fallback>
                <p:oleObj name="Equation" r:id="rId14" imgW="736280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886200"/>
                        <a:ext cx="99060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0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  <p:bldP spid="60421" grpId="0"/>
      <p:bldP spid="60422" grpId="0" animBg="1"/>
      <p:bldP spid="60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Real Unique Poles</a:t>
            </a:r>
          </a:p>
        </p:txBody>
      </p:sp>
      <p:pic>
        <p:nvPicPr>
          <p:cNvPr id="430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8686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600200"/>
            <a:ext cx="6400800" cy="4219575"/>
          </a:xfrm>
          <a:noFill/>
        </p:spPr>
      </p:pic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Repeat Real Poles(1)</a:t>
            </a:r>
          </a:p>
        </p:txBody>
      </p:sp>
    </p:spTree>
    <p:extLst>
      <p:ext uri="{BB962C8B-B14F-4D97-AF65-F5344CB8AC3E}">
        <p14:creationId xmlns:p14="http://schemas.microsoft.com/office/powerpoint/2010/main" val="228131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1562</TotalTime>
  <Words>260</Words>
  <Application>Microsoft Office PowerPoint</Application>
  <PresentationFormat>On-screen Show (4:3)</PresentationFormat>
  <Paragraphs>65</Paragraphs>
  <Slides>16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Concourse</vt:lpstr>
      <vt:lpstr>1_Concourse</vt:lpstr>
      <vt:lpstr>Equation</vt:lpstr>
      <vt:lpstr>PowerPoint Presentation</vt:lpstr>
      <vt:lpstr>Fourth lecture</vt:lpstr>
      <vt:lpstr>Inverse z-Transform </vt:lpstr>
      <vt:lpstr>Z-Transform/Inverse Z-Transform</vt:lpstr>
      <vt:lpstr>Inverse Z-Transform</vt:lpstr>
      <vt:lpstr>Long Division</vt:lpstr>
      <vt:lpstr>Partial Fraction Expansion</vt:lpstr>
      <vt:lpstr>Real Unique Poles</vt:lpstr>
      <vt:lpstr>Repeat Real Poles(1)</vt:lpstr>
      <vt:lpstr>Repeat Real Poles(2)</vt:lpstr>
      <vt:lpstr>Complex Poles(1)</vt:lpstr>
      <vt:lpstr>Complex Poles(2)</vt:lpstr>
      <vt:lpstr>An Example</vt:lpstr>
      <vt:lpstr>Get The Constants!</vt:lpstr>
      <vt:lpstr>Partial Fraction Expansion – cont’d</vt:lpstr>
      <vt:lpstr>An Example – Complete 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Shaimaa Shukri</dc:creator>
  <cp:lastModifiedBy>Shaimaa Shukri</cp:lastModifiedBy>
  <cp:revision>6</cp:revision>
  <dcterms:created xsi:type="dcterms:W3CDTF">2018-11-29T19:24:39Z</dcterms:created>
  <dcterms:modified xsi:type="dcterms:W3CDTF">2018-12-01T18:51:35Z</dcterms:modified>
</cp:coreProperties>
</file>