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0"/>
  </p:notesMasterIdLst>
  <p:sldIdLst>
    <p:sldId id="272" r:id="rId3"/>
    <p:sldId id="27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4" autoAdjust="0"/>
    <p:restoredTop sz="94660"/>
  </p:normalViewPr>
  <p:slideViewPr>
    <p:cSldViewPr>
      <p:cViewPr>
        <p:scale>
          <a:sx n="86" d="100"/>
          <a:sy n="86" d="100"/>
        </p:scale>
        <p:origin x="-81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DFEFB-8FD0-4BED-91AF-C233AC5081E9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A9398-7E55-452B-B7B8-1BD6172BE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179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IQ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834C56-44E9-4192-8C66-0A04122FB872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BFDAC8-F828-4B49-BBD6-29C184EB14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34C56-44E9-4192-8C66-0A04122FB872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FDAC8-F828-4B49-BBD6-29C184EB14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34C56-44E9-4192-8C66-0A04122FB872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FDAC8-F828-4B49-BBD6-29C184EB14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altLang="en-US" smtClean="0">
                <a:solidFill>
                  <a:srgbClr val="2DA2BF">
                    <a:tint val="20000"/>
                  </a:srgbClr>
                </a:solidFill>
              </a:rPr>
              <a:t>Hassan Bhatti, DSP, Spring 2010</a:t>
            </a:r>
            <a:endParaRPr lang="en-US" alt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367009B-0266-4389-A9B6-95067E629CD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0496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14C9D57-CF8C-4B1C-BCED-8113B4084E9A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14222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916EE2-B7D5-4FCA-B219-0ACC2FC3CC6E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14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5D8A1C-8320-488D-92F5-1F45F37DD125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6306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690DE18-032A-4931-BFBE-467E885D7A88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1182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8B77C82-252F-4DAA-B6B0-8A0B60995AC2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571131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1359623-D786-42D7-9BB8-0C2B79C94C67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327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CB6E0EE-2824-4027-8031-C6F51B210BD4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9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34C56-44E9-4192-8C66-0A04122FB872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FDAC8-F828-4B49-BBD6-29C184EB14E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4B8333D-849F-4AB0-A20E-07DF91E22574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5561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26091FD-0978-47B5-A466-0EF124FEF0B9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859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086E2CE-7758-4AC4-99A1-FC855C7E3292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2411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prstClr val="black"/>
                </a:solidFill>
              </a:rPr>
              <a:t>Hassan Bhatti, DSP, Spring 2010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50A51-EFD8-4D75-A942-91A31DBE504E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847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34C56-44E9-4192-8C66-0A04122FB872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FDAC8-F828-4B49-BBD6-29C184EB14E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34C56-44E9-4192-8C66-0A04122FB872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FDAC8-F828-4B49-BBD6-29C184EB14E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34C56-44E9-4192-8C66-0A04122FB872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FDAC8-F828-4B49-BBD6-29C184EB14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34C56-44E9-4192-8C66-0A04122FB872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FDAC8-F828-4B49-BBD6-29C184EB14E0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34C56-44E9-4192-8C66-0A04122FB872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FDAC8-F828-4B49-BBD6-29C184EB14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F834C56-44E9-4192-8C66-0A04122FB872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FDAC8-F828-4B49-BBD6-29C184EB14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834C56-44E9-4192-8C66-0A04122FB872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BFDAC8-F828-4B49-BBD6-29C184EB14E0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F834C56-44E9-4192-8C66-0A04122FB872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8BFDAC8-F828-4B49-BBD6-29C184EB14E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mtClean="0">
                <a:solidFill>
                  <a:prstClr val="black"/>
                </a:solidFill>
                <a:latin typeface="Arial" charset="0"/>
              </a:rPr>
              <a:t>Hassan Bhatti, DSP, Spring 2010</a:t>
            </a:r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B9B419-EAA7-475A-85BF-2CC44FA8E69D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35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5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27.wmf"/><Relationship Id="rId2" Type="http://schemas.openxmlformats.org/officeDocument/2006/relationships/slideLayout" Target="../slideLayouts/slideLayout23.xml"/><Relationship Id="rId16" Type="http://schemas.openxmlformats.org/officeDocument/2006/relationships/oleObject" Target="../embeddings/oleObject24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28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0.wmf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722820"/>
            <a:ext cx="1395570" cy="1266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770" y="1124376"/>
            <a:ext cx="5191437" cy="1078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27529" y="2202737"/>
            <a:ext cx="7530353" cy="2654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400" b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Engineering Analysis</a:t>
            </a: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ar-IQ" sz="4400" b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المرحلة </a:t>
            </a:r>
            <a:r>
              <a:rPr lang="ar-SA" sz="4400" b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الثالثة</a:t>
            </a:r>
            <a:r>
              <a:rPr lang="en-US" sz="4400" b="1" dirty="0" smtClean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r>
              <a:rPr lang="ar-IQ" sz="4400" b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 </a:t>
            </a:r>
            <a:r>
              <a:rPr lang="en-US" sz="4400" b="1" dirty="0" smtClean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endParaRPr lang="ar-SA" sz="4000" b="1" i="1" dirty="0" smtClean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dirty="0" smtClean="0">
                <a:solidFill>
                  <a:srgbClr val="3E3D2D"/>
                </a:solidFill>
                <a:latin typeface="Constantia" pitchFamily="18" charset="0"/>
              </a:rPr>
              <a:t> </a:t>
            </a: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err="1" smtClean="0">
                <a:solidFill>
                  <a:srgbClr val="3E3D2D"/>
                </a:solidFill>
                <a:latin typeface="Constantia" pitchFamily="18" charset="0"/>
              </a:rPr>
              <a:t>Assit.Lec</a:t>
            </a:r>
            <a:r>
              <a:rPr lang="en-US" sz="3600" b="1" i="1" dirty="0" smtClean="0">
                <a:solidFill>
                  <a:srgbClr val="3E3D2D"/>
                </a:solidFill>
                <a:latin typeface="Constantia" pitchFamily="18" charset="0"/>
              </a:rPr>
              <a:t>.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Shaimaa</a:t>
            </a:r>
            <a:r>
              <a:rPr lang="en-US" sz="3600" b="1" i="1" dirty="0">
                <a:solidFill>
                  <a:srgbClr val="3E3D2D"/>
                </a:solidFill>
                <a:latin typeface="Constantia" pitchFamily="18" charset="0"/>
              </a:rPr>
              <a:t>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Shukri</a:t>
            </a:r>
            <a:endParaRPr lang="en-US" sz="3600" b="1" i="1" dirty="0">
              <a:solidFill>
                <a:srgbClr val="3E3D2D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32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Convergence, continued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3200400" y="2133600"/>
          <a:ext cx="25908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3" imgW="2590800" imgH="1028700" progId="Equation.3">
                  <p:embed/>
                </p:oleObj>
              </mc:Choice>
              <mc:Fallback>
                <p:oleObj name="Equation" r:id="rId3" imgW="2590800" imgH="1028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133600"/>
                        <a:ext cx="25908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685800" y="1447800"/>
            <a:ext cx="7086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power series for the z-transform is called a </a:t>
            </a:r>
            <a:r>
              <a:rPr lang="en-US" altLang="en-US" sz="28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Laurent series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762000" y="3276600"/>
            <a:ext cx="79248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Laurent series, and therefore the z-transform, represents an analytic function at every point inside the region of convergence, and therefore the z-transform and all its derivatives must be continuous functions of </a:t>
            </a:r>
            <a:r>
              <a:rPr lang="en-US" alt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inside the region of convergence.</a:t>
            </a: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general, the Laurent series will converge in an annular region of the z-plane</a:t>
            </a:r>
            <a:r>
              <a:rPr lang="en-US" alt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190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5127" name="Text Box 3"/>
          <p:cNvSpPr txBox="1">
            <a:spLocks noChangeArrowheads="1"/>
          </p:cNvSpPr>
          <p:nvPr/>
        </p:nvSpPr>
        <p:spPr bwMode="auto">
          <a:xfrm>
            <a:off x="838200" y="1676400"/>
            <a:ext cx="7543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we introduce the </a:t>
            </a:r>
            <a:r>
              <a:rPr lang="en-US" altLang="en-US" sz="24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Dirac delta function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(or unit sample function):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2286000" y="2514600"/>
          <a:ext cx="2057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3" imgW="2057400" imgH="838080" progId="Equation.3">
                  <p:embed/>
                </p:oleObj>
              </mc:Choice>
              <mc:Fallback>
                <p:oleObj name="Equation" r:id="rId3" imgW="205740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514600"/>
                        <a:ext cx="2057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Text Box 5"/>
          <p:cNvSpPr txBox="1">
            <a:spLocks noChangeArrowheads="1"/>
          </p:cNvSpPr>
          <p:nvPr/>
        </p:nvSpPr>
        <p:spPr bwMode="auto">
          <a:xfrm>
            <a:off x="683568" y="3330801"/>
            <a:ext cx="7543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allows an arbitrary sequence </a:t>
            </a:r>
            <a:r>
              <a:rPr lang="en-US" alt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or continuous-time function </a:t>
            </a:r>
            <a:r>
              <a:rPr lang="en-US" alt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to be expressed as:</a:t>
            </a:r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2819400" y="4114800"/>
          <a:ext cx="31242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5" imgW="3124200" imgH="1905000" progId="Equation.3">
                  <p:embed/>
                </p:oleObj>
              </mc:Choice>
              <mc:Fallback>
                <p:oleObj name="Equation" r:id="rId5" imgW="3124200" imgH="190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114800"/>
                        <a:ext cx="31242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4632325" y="2611438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prstClr val="black"/>
                </a:solidFill>
              </a:rPr>
              <a:t>or</a:t>
            </a:r>
          </a:p>
        </p:txBody>
      </p:sp>
      <p:graphicFrame>
        <p:nvGraphicFramePr>
          <p:cNvPr id="5124" name="Object 8"/>
          <p:cNvGraphicFramePr>
            <a:graphicFrameLocks noChangeAspect="1"/>
          </p:cNvGraphicFramePr>
          <p:nvPr/>
        </p:nvGraphicFramePr>
        <p:xfrm>
          <a:off x="5327650" y="2481263"/>
          <a:ext cx="1917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7" imgW="1917700" imgH="838200" progId="Equation.3">
                  <p:embed/>
                </p:oleObj>
              </mc:Choice>
              <mc:Fallback>
                <p:oleObj name="Equation" r:id="rId7" imgW="1917700" imgH="83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7650" y="2481263"/>
                        <a:ext cx="19177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683568" y="479314"/>
            <a:ext cx="68407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Special Functions</a:t>
            </a: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35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Char char="Ø"/>
            </a:pPr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Convolution, Unit Step</a:t>
            </a:r>
          </a:p>
        </p:txBody>
      </p:sp>
      <p:sp>
        <p:nvSpPr>
          <p:cNvPr id="6151" name="Text Box 3"/>
          <p:cNvSpPr txBox="1">
            <a:spLocks noChangeArrowheads="1"/>
          </p:cNvSpPr>
          <p:nvPr/>
        </p:nvSpPr>
        <p:spPr bwMode="auto">
          <a:xfrm>
            <a:off x="838200" y="1676400"/>
            <a:ext cx="7543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are referred to as discrete-time or continuous-time 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convolution</a:t>
            </a:r>
            <a:r>
              <a:rPr lang="en-US" alt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are denoted by: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2971800" y="2590800"/>
          <a:ext cx="22860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3" imgW="2286000" imgH="812520" progId="Equation.3">
                  <p:embed/>
                </p:oleObj>
              </mc:Choice>
              <mc:Fallback>
                <p:oleObj name="Equation" r:id="rId3" imgW="22860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590800"/>
                        <a:ext cx="22860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914400" y="35052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also introduce the 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step function</a:t>
            </a:r>
            <a:r>
              <a:rPr lang="en-US" alt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2133600" y="4038600"/>
          <a:ext cx="4813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5" imgW="4813300" imgH="838200" progId="Equation.3">
                  <p:embed/>
                </p:oleObj>
              </mc:Choice>
              <mc:Fallback>
                <p:oleObj name="Equation" r:id="rId5" imgW="4813300" imgH="83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038600"/>
                        <a:ext cx="48133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Text Box 7"/>
          <p:cNvSpPr txBox="1">
            <a:spLocks noChangeArrowheads="1"/>
          </p:cNvSpPr>
          <p:nvPr/>
        </p:nvSpPr>
        <p:spPr bwMode="auto">
          <a:xfrm>
            <a:off x="914400" y="48768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 also:</a:t>
            </a:r>
          </a:p>
        </p:txBody>
      </p:sp>
      <p:graphicFrame>
        <p:nvGraphicFramePr>
          <p:cNvPr id="6148" name="Object 8"/>
          <p:cNvGraphicFramePr>
            <a:graphicFrameLocks noChangeAspect="1"/>
          </p:cNvGraphicFramePr>
          <p:nvPr/>
        </p:nvGraphicFramePr>
        <p:xfrm>
          <a:off x="3048000" y="5029200"/>
          <a:ext cx="20193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7" imgW="2019300" imgH="1028700" progId="Equation.3">
                  <p:embed/>
                </p:oleObj>
              </mc:Choice>
              <mc:Fallback>
                <p:oleObj name="Equation" r:id="rId7" imgW="2019300" imgH="1028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029200"/>
                        <a:ext cx="20193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904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 eaLnBrk="1" hangingPunct="1">
              <a:buFont typeface="Wingdings" panose="05000000000000000000" pitchFamily="2" charset="2"/>
              <a:buChar char="Ø"/>
            </a:pP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Poles and Zeros</a:t>
            </a: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762000" y="1447800"/>
            <a:ext cx="78486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a rational function, i.e., a ration of polynomials in 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then: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roots of the numerator polynomial are referred to as 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zeros of </a:t>
            </a:r>
            <a:r>
              <a:rPr lang="en-US" altLang="en-US" sz="2400" b="1" i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b="1" i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roots of the denominator polynomial are referred to as 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poles of </a:t>
            </a:r>
            <a:r>
              <a:rPr lang="en-US" altLang="en-US" sz="2400" b="1" i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b="1" i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685800" y="4114800"/>
            <a:ext cx="80010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no poles of 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can occur within the region of convergence since the z-transform does not converge at a pole.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Furthermore, the region of convergence is bounded by poles.</a:t>
            </a:r>
          </a:p>
        </p:txBody>
      </p:sp>
    </p:spTree>
    <p:extLst>
      <p:ext uri="{BB962C8B-B14F-4D97-AF65-F5344CB8AC3E}">
        <p14:creationId xmlns:p14="http://schemas.microsoft.com/office/powerpoint/2010/main" val="25044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Freeform 12" descr="Wide downward diagonal"/>
          <p:cNvSpPr>
            <a:spLocks/>
          </p:cNvSpPr>
          <p:nvPr/>
        </p:nvSpPr>
        <p:spPr bwMode="auto">
          <a:xfrm>
            <a:off x="6589712" y="1295400"/>
            <a:ext cx="1944688" cy="1990725"/>
          </a:xfrm>
          <a:custGeom>
            <a:avLst/>
            <a:gdLst>
              <a:gd name="T0" fmla="*/ 2147483647 w 1225"/>
              <a:gd name="T1" fmla="*/ 2147483647 h 1254"/>
              <a:gd name="T2" fmla="*/ 2147483647 w 1225"/>
              <a:gd name="T3" fmla="*/ 2147483647 h 1254"/>
              <a:gd name="T4" fmla="*/ 2147483647 w 1225"/>
              <a:gd name="T5" fmla="*/ 2147483647 h 1254"/>
              <a:gd name="T6" fmla="*/ 2147483647 w 1225"/>
              <a:gd name="T7" fmla="*/ 2147483647 h 1254"/>
              <a:gd name="T8" fmla="*/ 2147483647 w 1225"/>
              <a:gd name="T9" fmla="*/ 2147483647 h 1254"/>
              <a:gd name="T10" fmla="*/ 2147483647 w 1225"/>
              <a:gd name="T11" fmla="*/ 2147483647 h 1254"/>
              <a:gd name="T12" fmla="*/ 2147483647 w 1225"/>
              <a:gd name="T13" fmla="*/ 2147483647 h 1254"/>
              <a:gd name="T14" fmla="*/ 2147483647 w 1225"/>
              <a:gd name="T15" fmla="*/ 2147483647 h 1254"/>
              <a:gd name="T16" fmla="*/ 2147483647 w 1225"/>
              <a:gd name="T17" fmla="*/ 2147483647 h 1254"/>
              <a:gd name="T18" fmla="*/ 2147483647 w 1225"/>
              <a:gd name="T19" fmla="*/ 2147483647 h 1254"/>
              <a:gd name="T20" fmla="*/ 2147483647 w 1225"/>
              <a:gd name="T21" fmla="*/ 2147483647 h 1254"/>
              <a:gd name="T22" fmla="*/ 2147483647 w 1225"/>
              <a:gd name="T23" fmla="*/ 2147483647 h 1254"/>
              <a:gd name="T24" fmla="*/ 2147483647 w 1225"/>
              <a:gd name="T25" fmla="*/ 2147483647 h 1254"/>
              <a:gd name="T26" fmla="*/ 2147483647 w 1225"/>
              <a:gd name="T27" fmla="*/ 2147483647 h 1254"/>
              <a:gd name="T28" fmla="*/ 2147483647 w 1225"/>
              <a:gd name="T29" fmla="*/ 2147483647 h 1254"/>
              <a:gd name="T30" fmla="*/ 2147483647 w 1225"/>
              <a:gd name="T31" fmla="*/ 2147483647 h 1254"/>
              <a:gd name="T32" fmla="*/ 2147483647 w 1225"/>
              <a:gd name="T33" fmla="*/ 2147483647 h 1254"/>
              <a:gd name="T34" fmla="*/ 2147483647 w 1225"/>
              <a:gd name="T35" fmla="*/ 2147483647 h 1254"/>
              <a:gd name="T36" fmla="*/ 2147483647 w 1225"/>
              <a:gd name="T37" fmla="*/ 2147483647 h 1254"/>
              <a:gd name="T38" fmla="*/ 2147483647 w 1225"/>
              <a:gd name="T39" fmla="*/ 2147483647 h 1254"/>
              <a:gd name="T40" fmla="*/ 2147483647 w 1225"/>
              <a:gd name="T41" fmla="*/ 2147483647 h 12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225"/>
              <a:gd name="T64" fmla="*/ 0 h 1254"/>
              <a:gd name="T65" fmla="*/ 1225 w 1225"/>
              <a:gd name="T66" fmla="*/ 1254 h 12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225" h="1254">
                <a:moveTo>
                  <a:pt x="30" y="144"/>
                </a:moveTo>
                <a:cubicBezTo>
                  <a:pt x="26" y="303"/>
                  <a:pt x="0" y="503"/>
                  <a:pt x="30" y="668"/>
                </a:cubicBezTo>
                <a:cubicBezTo>
                  <a:pt x="42" y="732"/>
                  <a:pt x="103" y="804"/>
                  <a:pt x="133" y="866"/>
                </a:cubicBezTo>
                <a:cubicBezTo>
                  <a:pt x="141" y="903"/>
                  <a:pt x="140" y="934"/>
                  <a:pt x="168" y="960"/>
                </a:cubicBezTo>
                <a:cubicBezTo>
                  <a:pt x="179" y="1010"/>
                  <a:pt x="212" y="1028"/>
                  <a:pt x="253" y="1055"/>
                </a:cubicBezTo>
                <a:cubicBezTo>
                  <a:pt x="283" y="1075"/>
                  <a:pt x="310" y="1104"/>
                  <a:pt x="339" y="1124"/>
                </a:cubicBezTo>
                <a:cubicBezTo>
                  <a:pt x="358" y="1137"/>
                  <a:pt x="395" y="1142"/>
                  <a:pt x="417" y="1149"/>
                </a:cubicBezTo>
                <a:cubicBezTo>
                  <a:pt x="445" y="1169"/>
                  <a:pt x="471" y="1173"/>
                  <a:pt x="503" y="1184"/>
                </a:cubicBezTo>
                <a:cubicBezTo>
                  <a:pt x="594" y="1254"/>
                  <a:pt x="648" y="1237"/>
                  <a:pt x="778" y="1244"/>
                </a:cubicBezTo>
                <a:cubicBezTo>
                  <a:pt x="873" y="1241"/>
                  <a:pt x="968" y="1246"/>
                  <a:pt x="1062" y="1235"/>
                </a:cubicBezTo>
                <a:cubicBezTo>
                  <a:pt x="1099" y="1230"/>
                  <a:pt x="1129" y="1201"/>
                  <a:pt x="1165" y="1192"/>
                </a:cubicBezTo>
                <a:cubicBezTo>
                  <a:pt x="1190" y="1168"/>
                  <a:pt x="1213" y="1157"/>
                  <a:pt x="1225" y="1124"/>
                </a:cubicBezTo>
                <a:cubicBezTo>
                  <a:pt x="1219" y="1002"/>
                  <a:pt x="1210" y="945"/>
                  <a:pt x="1191" y="840"/>
                </a:cubicBezTo>
                <a:cubicBezTo>
                  <a:pt x="1188" y="668"/>
                  <a:pt x="1193" y="496"/>
                  <a:pt x="1182" y="324"/>
                </a:cubicBezTo>
                <a:cubicBezTo>
                  <a:pt x="1181" y="305"/>
                  <a:pt x="1134" y="253"/>
                  <a:pt x="1122" y="238"/>
                </a:cubicBezTo>
                <a:cubicBezTo>
                  <a:pt x="1096" y="205"/>
                  <a:pt x="1070" y="168"/>
                  <a:pt x="1044" y="135"/>
                </a:cubicBezTo>
                <a:cubicBezTo>
                  <a:pt x="1031" y="119"/>
                  <a:pt x="1027" y="94"/>
                  <a:pt x="1010" y="83"/>
                </a:cubicBezTo>
                <a:cubicBezTo>
                  <a:pt x="966" y="54"/>
                  <a:pt x="915" y="37"/>
                  <a:pt x="864" y="23"/>
                </a:cubicBezTo>
                <a:cubicBezTo>
                  <a:pt x="647" y="28"/>
                  <a:pt x="373" y="0"/>
                  <a:pt x="159" y="66"/>
                </a:cubicBezTo>
                <a:cubicBezTo>
                  <a:pt x="126" y="99"/>
                  <a:pt x="111" y="131"/>
                  <a:pt x="64" y="144"/>
                </a:cubicBezTo>
                <a:cubicBezTo>
                  <a:pt x="27" y="154"/>
                  <a:pt x="30" y="163"/>
                  <a:pt x="30" y="144"/>
                </a:cubicBezTo>
                <a:close/>
              </a:path>
            </a:pathLst>
          </a:custGeom>
          <a:pattFill prst="wdDnDiag">
            <a:fgClr>
              <a:srgbClr val="969696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/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905000" y="1828800"/>
          <a:ext cx="1803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3" imgW="1803400" imgH="431800" progId="Equation.3">
                  <p:embed/>
                </p:oleObj>
              </mc:Choice>
              <mc:Fallback>
                <p:oleObj name="Equation" r:id="rId3" imgW="1803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828800"/>
                        <a:ext cx="1803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Text Box 4"/>
          <p:cNvSpPr txBox="1">
            <a:spLocks noChangeArrowheads="1"/>
          </p:cNvSpPr>
          <p:nvPr/>
        </p:nvSpPr>
        <p:spPr bwMode="auto">
          <a:xfrm>
            <a:off x="609600" y="236220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z-transform is given by:</a:t>
            </a:r>
          </a:p>
        </p:txBody>
      </p:sp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1828800" y="2819400"/>
          <a:ext cx="46482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5" imgW="4648200" imgH="1041400" progId="Equation.3">
                  <p:embed/>
                </p:oleObj>
              </mc:Choice>
              <mc:Fallback>
                <p:oleObj name="Equation" r:id="rId5" imgW="4648200" imgH="1041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19400"/>
                        <a:ext cx="46482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Text Box 6"/>
          <p:cNvSpPr txBox="1">
            <a:spLocks noChangeArrowheads="1"/>
          </p:cNvSpPr>
          <p:nvPr/>
        </p:nvSpPr>
        <p:spPr bwMode="auto">
          <a:xfrm>
            <a:off x="609600" y="388620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converges to</a:t>
            </a:r>
            <a:r>
              <a:rPr lang="en-US" altLang="en-US" sz="2400" b="1" dirty="0"/>
              <a:t>:</a:t>
            </a:r>
          </a:p>
        </p:txBody>
      </p:sp>
      <p:graphicFrame>
        <p:nvGraphicFramePr>
          <p:cNvPr id="7172" name="Object 7"/>
          <p:cNvGraphicFramePr>
            <a:graphicFrameLocks noChangeAspect="1"/>
          </p:cNvGraphicFramePr>
          <p:nvPr/>
        </p:nvGraphicFramePr>
        <p:xfrm>
          <a:off x="1905000" y="4343400"/>
          <a:ext cx="4445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7" imgW="4445000" imgH="762000" progId="Equation.3">
                  <p:embed/>
                </p:oleObj>
              </mc:Choice>
              <mc:Fallback>
                <p:oleObj name="Equation" r:id="rId7" imgW="4445000" imgH="762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343400"/>
                        <a:ext cx="4445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Text Box 8"/>
          <p:cNvSpPr txBox="1">
            <a:spLocks noChangeArrowheads="1"/>
          </p:cNvSpPr>
          <p:nvPr/>
        </p:nvSpPr>
        <p:spPr bwMode="auto">
          <a:xfrm>
            <a:off x="609600" y="5181600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Clearly, 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has a zero at 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 and a pole at 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179" name="Line 9"/>
          <p:cNvSpPr>
            <a:spLocks noChangeShapeType="1"/>
          </p:cNvSpPr>
          <p:nvPr/>
        </p:nvSpPr>
        <p:spPr bwMode="auto">
          <a:xfrm>
            <a:off x="7391400" y="1295400"/>
            <a:ext cx="0" cy="213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Line 10"/>
          <p:cNvSpPr>
            <a:spLocks noChangeShapeType="1"/>
          </p:cNvSpPr>
          <p:nvPr/>
        </p:nvSpPr>
        <p:spPr bwMode="auto">
          <a:xfrm>
            <a:off x="6324600" y="2438400"/>
            <a:ext cx="2209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Oval 11"/>
          <p:cNvSpPr>
            <a:spLocks noChangeArrowheads="1"/>
          </p:cNvSpPr>
          <p:nvPr/>
        </p:nvSpPr>
        <p:spPr bwMode="auto">
          <a:xfrm>
            <a:off x="6934200" y="1981200"/>
            <a:ext cx="914400" cy="9144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7391400" y="1371600"/>
            <a:ext cx="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6543675" y="2438400"/>
            <a:ext cx="1685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7677150" y="2130425"/>
            <a:ext cx="3794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>
                <a:sym typeface="Symbol" pitchFamily="18" charset="2"/>
              </a:rPr>
              <a:t></a:t>
            </a:r>
            <a:endParaRPr lang="en-US" altLang="en-US" sz="2800" b="1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7772400" y="2362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/>
              <a:t>a</a:t>
            </a:r>
          </a:p>
        </p:txBody>
      </p:sp>
      <p:sp>
        <p:nvSpPr>
          <p:cNvPr id="7186" name="Oval 20"/>
          <p:cNvSpPr>
            <a:spLocks noChangeArrowheads="1"/>
          </p:cNvSpPr>
          <p:nvPr/>
        </p:nvSpPr>
        <p:spPr bwMode="auto">
          <a:xfrm>
            <a:off x="7315200" y="2362200"/>
            <a:ext cx="152400" cy="152400"/>
          </a:xfrm>
          <a:prstGeom prst="ellipse">
            <a:avLst/>
          </a:prstGeom>
          <a:solidFill>
            <a:schemeClr val="bg1">
              <a:alpha val="50195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/>
          </a:p>
        </p:txBody>
      </p:sp>
      <p:sp>
        <p:nvSpPr>
          <p:cNvPr id="7187" name="Text Box 21"/>
          <p:cNvSpPr txBox="1">
            <a:spLocks noChangeArrowheads="1"/>
          </p:cNvSpPr>
          <p:nvPr/>
        </p:nvSpPr>
        <p:spPr bwMode="auto">
          <a:xfrm>
            <a:off x="4052887" y="1441557"/>
            <a:ext cx="2271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dirty="0"/>
              <a:t>Region of convergence</a:t>
            </a:r>
          </a:p>
        </p:txBody>
      </p:sp>
    </p:spTree>
    <p:extLst>
      <p:ext uri="{BB962C8B-B14F-4D97-AF65-F5344CB8AC3E}">
        <p14:creationId xmlns:p14="http://schemas.microsoft.com/office/powerpoint/2010/main" val="209918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Convergence of Finite Sequences</a:t>
            </a:r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762000" y="1600200"/>
            <a:ext cx="769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Suppose that only a finite number of sequence values are nonzero, so that: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3200400" y="2133600"/>
          <a:ext cx="21717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3" imgW="2171700" imgH="965200" progId="Equation.3">
                  <p:embed/>
                </p:oleObj>
              </mc:Choice>
              <mc:Fallback>
                <p:oleObj name="Equation" r:id="rId3" imgW="2171700" imgH="96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133600"/>
                        <a:ext cx="217170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838200" y="32004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finite integers. Convergence requires </a:t>
            </a:r>
          </a:p>
        </p:txBody>
      </p:sp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3124200" y="3733800"/>
          <a:ext cx="2895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5" imgW="2895600" imgH="355600" progId="Equation.3">
                  <p:embed/>
                </p:oleObj>
              </mc:Choice>
              <mc:Fallback>
                <p:oleObj name="Equation" r:id="rId5" imgW="28956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733800"/>
                        <a:ext cx="28956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819150" y="4191000"/>
            <a:ext cx="769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that finite-length sequences have a region of convergence that is at least 0 &lt; |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&lt;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, and may include either 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z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= 0 or 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z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= </a:t>
            </a:r>
            <a:r>
              <a:rPr lang="en-US" altLang="en-US" sz="2000" b="1" dirty="0">
                <a:sym typeface="Symbol" pitchFamily="18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996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accent2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Z-Transform of sin/cos</a:t>
            </a:r>
          </a:p>
        </p:txBody>
      </p:sp>
      <p:graphicFrame>
        <p:nvGraphicFramePr>
          <p:cNvPr id="9218" name="Object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58079063"/>
              </p:ext>
            </p:extLst>
          </p:nvPr>
        </p:nvGraphicFramePr>
        <p:xfrm>
          <a:off x="611560" y="2276872"/>
          <a:ext cx="1144587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Equation" r:id="rId4" imgW="672808" imgH="228501" progId="Equation.3">
                  <p:embed/>
                </p:oleObj>
              </mc:Choice>
              <mc:Fallback>
                <p:oleObj name="Equation" r:id="rId4" imgW="67280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276872"/>
                        <a:ext cx="1144587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120990201"/>
              </p:ext>
            </p:extLst>
          </p:nvPr>
        </p:nvGraphicFramePr>
        <p:xfrm>
          <a:off x="5580112" y="2348880"/>
          <a:ext cx="13763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7" name="Equation" r:id="rId6" imgW="1016000" imgH="393700" progId="Equation.3">
                  <p:embed/>
                </p:oleObj>
              </mc:Choice>
              <mc:Fallback>
                <p:oleObj name="Equation" r:id="rId6" imgW="10160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2348880"/>
                        <a:ext cx="1376362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519738090"/>
              </p:ext>
            </p:extLst>
          </p:nvPr>
        </p:nvGraphicFramePr>
        <p:xfrm>
          <a:off x="424849" y="3429000"/>
          <a:ext cx="2593975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" name="Equation" r:id="rId8" imgW="1816100" imgH="419100" progId="Equation.3">
                  <p:embed/>
                </p:oleObj>
              </mc:Choice>
              <mc:Fallback>
                <p:oleObj name="Equation" r:id="rId8" imgW="1816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49" y="3429000"/>
                        <a:ext cx="2593975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8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00825988"/>
              </p:ext>
            </p:extLst>
          </p:nvPr>
        </p:nvGraphicFramePr>
        <p:xfrm>
          <a:off x="383585" y="4432300"/>
          <a:ext cx="2478088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" name="Equation" r:id="rId10" imgW="1739900" imgH="419100" progId="Equation.3">
                  <p:embed/>
                </p:oleObj>
              </mc:Choice>
              <mc:Fallback>
                <p:oleObj name="Equation" r:id="rId10" imgW="1739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85" y="4432300"/>
                        <a:ext cx="2478088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8" name="Text Box 6"/>
          <p:cNvSpPr txBox="1">
            <a:spLocks noChangeArrowheads="1"/>
          </p:cNvSpPr>
          <p:nvPr/>
        </p:nvSpPr>
        <p:spPr bwMode="auto">
          <a:xfrm>
            <a:off x="467544" y="1695844"/>
            <a:ext cx="31813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 sz="2400" dirty="0" smtClean="0"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Time </a:t>
            </a:r>
            <a:r>
              <a:rPr lang="en-US" altLang="zh-CN" sz="2400" dirty="0"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Domain</a:t>
            </a:r>
          </a:p>
        </p:txBody>
      </p:sp>
      <p:sp>
        <p:nvSpPr>
          <p:cNvPr id="9229" name="Text Box 7"/>
          <p:cNvSpPr txBox="1">
            <a:spLocks noChangeArrowheads="1"/>
          </p:cNvSpPr>
          <p:nvPr/>
        </p:nvSpPr>
        <p:spPr bwMode="auto">
          <a:xfrm>
            <a:off x="5486400" y="1655763"/>
            <a:ext cx="17624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 sz="2400" dirty="0"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Z-Transform</a:t>
            </a:r>
          </a:p>
        </p:txBody>
      </p:sp>
      <p:graphicFrame>
        <p:nvGraphicFramePr>
          <p:cNvPr id="922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833599"/>
              </p:ext>
            </p:extLst>
          </p:nvPr>
        </p:nvGraphicFramePr>
        <p:xfrm>
          <a:off x="683568" y="2852936"/>
          <a:ext cx="11366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0" name="Equation" r:id="rId12" imgW="711200" imgH="228600" progId="Equation.3">
                  <p:embed/>
                </p:oleObj>
              </mc:Choice>
              <mc:Fallback>
                <p:oleObj name="Equation" r:id="rId12" imgW="711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852936"/>
                        <a:ext cx="113665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153101"/>
              </p:ext>
            </p:extLst>
          </p:nvPr>
        </p:nvGraphicFramePr>
        <p:xfrm>
          <a:off x="5511291" y="2996952"/>
          <a:ext cx="14271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" name="Equation" r:id="rId14" imgW="1054100" imgH="393700" progId="Equation.3">
                  <p:embed/>
                </p:oleObj>
              </mc:Choice>
              <mc:Fallback>
                <p:oleObj name="Equation" r:id="rId14" imgW="1054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291" y="2996952"/>
                        <a:ext cx="142716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4854969"/>
              </p:ext>
            </p:extLst>
          </p:nvPr>
        </p:nvGraphicFramePr>
        <p:xfrm>
          <a:off x="4812383" y="3614500"/>
          <a:ext cx="4331617" cy="19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" name="Equation" r:id="rId16" imgW="3784600" imgH="1701800" progId="Equation.3">
                  <p:embed/>
                </p:oleObj>
              </mc:Choice>
              <mc:Fallback>
                <p:oleObj name="Equation" r:id="rId16" imgW="3784600" imgH="170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2383" y="3614500"/>
                        <a:ext cx="4331617" cy="194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007255"/>
              </p:ext>
            </p:extLst>
          </p:nvPr>
        </p:nvGraphicFramePr>
        <p:xfrm>
          <a:off x="4800600" y="5748338"/>
          <a:ext cx="19050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3" name="Equation" r:id="rId18" imgW="1600200" imgH="419040" progId="Equation.3">
                  <p:embed/>
                </p:oleObj>
              </mc:Choice>
              <mc:Fallback>
                <p:oleObj name="Equation" r:id="rId18" imgW="16002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748338"/>
                        <a:ext cx="190500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0" name="Oval 13"/>
          <p:cNvSpPr>
            <a:spLocks noChangeArrowheads="1"/>
          </p:cNvSpPr>
          <p:nvPr/>
        </p:nvSpPr>
        <p:spPr bwMode="auto">
          <a:xfrm>
            <a:off x="5105400" y="5029200"/>
            <a:ext cx="1447800" cy="533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/>
          </a:p>
        </p:txBody>
      </p:sp>
      <p:sp>
        <p:nvSpPr>
          <p:cNvPr id="9231" name="Oval 14"/>
          <p:cNvSpPr>
            <a:spLocks noChangeArrowheads="1"/>
          </p:cNvSpPr>
          <p:nvPr/>
        </p:nvSpPr>
        <p:spPr bwMode="auto">
          <a:xfrm>
            <a:off x="5257800" y="5715000"/>
            <a:ext cx="1447800" cy="533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/>
          </a:p>
        </p:txBody>
      </p:sp>
    </p:spTree>
    <p:extLst>
      <p:ext uri="{BB962C8B-B14F-4D97-AF65-F5344CB8AC3E}">
        <p14:creationId xmlns:p14="http://schemas.microsoft.com/office/powerpoint/2010/main" val="215936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Char char="Ø"/>
            </a:pPr>
            <a:r>
              <a:rPr lang="en-US" altLang="zh-CN" sz="38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Exponentially Modulated sin/cos</a:t>
            </a:r>
          </a:p>
        </p:txBody>
      </p:sp>
      <p:graphicFrame>
        <p:nvGraphicFramePr>
          <p:cNvPr id="10242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136650" y="2484438"/>
          <a:ext cx="2679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4" imgW="2679700" imgH="419100" progId="Equation.3">
                  <p:embed/>
                </p:oleObj>
              </mc:Choice>
              <mc:Fallback>
                <p:oleObj name="Equation" r:id="rId4" imgW="2679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2484438"/>
                        <a:ext cx="2679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384800" y="2484438"/>
          <a:ext cx="2565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6" imgW="2565400" imgH="419100" progId="Equation.3">
                  <p:embed/>
                </p:oleObj>
              </mc:Choice>
              <mc:Fallback>
                <p:oleObj name="Equation" r:id="rId6" imgW="2565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4800" y="2484438"/>
                        <a:ext cx="2565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22313" y="4381500"/>
          <a:ext cx="334962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8" imgW="1930400" imgH="419100" progId="Equation.3">
                  <p:embed/>
                </p:oleObj>
              </mc:Choice>
              <mc:Fallback>
                <p:oleObj name="Equation" r:id="rId8" imgW="1930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4381500"/>
                        <a:ext cx="3349625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7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991100" y="4403725"/>
          <a:ext cx="3195638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10" imgW="1930400" imgH="419100" progId="Equation.3">
                  <p:embed/>
                </p:oleObj>
              </mc:Choice>
              <mc:Fallback>
                <p:oleObj name="Equation" r:id="rId10" imgW="1930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100" y="4403725"/>
                        <a:ext cx="3195638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8" name="Picture 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24000"/>
            <a:ext cx="4578350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609600" y="5486400"/>
            <a:ext cx="71440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 b="1" dirty="0"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A damped oscillating signal – a typical output of a second order system</a:t>
            </a:r>
          </a:p>
        </p:txBody>
      </p:sp>
    </p:spTree>
    <p:extLst>
      <p:ext uri="{BB962C8B-B14F-4D97-AF65-F5344CB8AC3E}">
        <p14:creationId xmlns:p14="http://schemas.microsoft.com/office/powerpoint/2010/main" val="54395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204864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Third lecture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235" y="985532"/>
            <a:ext cx="8458200" cy="914400"/>
          </a:xfrm>
        </p:spPr>
        <p:txBody>
          <a:bodyPr>
            <a:normAutofit lnSpcReduction="10000"/>
          </a:bodyPr>
          <a:lstStyle/>
          <a:p>
            <a:pPr algn="ctr"/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46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755576" y="685800"/>
            <a:ext cx="7848872" cy="382332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-Transform Concepts </a:t>
            </a:r>
          </a:p>
          <a:p>
            <a:pPr algn="ctr" eaLnBrk="1" hangingPunct="1"/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 Applications</a:t>
            </a:r>
            <a:endParaRPr lang="ar-IQ" alt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03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6"/>
          <p:cNvSpPr>
            <a:spLocks noGrp="1" noChangeArrowheads="1"/>
          </p:cNvSpPr>
          <p:nvPr/>
        </p:nvSpPr>
        <p:spPr bwMode="auto">
          <a:xfrm>
            <a:off x="539552" y="404664"/>
            <a:ext cx="77724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4000" dirty="0">
              <a:solidFill>
                <a:schemeClr val="folHlink"/>
              </a:solidFill>
              <a:latin typeface="Calibri" pitchFamily="34" charset="0"/>
            </a:endParaRPr>
          </a:p>
          <a:p>
            <a:pPr eaLnBrk="1" hangingPunct="1"/>
            <a:r>
              <a:rPr lang="en-US" altLang="en-US" sz="4000" dirty="0">
                <a:solidFill>
                  <a:schemeClr val="folHlink"/>
                </a:solidFill>
                <a:latin typeface="Calibri" pitchFamily="34" charset="0"/>
              </a:rPr>
              <a:t>   		</a:t>
            </a:r>
            <a:r>
              <a:rPr lang="en-US" altLang="en-US" sz="4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Exam</a:t>
            </a:r>
            <a:r>
              <a:rPr lang="en-US" altLang="en-US" sz="40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8916" name="مستطيل 4"/>
          <p:cNvSpPr>
            <a:spLocks noChangeArrowheads="1"/>
          </p:cNvSpPr>
          <p:nvPr/>
        </p:nvSpPr>
        <p:spPr bwMode="auto">
          <a:xfrm>
            <a:off x="304800" y="1828800"/>
            <a:ext cx="4619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1- What is the z-transform? </a:t>
            </a:r>
            <a:endParaRPr lang="ar-IQ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7" name="مستطيل 5"/>
          <p:cNvSpPr>
            <a:spLocks noChangeArrowheads="1"/>
          </p:cNvSpPr>
          <p:nvPr/>
        </p:nvSpPr>
        <p:spPr bwMode="auto">
          <a:xfrm>
            <a:off x="381000" y="2590800"/>
            <a:ext cx="838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2- The one-sided z-transform of a function </a:t>
            </a:r>
            <a:r>
              <a:rPr lang="en-US" altLang="en-US" sz="28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8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) is ----?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8" name="مستطيل 6"/>
          <p:cNvSpPr>
            <a:spLocks noChangeArrowheads="1"/>
          </p:cNvSpPr>
          <p:nvPr/>
        </p:nvSpPr>
        <p:spPr bwMode="auto">
          <a:xfrm>
            <a:off x="381000" y="3276600"/>
            <a:ext cx="6508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3- What is the Fourier transform of </a:t>
            </a:r>
            <a:r>
              <a:rPr lang="en-US" altLang="en-US" sz="28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8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85009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066800"/>
            <a:ext cx="8424936" cy="49530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z-transform is the most general concept for the transformation of discrete-time series. </a:t>
            </a:r>
            <a:endParaRPr lang="ar-SA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Laplace transform is the more general concept for the transformation of continuous time processes. </a:t>
            </a:r>
            <a:endParaRPr lang="ar-SA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the Laplace transform allows you to transform a differential equation, and its corresponding initial and boundary value problems, into a space in which the equation can be solved by ordinary algebra.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 eaLnBrk="1" hangingPunct="1">
              <a:lnSpc>
                <a:spcPct val="90000"/>
              </a:lnSpc>
              <a:buNone/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switching of spaces to transform calculus problems into algebraic operations on transforms is called operational calculus. The Laplace and z transforms are the most important methods for this purpose.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882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Z-Transform</a:t>
            </a:r>
          </a:p>
        </p:txBody>
      </p:sp>
    </p:spTree>
    <p:extLst>
      <p:ext uri="{BB962C8B-B14F-4D97-AF65-F5344CB8AC3E}">
        <p14:creationId xmlns:p14="http://schemas.microsoft.com/office/powerpoint/2010/main" val="302197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Transforms</a:t>
            </a:r>
          </a:p>
        </p:txBody>
      </p:sp>
      <p:sp>
        <p:nvSpPr>
          <p:cNvPr id="1031" name="Text Box 3"/>
          <p:cNvSpPr txBox="1">
            <a:spLocks noChangeArrowheads="1"/>
          </p:cNvSpPr>
          <p:nvPr/>
        </p:nvSpPr>
        <p:spPr bwMode="auto">
          <a:xfrm>
            <a:off x="914400" y="1676400"/>
            <a:ext cx="5954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/>
              <a:t>The Laplace transform of a function </a:t>
            </a:r>
            <a:r>
              <a:rPr lang="en-US" altLang="en-US" sz="2400" b="1" i="1" dirty="0"/>
              <a:t>f</a:t>
            </a:r>
            <a:r>
              <a:rPr lang="en-US" altLang="en-US" sz="2400" b="1" dirty="0"/>
              <a:t>(</a:t>
            </a:r>
            <a:r>
              <a:rPr lang="en-US" altLang="en-US" sz="2400" b="1" i="1" dirty="0"/>
              <a:t>t</a:t>
            </a:r>
            <a:r>
              <a:rPr lang="en-US" altLang="en-US" sz="2400" b="1" dirty="0"/>
              <a:t>):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971800" y="2057400"/>
          <a:ext cx="25654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" imgW="2565400" imgH="800100" progId="Equation.3">
                  <p:embed/>
                </p:oleObj>
              </mc:Choice>
              <mc:Fallback>
                <p:oleObj name="Equation" r:id="rId3" imgW="2565400" imgH="800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057400"/>
                        <a:ext cx="25654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914400" y="2971800"/>
            <a:ext cx="666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/>
              <a:t>The one-sided z-transform of a function </a:t>
            </a:r>
            <a:r>
              <a:rPr lang="en-US" altLang="en-US" sz="2400" b="1" i="1" dirty="0"/>
              <a:t>x</a:t>
            </a:r>
            <a:r>
              <a:rPr lang="en-US" altLang="en-US" sz="2400" b="1" dirty="0"/>
              <a:t>(</a:t>
            </a:r>
            <a:r>
              <a:rPr lang="en-US" altLang="en-US" sz="2400" b="1" i="1" dirty="0"/>
              <a:t>n</a:t>
            </a:r>
            <a:r>
              <a:rPr lang="en-US" altLang="en-US" sz="2400" b="1" dirty="0"/>
              <a:t>):</a:t>
            </a:r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2895600" y="3429000"/>
          <a:ext cx="25146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5" imgW="2514600" imgH="1041120" progId="Equation.3">
                  <p:embed/>
                </p:oleObj>
              </mc:Choice>
              <mc:Fallback>
                <p:oleObj name="Equation" r:id="rId5" imgW="2514600" imgH="1041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429000"/>
                        <a:ext cx="25146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914400" y="4572000"/>
            <a:ext cx="6646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/>
              <a:t>The two-sided z-transform of a function </a:t>
            </a:r>
            <a:r>
              <a:rPr lang="en-US" altLang="en-US" sz="2400" b="1" i="1"/>
              <a:t>x</a:t>
            </a:r>
            <a:r>
              <a:rPr lang="en-US" altLang="en-US" sz="2400" b="1"/>
              <a:t>(</a:t>
            </a:r>
            <a:r>
              <a:rPr lang="en-US" altLang="en-US" sz="2400" b="1" i="1"/>
              <a:t>n</a:t>
            </a:r>
            <a:r>
              <a:rPr lang="en-US" altLang="en-US" sz="2400" b="1"/>
              <a:t>):</a:t>
            </a:r>
          </a:p>
        </p:txBody>
      </p:sp>
      <p:graphicFrame>
        <p:nvGraphicFramePr>
          <p:cNvPr id="1028" name="Object 8"/>
          <p:cNvGraphicFramePr>
            <a:graphicFrameLocks noChangeAspect="1"/>
          </p:cNvGraphicFramePr>
          <p:nvPr/>
        </p:nvGraphicFramePr>
        <p:xfrm>
          <a:off x="2895600" y="5019675"/>
          <a:ext cx="25908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7" imgW="2590800" imgH="1028700" progId="Equation.3">
                  <p:embed/>
                </p:oleObj>
              </mc:Choice>
              <mc:Fallback>
                <p:oleObj name="Equation" r:id="rId7" imgW="2590800" imgH="1028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019675"/>
                        <a:ext cx="25908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158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to Fourier Transform</a:t>
            </a: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7620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 expressing the complex variable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polar</a:t>
            </a:r>
          </a:p>
          <a:p>
            <a:pPr eaLnBrk="1" hangingPunct="1"/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reveals the relationship to the Fourier transform: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368167"/>
              </p:ext>
            </p:extLst>
          </p:nvPr>
        </p:nvGraphicFramePr>
        <p:xfrm>
          <a:off x="1136650" y="2667000"/>
          <a:ext cx="6243662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4533900" imgH="2819400" progId="Equation.3">
                  <p:embed/>
                </p:oleObj>
              </mc:Choice>
              <mc:Fallback>
                <p:oleObj name="Equation" r:id="rId3" imgW="4533900" imgH="281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2667000"/>
                        <a:ext cx="6243662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1143000" y="5488027"/>
            <a:ext cx="6705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the </a:t>
            </a:r>
            <a:r>
              <a:rPr lang="en-US" altLang="en-US" sz="28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Fourier transform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4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of Transformations:</a:t>
            </a:r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8568952" cy="472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447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 eaLnBrk="1" hangingPunct="1">
              <a:buFont typeface="Wingdings" panose="05000000000000000000" pitchFamily="2" charset="2"/>
              <a:buChar char="Ø"/>
            </a:pPr>
            <a:r>
              <a:rPr lang="en-US" altLang="en-US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 of Convergence</a:t>
            </a:r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838200" y="1447800"/>
            <a:ext cx="77724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z-transform of </a:t>
            </a:r>
            <a:r>
              <a:rPr lang="en-US" alt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can be viewed as the Fourier transform of </a:t>
            </a:r>
            <a:r>
              <a:rPr lang="en-US" alt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multiplied by an exponential sequence </a:t>
            </a:r>
            <a:r>
              <a:rPr lang="en-US" alt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400" i="1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the z-transform may converge even when the Fourier transform does not.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redefining convergence, it is possible that the Fourier transform may converge when the z-transform does not.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Fourier transform to converge, the sequence must have finite energy, or</a:t>
            </a:r>
            <a:r>
              <a:rPr lang="en-US" altLang="en-US" sz="2400" b="1" dirty="0">
                <a:solidFill>
                  <a:prstClr val="black"/>
                </a:solidFill>
              </a:rPr>
              <a:t>: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672201"/>
              </p:ext>
            </p:extLst>
          </p:nvPr>
        </p:nvGraphicFramePr>
        <p:xfrm>
          <a:off x="2627784" y="5105400"/>
          <a:ext cx="3312368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3" imgW="2222500" imgH="1028700" progId="Equation.3">
                  <p:embed/>
                </p:oleObj>
              </mc:Choice>
              <mc:Fallback>
                <p:oleObj name="Equation" r:id="rId3" imgW="2222500" imgH="1028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5105400"/>
                        <a:ext cx="3312368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674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2831</TotalTime>
  <Words>623</Words>
  <Application>Microsoft Office PowerPoint</Application>
  <PresentationFormat>On-screen Show (4:3)</PresentationFormat>
  <Paragraphs>67</Paragraphs>
  <Slides>17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Concourse</vt:lpstr>
      <vt:lpstr>1_Concourse</vt:lpstr>
      <vt:lpstr>Equation</vt:lpstr>
      <vt:lpstr>PowerPoint Presentation</vt:lpstr>
      <vt:lpstr>Third lecture</vt:lpstr>
      <vt:lpstr>PowerPoint Presentation</vt:lpstr>
      <vt:lpstr>PowerPoint Presentation</vt:lpstr>
      <vt:lpstr>Z-Transform</vt:lpstr>
      <vt:lpstr>The Transforms</vt:lpstr>
      <vt:lpstr>Relationship to Fourier Transform</vt:lpstr>
      <vt:lpstr>Relationship of Transformations:</vt:lpstr>
      <vt:lpstr>Region of Convergence</vt:lpstr>
      <vt:lpstr>Convergence, continued</vt:lpstr>
      <vt:lpstr>PowerPoint Presentation</vt:lpstr>
      <vt:lpstr>Convolution, Unit Step</vt:lpstr>
      <vt:lpstr>Poles and Zeros</vt:lpstr>
      <vt:lpstr>Example</vt:lpstr>
      <vt:lpstr>Convergence of Finite Sequences</vt:lpstr>
      <vt:lpstr>Z-Transform of sin/cos</vt:lpstr>
      <vt:lpstr>Exponentially Modulated sin/cos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Shaimaa Shukri</dc:creator>
  <cp:lastModifiedBy>Shaimaa Shukri</cp:lastModifiedBy>
  <cp:revision>15</cp:revision>
  <dcterms:created xsi:type="dcterms:W3CDTF">2018-11-28T21:53:07Z</dcterms:created>
  <dcterms:modified xsi:type="dcterms:W3CDTF">2018-12-01T18:36:58Z</dcterms:modified>
</cp:coreProperties>
</file>