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81" r:id="rId2"/>
    <p:sldId id="282" r:id="rId3"/>
    <p:sldId id="257" r:id="rId4"/>
    <p:sldId id="258" r:id="rId5"/>
    <p:sldId id="28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660"/>
  </p:normalViewPr>
  <p:slideViewPr>
    <p:cSldViewPr>
      <p:cViewPr varScale="1">
        <p:scale>
          <a:sx n="69" d="100"/>
          <a:sy n="69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4AFE6-9A9B-4995-A233-31D907A12052}" type="datetimeFigureOut">
              <a:rPr lang="en-GB" smtClean="0"/>
              <a:t>01/12/2018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C0927-7A58-4718-AAA8-91AE73A4D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41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en-GB">
                <a:solidFill>
                  <a:prstClr val="black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zh-TW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2A65A14-45EC-49AD-AFF0-7366CA7DF0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169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8DF7-0991-4904-B49B-DD329135F671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8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695AE-6435-46FF-BB7C-9900EAF0BBA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956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عنوان، ومحتوى، واثنان من 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4D1C6-12D6-4A56-9653-ACA02157B2B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3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403D9-2B1A-4487-9E09-EE250BA0CF59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9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8130-0CFF-4CC3-9DC7-98C48E88F2EB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5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6676C6-A7F0-4CD0-94F7-F27240C24F24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13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D3B3-D844-4285-A6EA-644012DD6CF4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40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B9B8D3-EB48-429B-B29D-226D9702EB5D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6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00F94-9B01-491A-80B3-492017BCEB84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68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EAD59-A0B4-42F2-8523-C88EEBF2F3C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1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6FCC13-3502-4349-872C-17EBD1FCC67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33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GB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591C5B1-E4AA-4E32-9984-9640E495009B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09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GB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BB1AB-C6C7-4FF7-B64F-389A4073B6C3}" type="slidenum">
              <a:rPr lang="en-US" altLang="zh-TW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278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2.e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47968"/>
            <a:ext cx="1611594" cy="1324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08832"/>
            <a:ext cx="5162408" cy="141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7584" y="2636912"/>
            <a:ext cx="7530353" cy="2149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400" b="1" dirty="0" smtClean="0">
                <a:solidFill>
                  <a:srgbClr val="3E3D2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Engineering Analysis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400" b="1" dirty="0" smtClean="0">
                <a:solidFill>
                  <a:srgbClr val="3E3D2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المرحلة </a:t>
            </a:r>
            <a:r>
              <a:rPr lang="ar-SA" sz="4400" b="1" dirty="0" smtClean="0">
                <a:solidFill>
                  <a:srgbClr val="3E3D2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الثالثة</a:t>
            </a:r>
            <a:r>
              <a:rPr lang="en-US" sz="4400" b="1" dirty="0" smtClean="0">
                <a:solidFill>
                  <a:srgbClr val="3E3D2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ar-IQ" sz="4400" b="1" dirty="0" smtClean="0">
                <a:solidFill>
                  <a:srgbClr val="3E3D2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3E3D2D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400" b="1" i="1" dirty="0" err="1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Assit.Lec</a:t>
            </a:r>
            <a:r>
              <a:rPr lang="en-US" sz="4400" b="1" i="1" dirty="0" smtClean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i="1" dirty="0" err="1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Shaimaa</a:t>
            </a:r>
            <a:r>
              <a:rPr lang="en-US" sz="4400" b="1" i="1" dirty="0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3E3D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Shukri</a:t>
            </a:r>
            <a:endParaRPr lang="en-US" sz="4400" b="1" i="1" dirty="0">
              <a:solidFill>
                <a:srgbClr val="3E3D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7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Transforms</a:t>
            </a:r>
          </a:p>
        </p:txBody>
      </p:sp>
      <p:graphicFrame>
        <p:nvGraphicFramePr>
          <p:cNvPr id="39940" name="Object 3"/>
          <p:cNvGraphicFramePr>
            <a:graphicFrameLocks noChangeAspect="1"/>
          </p:cNvGraphicFramePr>
          <p:nvPr/>
        </p:nvGraphicFramePr>
        <p:xfrm>
          <a:off x="685800" y="1752600"/>
          <a:ext cx="31242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方程式" r:id="rId3" imgW="1205977" imgH="393529" progId="Equation.3">
                  <p:embed/>
                </p:oleObj>
              </mc:Choice>
              <mc:Fallback>
                <p:oleObj name="方程式" r:id="rId3" imgW="120597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752600"/>
                        <a:ext cx="31242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4"/>
          <p:cNvGraphicFramePr>
            <a:graphicFrameLocks noChangeAspect="1"/>
          </p:cNvGraphicFramePr>
          <p:nvPr/>
        </p:nvGraphicFramePr>
        <p:xfrm>
          <a:off x="990600" y="2971800"/>
          <a:ext cx="70866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方程式" r:id="rId5" imgW="3136900" imgH="1104900" progId="Equation.3">
                  <p:embed/>
                </p:oleObj>
              </mc:Choice>
              <mc:Fallback>
                <p:oleObj name="方程式" r:id="rId5" imgW="3136900" imgH="1104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7086600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2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C000"/>
                </a:solidFill>
                <a:cs typeface="Arial" charset="0"/>
              </a:rPr>
              <a:t>Example</a:t>
            </a:r>
          </a:p>
        </p:txBody>
      </p:sp>
      <p:graphicFrame>
        <p:nvGraphicFramePr>
          <p:cNvPr id="40964" name="Object 3"/>
          <p:cNvGraphicFramePr>
            <a:graphicFrameLocks noChangeAspect="1"/>
          </p:cNvGraphicFramePr>
          <p:nvPr/>
        </p:nvGraphicFramePr>
        <p:xfrm>
          <a:off x="990600" y="2895600"/>
          <a:ext cx="7924800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方程式" r:id="rId3" imgW="3733800" imgH="1549400" progId="Equation.3">
                  <p:embed/>
                </p:oleObj>
              </mc:Choice>
              <mc:Fallback>
                <p:oleObj name="方程式" r:id="rId3" imgW="3733800" imgH="154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95600"/>
                        <a:ext cx="7924800" cy="328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4"/>
          <p:cNvGraphicFramePr>
            <a:graphicFrameLocks noChangeAspect="1"/>
          </p:cNvGraphicFramePr>
          <p:nvPr/>
        </p:nvGraphicFramePr>
        <p:xfrm>
          <a:off x="990600" y="1219200"/>
          <a:ext cx="266382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方程式" r:id="rId5" imgW="1028700" imgH="508000" progId="Equation.3">
                  <p:embed/>
                </p:oleObj>
              </mc:Choice>
              <mc:Fallback>
                <p:oleObj name="方程式" r:id="rId5" imgW="10287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9200"/>
                        <a:ext cx="2663825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5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TW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Convolution</a:t>
            </a:r>
            <a:r>
              <a:rPr lang="en-US" altLang="zh-TW" dirty="0" smtClean="0">
                <a:cs typeface="Arial" charset="0"/>
              </a:rPr>
              <a:t> </a:t>
            </a:r>
          </a:p>
        </p:txBody>
      </p:sp>
      <p:graphicFrame>
        <p:nvGraphicFramePr>
          <p:cNvPr id="41988" name="Object 3"/>
          <p:cNvGraphicFramePr>
            <a:graphicFrameLocks noChangeAspect="1"/>
          </p:cNvGraphicFramePr>
          <p:nvPr/>
        </p:nvGraphicFramePr>
        <p:xfrm>
          <a:off x="533400" y="1752600"/>
          <a:ext cx="42672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方程式" r:id="rId3" imgW="1473200" imgH="203200" progId="Equation.3">
                  <p:embed/>
                </p:oleObj>
              </mc:Choice>
              <mc:Fallback>
                <p:oleObj name="方程式" r:id="rId3" imgW="1473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42672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4"/>
          <p:cNvGraphicFramePr>
            <a:graphicFrameLocks noChangeAspect="1"/>
          </p:cNvGraphicFramePr>
          <p:nvPr/>
        </p:nvGraphicFramePr>
        <p:xfrm>
          <a:off x="533400" y="2743200"/>
          <a:ext cx="8383588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方程式" r:id="rId5" imgW="3848100" imgH="939800" progId="Equation.3">
                  <p:embed/>
                </p:oleObj>
              </mc:Choice>
              <mc:Fallback>
                <p:oleObj name="方程式" r:id="rId5" imgW="3848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743200"/>
                        <a:ext cx="8383588" cy="204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18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zh-TW" smtClean="0">
                <a:cs typeface="Arial" charset="0"/>
              </a:rPr>
              <a:t>Integral equation</a:t>
            </a:r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C000"/>
                </a:solidFill>
                <a:cs typeface="Arial" charset="0"/>
              </a:rPr>
              <a:t>Example</a:t>
            </a:r>
          </a:p>
        </p:txBody>
      </p:sp>
      <p:graphicFrame>
        <p:nvGraphicFramePr>
          <p:cNvPr id="43013" name="Object 4"/>
          <p:cNvGraphicFramePr>
            <a:graphicFrameLocks noChangeAspect="1"/>
          </p:cNvGraphicFramePr>
          <p:nvPr/>
        </p:nvGraphicFramePr>
        <p:xfrm>
          <a:off x="838200" y="2133600"/>
          <a:ext cx="450691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方程式" r:id="rId3" imgW="1739900" imgH="330200" progId="Equation.3">
                  <p:embed/>
                </p:oleObj>
              </mc:Choice>
              <mc:Fallback>
                <p:oleObj name="方程式" r:id="rId3" imgW="17399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3600"/>
                        <a:ext cx="4506913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5"/>
          <p:cNvGraphicFramePr>
            <a:graphicFrameLocks noChangeAspect="1"/>
          </p:cNvGraphicFramePr>
          <p:nvPr/>
        </p:nvGraphicFramePr>
        <p:xfrm>
          <a:off x="990600" y="3048000"/>
          <a:ext cx="131603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方程式" r:id="rId5" imgW="507780" imgH="203112" progId="Equation.3">
                  <p:embed/>
                </p:oleObj>
              </mc:Choice>
              <mc:Fallback>
                <p:oleObj name="方程式" r:id="rId5" imgW="50778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48000"/>
                        <a:ext cx="131603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6"/>
          <p:cNvGraphicFramePr>
            <a:graphicFrameLocks noChangeAspect="1"/>
          </p:cNvGraphicFramePr>
          <p:nvPr/>
        </p:nvGraphicFramePr>
        <p:xfrm>
          <a:off x="1981200" y="3505200"/>
          <a:ext cx="2590800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方程式" r:id="rId7" imgW="1422400" imgH="1181100" progId="Equation.3">
                  <p:embed/>
                </p:oleObj>
              </mc:Choice>
              <mc:Fallback>
                <p:oleObj name="方程式" r:id="rId7" imgW="1422400" imgH="1181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505200"/>
                        <a:ext cx="2590800" cy="214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7"/>
          <p:cNvGraphicFramePr>
            <a:graphicFrameLocks noChangeAspect="1"/>
          </p:cNvGraphicFramePr>
          <p:nvPr/>
        </p:nvGraphicFramePr>
        <p:xfrm>
          <a:off x="1981200" y="5638800"/>
          <a:ext cx="4191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方程式" r:id="rId9" imgW="1562100" imgH="393700" progId="Equation.3">
                  <p:embed/>
                </p:oleObj>
              </mc:Choice>
              <mc:Fallback>
                <p:oleObj name="方程式" r:id="rId9" imgW="156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38800"/>
                        <a:ext cx="4191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5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Inverse transformation  of F(s)</a:t>
            </a:r>
          </a:p>
          <a:p>
            <a:pPr marL="971550" lvl="1" indent="-514350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F(s) is analytic in the half plane Re{s}&gt;</a:t>
            </a:r>
            <a:r>
              <a:rPr lang="en-US" altLang="zh-TW" dirty="0" smtClean="0">
                <a:sym typeface="Symbol" pitchFamily="18" charset="2"/>
              </a:rPr>
              <a:t>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altLang="zh-TW" dirty="0" smtClean="0">
              <a:sym typeface="Symbol" pitchFamily="18" charset="2"/>
            </a:endParaRPr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71500" indent="-571500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Inverse Laplace Transform</a:t>
            </a:r>
          </a:p>
        </p:txBody>
      </p:sp>
      <p:graphicFrame>
        <p:nvGraphicFramePr>
          <p:cNvPr id="46085" name="Object 4"/>
          <p:cNvGraphicFramePr>
            <a:graphicFrameLocks noChangeAspect="1"/>
          </p:cNvGraphicFramePr>
          <p:nvPr/>
        </p:nvGraphicFramePr>
        <p:xfrm>
          <a:off x="1460500" y="3581400"/>
          <a:ext cx="398621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方程式" r:id="rId3" imgW="1562100" imgH="393700" progId="Equation.3">
                  <p:embed/>
                </p:oleObj>
              </mc:Choice>
              <mc:Fallback>
                <p:oleObj name="方程式" r:id="rId3" imgW="156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3581400"/>
                        <a:ext cx="3986213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方程式" r:id="rId5" imgW="114151" imgH="215619" progId="Equation.3">
                  <p:embed/>
                </p:oleObj>
              </mc:Choice>
              <mc:Fallback>
                <p:oleObj name="方程式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1447800" y="48006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</a:rPr>
              <a:t>Called Bromwich integral formula</a:t>
            </a:r>
          </a:p>
        </p:txBody>
      </p:sp>
      <p:graphicFrame>
        <p:nvGraphicFramePr>
          <p:cNvPr id="46088" name="Object 7"/>
          <p:cNvGraphicFramePr>
            <a:graphicFrameLocks noChangeAspect="1"/>
          </p:cNvGraphicFramePr>
          <p:nvPr/>
        </p:nvGraphicFramePr>
        <p:xfrm>
          <a:off x="1219200" y="2590800"/>
          <a:ext cx="16002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方程式" r:id="rId7" imgW="787400" imgH="419100" progId="Equation.3">
                  <p:embed/>
                </p:oleObj>
              </mc:Choice>
              <mc:Fallback>
                <p:oleObj name="方程式" r:id="rId7" imgW="787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90800"/>
                        <a:ext cx="16002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8"/>
          <p:cNvGraphicFramePr>
            <a:graphicFrameLocks noChangeAspect="1"/>
          </p:cNvGraphicFramePr>
          <p:nvPr/>
        </p:nvGraphicFramePr>
        <p:xfrm>
          <a:off x="6297613" y="3048000"/>
          <a:ext cx="2846387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Visio" r:id="rId9" imgW="1235050" imgH="1387450" progId="Visio.Drawing.6">
                  <p:embed/>
                </p:oleObj>
              </mc:Choice>
              <mc:Fallback>
                <p:oleObj name="Visio" r:id="rId9" imgW="1235050" imgH="138745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3048000"/>
                        <a:ext cx="2846387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4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Inverse Laplace Transform</a:t>
            </a: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616812"/>
              </p:ext>
            </p:extLst>
          </p:nvPr>
        </p:nvGraphicFramePr>
        <p:xfrm>
          <a:off x="1295400" y="1603375"/>
          <a:ext cx="5364832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方程式" r:id="rId3" imgW="2413000" imgH="1066800" progId="Equation.3">
                  <p:embed/>
                </p:oleObj>
              </mc:Choice>
              <mc:Fallback>
                <p:oleObj name="方程式" r:id="rId3" imgW="24130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3375"/>
                        <a:ext cx="5364832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447800" y="3736975"/>
            <a:ext cx="456436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</a:rPr>
              <a:t>Let s=</a:t>
            </a:r>
            <a:r>
              <a:rPr lang="en-US" altLang="zh-TW" sz="2400" dirty="0" err="1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a+j</a:t>
            </a: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 ds=</a:t>
            </a:r>
            <a:r>
              <a:rPr lang="en-US" altLang="zh-TW" sz="2400" dirty="0" err="1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jd</a:t>
            </a: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</a:t>
            </a:r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907322"/>
              </p:ext>
            </p:extLst>
          </p:nvPr>
        </p:nvGraphicFramePr>
        <p:xfrm>
          <a:off x="1447800" y="4246563"/>
          <a:ext cx="4060304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方程式" r:id="rId5" imgW="1562100" imgH="419100" progId="Equation.3">
                  <p:embed/>
                </p:oleObj>
              </mc:Choice>
              <mc:Fallback>
                <p:oleObj name="方程式" r:id="rId5" imgW="1562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6563"/>
                        <a:ext cx="4060304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488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zh-TW" dirty="0" smtClean="0">
                <a:cs typeface="Arial" charset="0"/>
              </a:rPr>
              <a:t>F(s) is analytic in the s-plane except for some poles s</a:t>
            </a:r>
            <a:r>
              <a:rPr lang="en-US" altLang="zh-TW" baseline="-25000" dirty="0" smtClean="0">
                <a:cs typeface="Arial" charset="0"/>
              </a:rPr>
              <a:t>1</a:t>
            </a:r>
            <a:r>
              <a:rPr lang="en-US" altLang="zh-TW" dirty="0" smtClean="0">
                <a:cs typeface="Arial" charset="0"/>
              </a:rPr>
              <a:t>,s</a:t>
            </a:r>
            <a:r>
              <a:rPr lang="en-US" altLang="zh-TW" baseline="-25000" dirty="0" smtClean="0">
                <a:cs typeface="Arial" charset="0"/>
              </a:rPr>
              <a:t>2</a:t>
            </a:r>
            <a:r>
              <a:rPr lang="en-US" altLang="zh-TW" dirty="0" smtClean="0">
                <a:cs typeface="Arial" charset="0"/>
              </a:rPr>
              <a:t>…</a:t>
            </a:r>
            <a:r>
              <a:rPr lang="en-US" altLang="zh-TW" dirty="0" err="1" smtClean="0">
                <a:cs typeface="Arial" charset="0"/>
              </a:rPr>
              <a:t>s</a:t>
            </a:r>
            <a:r>
              <a:rPr lang="en-US" altLang="zh-TW" baseline="-25000" dirty="0" err="1" smtClean="0">
                <a:cs typeface="Arial" charset="0"/>
              </a:rPr>
              <a:t>n</a:t>
            </a:r>
            <a:r>
              <a:rPr lang="en-US" altLang="zh-TW" dirty="0" smtClean="0">
                <a:cs typeface="Arial" charset="0"/>
              </a:rPr>
              <a:t> lying to the left of the vertical line Re{s}=a</a:t>
            </a:r>
          </a:p>
          <a:p>
            <a:pPr>
              <a:buFont typeface="Arial" charset="0"/>
              <a:buNone/>
            </a:pPr>
            <a:r>
              <a:rPr lang="en-US" altLang="zh-TW" dirty="0" smtClean="0">
                <a:cs typeface="Arial" charset="0"/>
              </a:rPr>
              <a:t>                        as Re{s}</a:t>
            </a:r>
            <a:r>
              <a:rPr lang="en-US" altLang="zh-TW" dirty="0" smtClean="0">
                <a:cs typeface="Arial" charset="0"/>
                <a:sym typeface="Symbol" pitchFamily="18" charset="2"/>
              </a:rPr>
              <a:t>a , |s|&gt; R</a:t>
            </a:r>
            <a:r>
              <a:rPr lang="en-US" altLang="zh-TW" baseline="-25000" dirty="0" smtClean="0">
                <a:cs typeface="Arial" charset="0"/>
                <a:sym typeface="Symbol" pitchFamily="18" charset="2"/>
              </a:rPr>
              <a:t>0</a:t>
            </a:r>
            <a:r>
              <a:rPr lang="en-US" altLang="zh-TW" dirty="0" smtClean="0">
                <a:cs typeface="Arial" charset="0"/>
                <a:sym typeface="Symbol" pitchFamily="18" charset="2"/>
              </a:rPr>
              <a:t> </a:t>
            </a:r>
            <a:br>
              <a:rPr lang="en-US" altLang="zh-TW" dirty="0" smtClean="0">
                <a:cs typeface="Arial" charset="0"/>
                <a:sym typeface="Symbol" pitchFamily="18" charset="2"/>
              </a:rPr>
            </a:br>
            <a:r>
              <a:rPr lang="en-US" altLang="zh-TW" dirty="0" smtClean="0">
                <a:cs typeface="Arial" charset="0"/>
                <a:sym typeface="Symbol" pitchFamily="18" charset="2"/>
              </a:rPr>
              <a:t>with positive constant m, R</a:t>
            </a:r>
            <a:r>
              <a:rPr lang="en-US" altLang="zh-TW" baseline="-25000" dirty="0" smtClean="0">
                <a:cs typeface="Arial" charset="0"/>
                <a:sym typeface="Symbol" pitchFamily="18" charset="2"/>
              </a:rPr>
              <a:t>0</a:t>
            </a:r>
            <a:r>
              <a:rPr lang="en-US" altLang="zh-TW" dirty="0" smtClean="0">
                <a:cs typeface="Arial" charset="0"/>
                <a:sym typeface="Symbol" pitchFamily="18" charset="2"/>
              </a:rPr>
              <a:t> and k</a:t>
            </a:r>
            <a:endParaRPr lang="en-US" altLang="zh-TW" dirty="0" smtClean="0">
              <a:cs typeface="Arial" charset="0"/>
            </a:endParaRPr>
          </a:p>
          <a:p>
            <a:pPr lvl="1">
              <a:buFont typeface="Arial" charset="0"/>
              <a:buNone/>
            </a:pPr>
            <a:r>
              <a:rPr lang="en-US" altLang="zh-TW" dirty="0" smtClean="0">
                <a:cs typeface="Arial" charset="0"/>
              </a:rPr>
              <a:t>For t&gt;0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Inverse Laplace Transform</a:t>
            </a:r>
          </a:p>
        </p:txBody>
      </p:sp>
      <p:graphicFrame>
        <p:nvGraphicFramePr>
          <p:cNvPr id="491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420950"/>
              </p:ext>
            </p:extLst>
          </p:nvPr>
        </p:nvGraphicFramePr>
        <p:xfrm>
          <a:off x="1043608" y="3861048"/>
          <a:ext cx="16002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方程式" r:id="rId3" imgW="787400" imgH="419100" progId="Equation.3">
                  <p:embed/>
                </p:oleObj>
              </mc:Choice>
              <mc:Fallback>
                <p:oleObj name="方程式" r:id="rId3" imgW="787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861048"/>
                        <a:ext cx="16002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5"/>
          <p:cNvGraphicFramePr>
            <a:graphicFrameLocks noChangeAspect="1"/>
          </p:cNvGraphicFramePr>
          <p:nvPr/>
        </p:nvGraphicFramePr>
        <p:xfrm>
          <a:off x="1981200" y="4724400"/>
          <a:ext cx="3743325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方程式" r:id="rId5" imgW="1841500" imgH="431800" progId="Equation.3">
                  <p:embed/>
                </p:oleObj>
              </mc:Choice>
              <mc:Fallback>
                <p:oleObj name="方程式" r:id="rId5" imgW="1841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24400"/>
                        <a:ext cx="3743325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41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5800" y="1295400"/>
          <a:ext cx="25146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方程式" r:id="rId3" imgW="1625600" imgH="457200" progId="Equation.3">
                  <p:embed/>
                </p:oleObj>
              </mc:Choice>
              <mc:Fallback>
                <p:oleObj name="方程式" r:id="rId3" imgW="1625600" imgH="457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95400"/>
                        <a:ext cx="251460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graphicFrame>
        <p:nvGraphicFramePr>
          <p:cNvPr id="51205" name="Object 4"/>
          <p:cNvGraphicFramePr>
            <a:graphicFrameLocks noChangeAspect="1"/>
          </p:cNvGraphicFramePr>
          <p:nvPr/>
        </p:nvGraphicFramePr>
        <p:xfrm>
          <a:off x="762000" y="3276600"/>
          <a:ext cx="3694113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方程式" r:id="rId5" imgW="2387600" imgH="1206500" progId="Equation.3">
                  <p:embed/>
                </p:oleObj>
              </mc:Choice>
              <mc:Fallback>
                <p:oleObj name="方程式" r:id="rId5" imgW="2387600" imgH="1206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76600"/>
                        <a:ext cx="3694113" cy="186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6" name="Object 5"/>
          <p:cNvGraphicFramePr>
            <a:graphicFrameLocks noChangeAspect="1"/>
          </p:cNvGraphicFramePr>
          <p:nvPr/>
        </p:nvGraphicFramePr>
        <p:xfrm>
          <a:off x="762000" y="2057400"/>
          <a:ext cx="2278063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方程式" r:id="rId7" imgW="1473200" imgH="444500" progId="Equation.3">
                  <p:embed/>
                </p:oleObj>
              </mc:Choice>
              <mc:Fallback>
                <p:oleObj name="方程式" r:id="rId7" imgW="14732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2278063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09600" y="27432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F(s)e</a:t>
            </a:r>
            <a:r>
              <a:rPr lang="en-US" altLang="zh-TW" sz="2400" baseline="30000">
                <a:solidFill>
                  <a:prstClr val="black"/>
                </a:solidFill>
                <a:latin typeface="Times New Roman" pitchFamily="18" charset="0"/>
              </a:rPr>
              <a:t>st</a:t>
            </a: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 has a simple pole at s=2 and a pole of order 2 at s=-1</a:t>
            </a:r>
            <a:endParaRPr lang="en-US" altLang="zh-TW" sz="240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51208" name="Object 7"/>
          <p:cNvGraphicFramePr>
            <a:graphicFrameLocks noChangeAspect="1"/>
          </p:cNvGraphicFramePr>
          <p:nvPr/>
        </p:nvGraphicFramePr>
        <p:xfrm>
          <a:off x="1219200" y="5181600"/>
          <a:ext cx="25146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方程式" r:id="rId9" imgW="1358900" imgH="419100" progId="Equation.3">
                  <p:embed/>
                </p:oleObj>
              </mc:Choice>
              <mc:Fallback>
                <p:oleObj name="方程式" r:id="rId9" imgW="1358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181600"/>
                        <a:ext cx="25146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3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 rtlCol="1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Inverse Laplace Transforms of Rational    Functions</a:t>
            </a:r>
          </a:p>
        </p:txBody>
      </p:sp>
      <p:graphicFrame>
        <p:nvGraphicFramePr>
          <p:cNvPr id="54276" name="Object 3"/>
          <p:cNvGraphicFramePr>
            <a:graphicFrameLocks noChangeAspect="1"/>
          </p:cNvGraphicFramePr>
          <p:nvPr/>
        </p:nvGraphicFramePr>
        <p:xfrm>
          <a:off x="762000" y="1676400"/>
          <a:ext cx="1600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方程式" r:id="rId3" imgW="800100" imgH="419100" progId="Equation.3">
                  <p:embed/>
                </p:oleObj>
              </mc:Choice>
              <mc:Fallback>
                <p:oleObj name="方程式" r:id="rId3" imgW="800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6400"/>
                        <a:ext cx="1600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762000" y="24384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The degree of P(s) &lt; the degree of Q(s)</a:t>
            </a:r>
          </a:p>
        </p:txBody>
      </p:sp>
      <p:graphicFrame>
        <p:nvGraphicFramePr>
          <p:cNvPr id="54278" name="Object 5"/>
          <p:cNvGraphicFramePr>
            <a:graphicFrameLocks noChangeAspect="1"/>
          </p:cNvGraphicFramePr>
          <p:nvPr/>
        </p:nvGraphicFramePr>
        <p:xfrm>
          <a:off x="762000" y="2895600"/>
          <a:ext cx="1270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方程式" r:id="rId5" imgW="634725" imgH="228501" progId="Equation.3">
                  <p:embed/>
                </p:oleObj>
              </mc:Choice>
              <mc:Fallback>
                <p:oleObj name="方程式" r:id="rId5" imgW="63472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1270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2209800" y="28956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obtained by residue theorem</a:t>
            </a: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762000" y="35052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The degree of P(s) </a:t>
            </a: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 the degree of Q(s)</a:t>
            </a:r>
          </a:p>
        </p:txBody>
      </p:sp>
      <p:graphicFrame>
        <p:nvGraphicFramePr>
          <p:cNvPr id="54281" name="Object 8"/>
          <p:cNvGraphicFramePr>
            <a:graphicFrameLocks noChangeAspect="1"/>
          </p:cNvGraphicFramePr>
          <p:nvPr/>
        </p:nvGraphicFramePr>
        <p:xfrm>
          <a:off x="838200" y="3962400"/>
          <a:ext cx="5003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方程式" r:id="rId7" imgW="2501900" imgH="419100" progId="Equation.3">
                  <p:embed/>
                </p:oleObj>
              </mc:Choice>
              <mc:Fallback>
                <p:oleObj name="方程式" r:id="rId7" imgW="2501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962400"/>
                        <a:ext cx="5003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Text Box 9"/>
          <p:cNvSpPr txBox="1">
            <a:spLocks noChangeArrowheads="1"/>
          </p:cNvSpPr>
          <p:nvPr/>
        </p:nvSpPr>
        <p:spPr bwMode="auto">
          <a:xfrm>
            <a:off x="762000" y="48768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the degree of p(s)&lt; the degree of q(s)</a:t>
            </a:r>
          </a:p>
        </p:txBody>
      </p:sp>
      <p:graphicFrame>
        <p:nvGraphicFramePr>
          <p:cNvPr id="54283" name="Object 10"/>
          <p:cNvGraphicFramePr>
            <a:graphicFrameLocks noChangeAspect="1"/>
          </p:cNvGraphicFramePr>
          <p:nvPr/>
        </p:nvGraphicFramePr>
        <p:xfrm>
          <a:off x="863600" y="5334000"/>
          <a:ext cx="1371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方程式" r:id="rId9" imgW="685800" imgH="457200" progId="Equation.3">
                  <p:embed/>
                </p:oleObj>
              </mc:Choice>
              <mc:Fallback>
                <p:oleObj name="方程式" r:id="rId9" imgW="685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5334000"/>
                        <a:ext cx="1371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2362200" y="55626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obtained by residue theorem</a:t>
            </a:r>
          </a:p>
        </p:txBody>
      </p:sp>
      <p:graphicFrame>
        <p:nvGraphicFramePr>
          <p:cNvPr id="54285" name="Object 12"/>
          <p:cNvGraphicFramePr>
            <a:graphicFrameLocks noChangeAspect="1"/>
          </p:cNvGraphicFramePr>
          <p:nvPr/>
        </p:nvGraphicFramePr>
        <p:xfrm>
          <a:off x="838200" y="6324600"/>
          <a:ext cx="67818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方程式" r:id="rId11" imgW="3441700" imgH="241300" progId="Equation.3">
                  <p:embed/>
                </p:oleObj>
              </mc:Choice>
              <mc:Fallback>
                <p:oleObj name="方程式" r:id="rId11" imgW="3441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324600"/>
                        <a:ext cx="67818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9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955675" y="1295400"/>
          <a:ext cx="197485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方程式" r:id="rId3" imgW="1346200" imgH="482600" progId="Equation.3">
                  <p:embed/>
                </p:oleObj>
              </mc:Choice>
              <mc:Fallback>
                <p:oleObj name="方程式" r:id="rId3" imgW="1346200" imgH="4826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295400"/>
                        <a:ext cx="197485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graphicFrame>
        <p:nvGraphicFramePr>
          <p:cNvPr id="55301" name="Object 4"/>
          <p:cNvGraphicFramePr>
            <a:graphicFrameLocks noChangeAspect="1"/>
          </p:cNvGraphicFramePr>
          <p:nvPr/>
        </p:nvGraphicFramePr>
        <p:xfrm>
          <a:off x="1295400" y="2895600"/>
          <a:ext cx="3657600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方程式" r:id="rId5" imgW="2159000" imgH="1079500" progId="Equation.3">
                  <p:embed/>
                </p:oleObj>
              </mc:Choice>
              <mc:Fallback>
                <p:oleObj name="方程式" r:id="rId5" imgW="2159000" imgH="1079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95600"/>
                        <a:ext cx="3657600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5"/>
          <p:cNvGraphicFramePr>
            <a:graphicFrameLocks noChangeAspect="1"/>
          </p:cNvGraphicFramePr>
          <p:nvPr/>
        </p:nvGraphicFramePr>
        <p:xfrm>
          <a:off x="1295400" y="2133600"/>
          <a:ext cx="28956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方程式" r:id="rId7" imgW="1714500" imgH="419100" progId="Equation.3">
                  <p:embed/>
                </p:oleObj>
              </mc:Choice>
              <mc:Fallback>
                <p:oleObj name="方程式" r:id="rId7" imgW="1714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289560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664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488832" cy="1512168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Second  lecture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235" y="985532"/>
            <a:ext cx="8458200" cy="914400"/>
          </a:xfrm>
        </p:spPr>
        <p:txBody>
          <a:bodyPr>
            <a:normAutofit lnSpcReduction="10000"/>
          </a:bodyPr>
          <a:lstStyle/>
          <a:p>
            <a:pPr algn="ctr"/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066800" y="1295400"/>
          <a:ext cx="22860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方程式" r:id="rId3" imgW="1422400" imgH="457200" progId="Equation.3">
                  <p:embed/>
                </p:oleObj>
              </mc:Choice>
              <mc:Fallback>
                <p:oleObj name="方程式" r:id="rId3" imgW="1422400" imgH="457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95400"/>
                        <a:ext cx="22860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447800" y="2743200"/>
          <a:ext cx="47244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方程式" r:id="rId5" imgW="2552700" imgH="457200" progId="Equation.3">
                  <p:embed/>
                </p:oleObj>
              </mc:Choice>
              <mc:Fallback>
                <p:oleObj name="方程式" r:id="rId5" imgW="25527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43200"/>
                        <a:ext cx="47244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1066800" y="19812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Discuss the boundedness of f(t) for the cases </a:t>
            </a: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=1, =-1 and </a:t>
            </a:r>
            <a:r>
              <a:rPr lang="en-US" altLang="zh-TW" sz="2400">
                <a:solidFill>
                  <a:prstClr val="black"/>
                </a:solidFill>
                <a:sym typeface="Symbol" pitchFamily="18" charset="2"/>
              </a:rPr>
              <a:t>=0</a:t>
            </a:r>
            <a:r>
              <a:rPr lang="en-US" altLang="zh-TW" sz="2400" b="1">
                <a:solidFill>
                  <a:prstClr val="black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1447800" y="3505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</a:rPr>
              <a:t>(1) </a:t>
            </a: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=1</a:t>
            </a:r>
            <a:endParaRPr lang="en-US" altLang="zh-TW" sz="2400" b="1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61448" name="Rectangle 7"/>
          <p:cNvSpPr>
            <a:spLocks noChangeArrowheads="1"/>
          </p:cNvSpPr>
          <p:nvPr/>
        </p:nvSpPr>
        <p:spPr bwMode="auto">
          <a:xfrm>
            <a:off x="1447800" y="4495800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sym typeface="Symbol" pitchFamily="18" charset="2"/>
              </a:rPr>
              <a:t>(2) =-1</a:t>
            </a:r>
            <a:endParaRPr lang="en-US" altLang="zh-TW" sz="2400" b="1">
              <a:solidFill>
                <a:prstClr val="black"/>
              </a:solidFill>
              <a:sym typeface="Symbol" pitchFamily="18" charset="2"/>
            </a:endParaRPr>
          </a:p>
        </p:txBody>
      </p:sp>
      <p:sp>
        <p:nvSpPr>
          <p:cNvPr id="61449" name="Rectangle 8"/>
          <p:cNvSpPr>
            <a:spLocks noChangeArrowheads="1"/>
          </p:cNvSpPr>
          <p:nvPr/>
        </p:nvSpPr>
        <p:spPr bwMode="auto">
          <a:xfrm>
            <a:off x="1447800" y="5715000"/>
            <a:ext cx="115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sym typeface="Symbol" pitchFamily="18" charset="2"/>
              </a:rPr>
              <a:t>(3) =0</a:t>
            </a:r>
          </a:p>
        </p:txBody>
      </p:sp>
      <p:graphicFrame>
        <p:nvGraphicFramePr>
          <p:cNvPr id="61450" name="Object 9"/>
          <p:cNvGraphicFramePr>
            <a:graphicFrameLocks noChangeAspect="1"/>
          </p:cNvGraphicFramePr>
          <p:nvPr/>
        </p:nvGraphicFramePr>
        <p:xfrm>
          <a:off x="1905000" y="3776663"/>
          <a:ext cx="144780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方程式" r:id="rId7" imgW="812447" imgH="431613" progId="Equation.3">
                  <p:embed/>
                </p:oleObj>
              </mc:Choice>
              <mc:Fallback>
                <p:oleObj name="方程式" r:id="rId7" imgW="81244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776663"/>
                        <a:ext cx="1447800" cy="769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1" name="Object 10"/>
          <p:cNvGraphicFramePr>
            <a:graphicFrameLocks noChangeAspect="1"/>
          </p:cNvGraphicFramePr>
          <p:nvPr/>
        </p:nvGraphicFramePr>
        <p:xfrm>
          <a:off x="1905000" y="4948238"/>
          <a:ext cx="1295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方程式" r:id="rId9" imgW="698197" imgH="431613" progId="Equation.3">
                  <p:embed/>
                </p:oleObj>
              </mc:Choice>
              <mc:Fallback>
                <p:oleObj name="方程式" r:id="rId9" imgW="69819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948238"/>
                        <a:ext cx="12954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2" name="Object 11"/>
          <p:cNvGraphicFramePr>
            <a:graphicFrameLocks noChangeAspect="1"/>
          </p:cNvGraphicFramePr>
          <p:nvPr/>
        </p:nvGraphicFramePr>
        <p:xfrm>
          <a:off x="1905000" y="6132513"/>
          <a:ext cx="10668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方程式" r:id="rId11" imgW="393359" imgH="164957" progId="Equation.3">
                  <p:embed/>
                </p:oleObj>
              </mc:Choice>
              <mc:Fallback>
                <p:oleObj name="方程式" r:id="rId11" imgW="39335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6132513"/>
                        <a:ext cx="10668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3" name="Text Box 12"/>
          <p:cNvSpPr txBox="1">
            <a:spLocks noChangeArrowheads="1"/>
          </p:cNvSpPr>
          <p:nvPr/>
        </p:nvSpPr>
        <p:spPr bwMode="auto">
          <a:xfrm>
            <a:off x="3886200" y="3749675"/>
            <a:ext cx="426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Roots in the left side of s plane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f(t) is bounded</a:t>
            </a:r>
          </a:p>
        </p:txBody>
      </p:sp>
      <p:sp>
        <p:nvSpPr>
          <p:cNvPr id="61454" name="Rectangle 13"/>
          <p:cNvSpPr>
            <a:spLocks noChangeArrowheads="1"/>
          </p:cNvSpPr>
          <p:nvPr/>
        </p:nvSpPr>
        <p:spPr bwMode="auto">
          <a:xfrm>
            <a:off x="3886200" y="4937125"/>
            <a:ext cx="457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Roots in the right side of s plane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f(t) is unbounded</a:t>
            </a:r>
          </a:p>
        </p:txBody>
      </p:sp>
      <p:sp>
        <p:nvSpPr>
          <p:cNvPr id="61455" name="Rectangle 14"/>
          <p:cNvSpPr>
            <a:spLocks noChangeArrowheads="1"/>
          </p:cNvSpPr>
          <p:nvPr/>
        </p:nvSpPr>
        <p:spPr bwMode="auto">
          <a:xfrm>
            <a:off x="3886200" y="5943600"/>
            <a:ext cx="510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240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rPr>
              <a:t>Roots with the order of 1 are on the  axis  f(t) is bounded</a:t>
            </a:r>
          </a:p>
        </p:txBody>
      </p:sp>
    </p:spTree>
    <p:extLst>
      <p:ext uri="{BB962C8B-B14F-4D97-AF65-F5344CB8AC3E}">
        <p14:creationId xmlns:p14="http://schemas.microsoft.com/office/powerpoint/2010/main" val="286048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Equations, Initial Value Problems</a:t>
            </a:r>
          </a:p>
        </p:txBody>
      </p:sp>
      <p:graphicFrame>
        <p:nvGraphicFramePr>
          <p:cNvPr id="317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929845"/>
              </p:ext>
            </p:extLst>
          </p:nvPr>
        </p:nvGraphicFramePr>
        <p:xfrm>
          <a:off x="683568" y="2492896"/>
          <a:ext cx="7521699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方程式" r:id="rId3" imgW="2667000" imgH="635000" progId="Equation.3">
                  <p:embed/>
                </p:oleObj>
              </mc:Choice>
              <mc:Fallback>
                <p:oleObj name="方程式" r:id="rId3" imgW="2667000" imgH="63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492896"/>
                        <a:ext cx="7521699" cy="173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9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rtlCol="1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000" smtClean="0"/>
              <a:t>Differential Equations, Initial Value Problems</a:t>
            </a:r>
          </a:p>
        </p:txBody>
      </p:sp>
      <p:graphicFrame>
        <p:nvGraphicFramePr>
          <p:cNvPr id="3277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748017"/>
              </p:ext>
            </p:extLst>
          </p:nvPr>
        </p:nvGraphicFramePr>
        <p:xfrm>
          <a:off x="482621" y="2492896"/>
          <a:ext cx="6696744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方程式" r:id="rId3" imgW="3035300" imgH="647700" progId="Equation.3">
                  <p:embed/>
                </p:oleObj>
              </mc:Choice>
              <mc:Fallback>
                <p:oleObj name="方程式" r:id="rId3" imgW="30353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21" y="2492896"/>
                        <a:ext cx="6696744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6477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TW" sz="2400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dirty="0" smtClean="0">
                <a:solidFill>
                  <a:prstClr val="black"/>
                </a:solidFill>
                <a:latin typeface="Times New Roman" pitchFamily="18" charset="0"/>
              </a:rPr>
              <a:t>By </a:t>
            </a: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</a:rPr>
              <a:t>Laplace Transform</a:t>
            </a:r>
            <a:endParaRPr lang="en-US" altLang="zh-TW" sz="2400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27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590998"/>
              </p:ext>
            </p:extLst>
          </p:nvPr>
        </p:nvGraphicFramePr>
        <p:xfrm>
          <a:off x="323528" y="3925614"/>
          <a:ext cx="5544616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方程式" r:id="rId5" imgW="3200400" imgH="457200" progId="Equation.3">
                  <p:embed/>
                </p:oleObj>
              </mc:Choice>
              <mc:Fallback>
                <p:oleObj name="方程式" r:id="rId5" imgW="3200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925614"/>
                        <a:ext cx="5544616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5796136" y="4339952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</a:rPr>
              <a:t>Called subsidiary equation</a:t>
            </a:r>
            <a:endParaRPr lang="en-US" altLang="zh-TW" sz="2400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28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5" name="Group 6"/>
          <p:cNvGrpSpPr>
            <a:grpSpLocks/>
          </p:cNvGrpSpPr>
          <p:nvPr/>
        </p:nvGrpSpPr>
        <p:grpSpPr bwMode="auto">
          <a:xfrm>
            <a:off x="701675" y="1234281"/>
            <a:ext cx="9846989" cy="835025"/>
            <a:chOff x="740" y="2354"/>
            <a:chExt cx="5740" cy="526"/>
          </a:xfrm>
        </p:grpSpPr>
        <p:graphicFrame>
          <p:nvGraphicFramePr>
            <p:cNvPr id="3278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4284075"/>
                </p:ext>
              </p:extLst>
            </p:nvPr>
          </p:nvGraphicFramePr>
          <p:xfrm>
            <a:off x="740" y="2354"/>
            <a:ext cx="2400" cy="5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3" name="方程式" r:id="rId3" imgW="1968500" imgH="431800" progId="Equation.3">
                    <p:embed/>
                  </p:oleObj>
                </mc:Choice>
                <mc:Fallback>
                  <p:oleObj name="方程式" r:id="rId3" imgW="1968500" imgH="431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0" y="2354"/>
                          <a:ext cx="2400" cy="5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82" name="Text Box 8"/>
            <p:cNvSpPr txBox="1">
              <a:spLocks noChangeArrowheads="1"/>
            </p:cNvSpPr>
            <p:nvPr/>
          </p:nvSpPr>
          <p:spPr bwMode="auto">
            <a:xfrm>
              <a:off x="3408" y="2448"/>
              <a:ext cx="30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zh-TW" sz="2400" dirty="0">
                  <a:solidFill>
                    <a:prstClr val="black"/>
                  </a:solidFill>
                  <a:latin typeface="Times New Roman" pitchFamily="18" charset="0"/>
                </a:rPr>
                <a:t>Called transfer function</a:t>
              </a:r>
              <a:endParaRPr lang="en-US" altLang="zh-TW" sz="2400" dirty="0">
                <a:solidFill>
                  <a:prstClr val="black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aphicFrame>
        <p:nvGraphicFramePr>
          <p:cNvPr id="3277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261024"/>
              </p:ext>
            </p:extLst>
          </p:nvPr>
        </p:nvGraphicFramePr>
        <p:xfrm>
          <a:off x="683568" y="2204864"/>
          <a:ext cx="691276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方程式" r:id="rId5" imgW="3187700" imgH="241300" progId="Equation.3">
                  <p:embed/>
                </p:oleObj>
              </mc:Choice>
              <mc:Fallback>
                <p:oleObj name="方程式" r:id="rId5" imgW="3187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204864"/>
                        <a:ext cx="6912768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611560" y="2780928"/>
            <a:ext cx="705678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</a:rPr>
              <a:t>The Laplace transform of y(t)</a:t>
            </a:r>
            <a:endParaRPr lang="en-US" altLang="zh-TW" sz="2400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27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816361"/>
              </p:ext>
            </p:extLst>
          </p:nvPr>
        </p:nvGraphicFramePr>
        <p:xfrm>
          <a:off x="1153547" y="3314509"/>
          <a:ext cx="4282549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方程式" r:id="rId7" imgW="1548728" imgH="215806" progId="Equation.3">
                  <p:embed/>
                </p:oleObj>
              </mc:Choice>
              <mc:Fallback>
                <p:oleObj name="方程式" r:id="rId7" imgW="154872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547" y="3314509"/>
                        <a:ext cx="4282549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395536" y="4221088"/>
            <a:ext cx="874846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dirty="0">
                <a:solidFill>
                  <a:prstClr val="black"/>
                </a:solidFill>
                <a:latin typeface="Times New Roman" pitchFamily="18" charset="0"/>
              </a:rPr>
              <a:t> y(t) is obtained by inversing the Laplace transform of Y(s)</a:t>
            </a:r>
            <a:endParaRPr lang="en-US" altLang="zh-TW" sz="2400" dirty="0">
              <a:solidFill>
                <a:prstClr val="black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7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6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18259"/>
              </p:ext>
            </p:extLst>
          </p:nvPr>
        </p:nvGraphicFramePr>
        <p:xfrm>
          <a:off x="179512" y="2852936"/>
          <a:ext cx="8352928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方程式" r:id="rId3" imgW="4279900" imgH="838200" progId="Equation.3">
                  <p:embed/>
                </p:oleObj>
              </mc:Choice>
              <mc:Fallback>
                <p:oleObj name="方程式" r:id="rId3" imgW="4279900" imgH="838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852936"/>
                        <a:ext cx="8352928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07904" y="692696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altLang="zh-TW" dirty="0" smtClean="0">
              <a:cs typeface="Arial" charset="0"/>
            </a:endParaRPr>
          </a:p>
          <a:p>
            <a:endParaRPr lang="en-US" altLang="zh-TW" dirty="0" smtClean="0">
              <a:cs typeface="Arial" charset="0"/>
            </a:endParaRPr>
          </a:p>
        </p:txBody>
      </p:sp>
      <p:graphicFrame>
        <p:nvGraphicFramePr>
          <p:cNvPr id="358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370107"/>
              </p:ext>
            </p:extLst>
          </p:nvPr>
        </p:nvGraphicFramePr>
        <p:xfrm>
          <a:off x="1043608" y="1484784"/>
          <a:ext cx="4077072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1320227" imgH="393529" progId="Equation.3">
                  <p:embed/>
                </p:oleObj>
              </mc:Choice>
              <mc:Fallback>
                <p:oleObj name="Equation" r:id="rId5" imgW="132022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484784"/>
                        <a:ext cx="4077072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035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828800" y="4038600"/>
          <a:ext cx="28194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方程式" r:id="rId3" imgW="1193800" imgH="393700" progId="Equation.3">
                  <p:embed/>
                </p:oleObj>
              </mc:Choice>
              <mc:Fallback>
                <p:oleObj name="方程式" r:id="rId3" imgW="1193800" imgH="3937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038600"/>
                        <a:ext cx="28194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 and Integration of Transform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533400" y="16764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zh-TW" sz="3200">
                <a:solidFill>
                  <a:prstClr val="black"/>
                </a:solidFill>
              </a:rPr>
              <a:t>Differentiation of transforms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zh-TW" sz="320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zh-TW" sz="320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zh-TW" sz="3200">
                <a:solidFill>
                  <a:prstClr val="black"/>
                </a:solidFill>
              </a:rPr>
              <a:t>Integration of transforms</a:t>
            </a:r>
          </a:p>
        </p:txBody>
      </p:sp>
      <p:graphicFrame>
        <p:nvGraphicFramePr>
          <p:cNvPr id="36870" name="Object 5"/>
          <p:cNvGraphicFramePr>
            <a:graphicFrameLocks noChangeAspect="1"/>
          </p:cNvGraphicFramePr>
          <p:nvPr/>
        </p:nvGraphicFramePr>
        <p:xfrm>
          <a:off x="1752600" y="2514600"/>
          <a:ext cx="2895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方程式" r:id="rId5" imgW="965200" imgH="203200" progId="Equation.3">
                  <p:embed/>
                </p:oleObj>
              </mc:Choice>
              <mc:Fallback>
                <p:oleObj name="方程式" r:id="rId5" imgW="965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4600"/>
                        <a:ext cx="2895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7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000" dirty="0" smtClean="0">
                <a:cs typeface="Arial" charset="0"/>
              </a:rPr>
              <a:t>Differentiation of Transforms</a:t>
            </a:r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/>
        </p:nvGraphicFramePr>
        <p:xfrm>
          <a:off x="1524000" y="1828800"/>
          <a:ext cx="2895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方程式" r:id="rId3" imgW="965200" imgH="203200" progId="Equation.3">
                  <p:embed/>
                </p:oleObj>
              </mc:Choice>
              <mc:Fallback>
                <p:oleObj name="方程式" r:id="rId3" imgW="965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28800"/>
                        <a:ext cx="2895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4"/>
          <p:cNvGraphicFramePr>
            <a:graphicFrameLocks noChangeAspect="1"/>
          </p:cNvGraphicFramePr>
          <p:nvPr/>
        </p:nvGraphicFramePr>
        <p:xfrm>
          <a:off x="1828800" y="2819400"/>
          <a:ext cx="51816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方程式" r:id="rId5" imgW="2425700" imgH="1117600" progId="Equation.3">
                  <p:embed/>
                </p:oleObj>
              </mc:Choice>
              <mc:Fallback>
                <p:oleObj name="方程式" r:id="rId5" imgW="2425700" imgH="111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5181600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69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1143000" y="1447800"/>
          <a:ext cx="25146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方程式" r:id="rId3" imgW="1091726" imgH="393529" progId="Equation.3">
                  <p:embed/>
                </p:oleObj>
              </mc:Choice>
              <mc:Fallback>
                <p:oleObj name="方程式" r:id="rId3" imgW="109172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47800"/>
                        <a:ext cx="251460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4"/>
          <p:cNvGraphicFramePr>
            <a:graphicFrameLocks noChangeAspect="1"/>
          </p:cNvGraphicFramePr>
          <p:nvPr/>
        </p:nvGraphicFramePr>
        <p:xfrm>
          <a:off x="1143000" y="2438400"/>
          <a:ext cx="262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方程式" r:id="rId5" imgW="876300" imgH="203200" progId="Equation.3">
                  <p:embed/>
                </p:oleObj>
              </mc:Choice>
              <mc:Fallback>
                <p:oleObj name="方程式" r:id="rId5" imgW="876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38400"/>
                        <a:ext cx="2628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5"/>
          <p:cNvGraphicFramePr>
            <a:graphicFrameLocks noChangeAspect="1"/>
          </p:cNvGraphicFramePr>
          <p:nvPr/>
        </p:nvGraphicFramePr>
        <p:xfrm>
          <a:off x="2057400" y="3200400"/>
          <a:ext cx="4114800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方程式" r:id="rId7" imgW="1676400" imgH="812800" progId="Equation.3">
                  <p:embed/>
                </p:oleObj>
              </mc:Choice>
              <mc:Fallback>
                <p:oleObj name="方程式" r:id="rId7" imgW="1676400" imgH="812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200400"/>
                        <a:ext cx="4114800" cy="199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60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287</Words>
  <Application>Microsoft Office PowerPoint</Application>
  <PresentationFormat>On-screen Show (4:3)</PresentationFormat>
  <Paragraphs>54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Concourse</vt:lpstr>
      <vt:lpstr>方程式</vt:lpstr>
      <vt:lpstr>Equation</vt:lpstr>
      <vt:lpstr>Visio</vt:lpstr>
      <vt:lpstr>PowerPoint Presentation</vt:lpstr>
      <vt:lpstr>     Second  lecture</vt:lpstr>
      <vt:lpstr>Differential Equations, Initial Value Problems</vt:lpstr>
      <vt:lpstr>Differential Equations, Initial Value Problems</vt:lpstr>
      <vt:lpstr>PowerPoint Presentation</vt:lpstr>
      <vt:lpstr>Integration</vt:lpstr>
      <vt:lpstr>Differentiation and Integration of Transform</vt:lpstr>
      <vt:lpstr>Differentiation of Transforms</vt:lpstr>
      <vt:lpstr>Example</vt:lpstr>
      <vt:lpstr>Integration of Transforms</vt:lpstr>
      <vt:lpstr>Example</vt:lpstr>
      <vt:lpstr>Convolution </vt:lpstr>
      <vt:lpstr>Example</vt:lpstr>
      <vt:lpstr>Inverse Laplace Transform</vt:lpstr>
      <vt:lpstr>Inverse Laplace Transform</vt:lpstr>
      <vt:lpstr>Inverse Laplace Transform</vt:lpstr>
      <vt:lpstr>Example</vt:lpstr>
      <vt:lpstr>Inverse Laplace Transforms of Rational    Functions</vt:lpstr>
      <vt:lpstr>Example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Shaimaa Shukri</dc:creator>
  <cp:lastModifiedBy>Shaimaa Shukri</cp:lastModifiedBy>
  <cp:revision>9</cp:revision>
  <dcterms:created xsi:type="dcterms:W3CDTF">2018-11-30T21:39:49Z</dcterms:created>
  <dcterms:modified xsi:type="dcterms:W3CDTF">2018-12-01T18:42:28Z</dcterms:modified>
</cp:coreProperties>
</file>