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1" r:id="rId7"/>
    <p:sldId id="263" r:id="rId8"/>
    <p:sldId id="265" r:id="rId9"/>
    <p:sldId id="266" r:id="rId10"/>
    <p:sldId id="270" r:id="rId11"/>
    <p:sldId id="271" r:id="rId12"/>
    <p:sldId id="268" r:id="rId13"/>
    <p:sldId id="269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7296" y="3048000"/>
            <a:ext cx="73324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Digital </a:t>
            </a:r>
            <a:r>
              <a:rPr lang="en-US" sz="5400" u="sng" dirty="0" smtClean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 to Analog </a:t>
            </a:r>
            <a:r>
              <a:rPr lang="en-US" sz="5400" u="sng" dirty="0" smtClean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Converters</a:t>
            </a:r>
            <a:endParaRPr lang="ar-IQ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09600" y="1219200"/>
                <a:ext cx="7429919" cy="166083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−</m:t>
                      </m:r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16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/>
                  <a:t>Where b corresponds to Bit-3, b to Bit-2, etc.</a:t>
                </a:r>
                <a:endParaRPr lang="ar-IQ" sz="2400" dirty="0"/>
              </a:p>
              <a:p>
                <a:endParaRPr lang="ar-IQ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19200"/>
                <a:ext cx="7429919" cy="1660839"/>
              </a:xfrm>
              <a:prstGeom prst="rect">
                <a:avLst/>
              </a:prstGeom>
              <a:blipFill rotWithShape="1">
                <a:blip r:embed="rId2"/>
                <a:stretch>
                  <a:fillRect l="-123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66800" y="607367"/>
                <a:ext cx="1425327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/>
                          </m:ctrlPr>
                        </m:sSubPr>
                        <m:e>
                          <m:r>
                            <a:rPr lang="en-US" sz="2400" i="1"/>
                            <m:t>𝑉</m:t>
                          </m:r>
                        </m:e>
                        <m:sub>
                          <m:r>
                            <a:rPr lang="en-US" sz="2400" i="1"/>
                            <m:t>𝑜𝑢𝑡</m:t>
                          </m:r>
                          <m:r>
                            <a:rPr lang="en-US" sz="2400" i="1"/>
                            <m:t> =−</m:t>
                          </m:r>
                          <m:r>
                            <m:rPr>
                              <m:sty m:val="p"/>
                            </m:rPr>
                            <a:rPr lang="en-US" sz="2400"/>
                            <m:t>IR</m:t>
                          </m:r>
                        </m:sub>
                      </m:sSub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607367"/>
                <a:ext cx="1425327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51669" y="3505200"/>
                <a:ext cx="7100069" cy="156850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1">
                <a:spAutoFit/>
              </a:bodyPr>
              <a:lstStyle/>
              <a:p>
                <a:r>
                  <a:rPr lang="pt-BR" sz="2400" dirty="0" smtClean="0"/>
                  <a:t>For a 4-Bit R-2R Ladder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𝑟𝑒𝑓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ar-IQ" sz="24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69" y="3505200"/>
                <a:ext cx="7100069" cy="1568506"/>
              </a:xfrm>
              <a:prstGeom prst="rect">
                <a:avLst/>
              </a:prstGeom>
              <a:blipFill rotWithShape="1">
                <a:blip r:embed="rId4"/>
                <a:stretch>
                  <a:fillRect l="-1375" t="-311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71600" y="5257800"/>
                <a:ext cx="7391400" cy="185345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en-US" i="1" dirty="0" smtClean="0">
                  <a:latin typeface="Cambria Math"/>
                </a:endParaRPr>
              </a:p>
              <a:p>
                <a:r>
                  <a:rPr lang="en-US" sz="2000" i="1" dirty="0">
                    <a:latin typeface="Cambria Math"/>
                  </a:rPr>
                  <a:t>For general n-Bit R-2R Ladder or Binary Weighted Resister DAC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𝑉</m:t>
                              </m:r>
                            </m:e>
                          </m:eqAr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 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𝑟𝑒𝑓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/>
                            <m:t>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257800"/>
                <a:ext cx="7391400" cy="1853456"/>
              </a:xfrm>
              <a:prstGeom prst="rect">
                <a:avLst/>
              </a:prstGeom>
              <a:blipFill rotWithShape="1">
                <a:blip r:embed="rId5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99886"/>
            <a:ext cx="754045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490663"/>
            <a:ext cx="786765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4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509713"/>
            <a:ext cx="775335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76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Find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for an R-2R ladder D/A with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Vref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=3.3 Volts, and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codeword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101101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𝑟𝑒𝑓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64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3</m:t>
                    </m:r>
                    <m:r>
                      <a:rPr lang="en-US" sz="2000" b="0" i="1" smtClean="0">
                        <a:latin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32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64</m:t>
                                </m:r>
                              </m:den>
                            </m:f>
                          </m:e>
                          <m:sub/>
                        </m:sSub>
                      </m:e>
                    </m:d>
                  </m:oMath>
                </a14:m>
                <a:r>
                  <a:rPr lang="en-US" sz="2000" dirty="0" smtClean="0"/>
                  <a:t> =-54.914</a:t>
                </a:r>
                <a:endParaRPr lang="ar-IQ" sz="20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198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Find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for an R-2R ladder D/A with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Vref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=5 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Volts, and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codeword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101101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𝑟𝑒𝑓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64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5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32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64</m:t>
                                </m:r>
                              </m:den>
                            </m:f>
                          </m:e>
                          <m:sub/>
                        </m:sSub>
                      </m:e>
                    </m:d>
                  </m:oMath>
                </a14:m>
                <a:r>
                  <a:rPr lang="en-US" sz="2000" dirty="0" smtClean="0"/>
                  <a:t> =-3.5156</a:t>
                </a:r>
                <a:endParaRPr lang="ar-IQ" sz="20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536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3200" dirty="0"/>
              <a:t>Find </a:t>
            </a:r>
            <a:r>
              <a:rPr lang="en-US" sz="3200" dirty="0" err="1"/>
              <a:t>Vout</a:t>
            </a:r>
            <a:r>
              <a:rPr lang="en-US" sz="3200" dirty="0"/>
              <a:t> for an R-2R ladder D/A with </a:t>
            </a:r>
            <a:r>
              <a:rPr lang="en-US" sz="3200" dirty="0" err="1"/>
              <a:t>Vref</a:t>
            </a:r>
            <a:r>
              <a:rPr lang="en-US" sz="3200" dirty="0"/>
              <a:t>=3.3 Volts, and </a:t>
            </a:r>
            <a:r>
              <a:rPr lang="en-US" sz="3200" dirty="0" err="1"/>
              <a:t>codeword</a:t>
            </a:r>
            <a:r>
              <a:rPr lang="en-US" sz="3200" dirty="0"/>
              <a:t> = 101101, (assume the switch that is responsible for the LSB is not working and it is stuck in the open state).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𝑟𝑒𝑓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32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64</m:t>
                                  </m:r>
                                </m:den>
                              </m:f>
                            </m:e>
                            <m:sub/>
                          </m:sSub>
                        </m:e>
                      </m:d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191657"/>
                <a:ext cx="8458200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/>
                      </a:rPr>
                      <m:t>3</m:t>
                    </m:r>
                    <m:r>
                      <a:rPr lang="en-US" sz="2000" b="0" i="1" smtClean="0">
                        <a:latin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32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64</m:t>
                                </m:r>
                              </m:den>
                            </m:f>
                          </m:e>
                          <m:sub/>
                        </m:sSub>
                      </m:e>
                    </m:d>
                  </m:oMath>
                </a14:m>
                <a:r>
                  <a:rPr lang="en-US" sz="2000" dirty="0" smtClean="0"/>
                  <a:t> =-2.2687</a:t>
                </a:r>
                <a:endParaRPr lang="ar-IQ" sz="20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52800"/>
                <a:ext cx="8610600" cy="8629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62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Digital </a:t>
            </a:r>
            <a:r>
              <a:rPr lang="en-US" u="sng" dirty="0" smtClean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to Analog </a:t>
            </a:r>
            <a:r>
              <a:rPr lang="en-US" u="sng" dirty="0" smtClean="0">
                <a:solidFill>
                  <a:srgbClr val="FF0000"/>
                </a:solidFill>
                <a:latin typeface="Blackadder ITC" pitchFamily="82" charset="0"/>
                <a:cs typeface="Calibri" pitchFamily="34" charset="0"/>
              </a:rPr>
              <a:t>Converters</a:t>
            </a:r>
            <a:endParaRPr lang="ar-IQ" u="sng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04800" y="1524000"/>
            <a:ext cx="8458200" cy="1066800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en-US" sz="3600" dirty="0"/>
              <a:t>What is the D/A? why is it needed? Do we always need it?</a:t>
            </a:r>
          </a:p>
        </p:txBody>
      </p:sp>
      <p:sp>
        <p:nvSpPr>
          <p:cNvPr id="6" name="Folded Corner 5"/>
          <p:cNvSpPr/>
          <p:nvPr/>
        </p:nvSpPr>
        <p:spPr>
          <a:xfrm>
            <a:off x="1828800" y="2933700"/>
            <a:ext cx="6934200" cy="3009900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en-US" sz="3200" dirty="0" smtClean="0"/>
              <a:t>(DAC</a:t>
            </a:r>
            <a:r>
              <a:rPr lang="en-US" sz="3200" dirty="0"/>
              <a:t>) converts a digital signal or values to an </a:t>
            </a:r>
            <a:r>
              <a:rPr lang="en-US" sz="3200" dirty="0" smtClean="0"/>
              <a:t>analog voltage </a:t>
            </a:r>
            <a:r>
              <a:rPr lang="en-US" sz="3200" dirty="0"/>
              <a:t>or current output.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97978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486" y="228600"/>
            <a:ext cx="8091714" cy="1371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Derive </a:t>
            </a:r>
            <a:r>
              <a:rPr lang="en-US" sz="3600" dirty="0"/>
              <a:t>the equation for </a:t>
            </a:r>
            <a:r>
              <a:rPr lang="en-US" sz="3600" dirty="0" err="1"/>
              <a:t>Vout</a:t>
            </a:r>
            <a:r>
              <a:rPr lang="en-US" sz="3600" dirty="0"/>
              <a:t> for a binary weighted resister with </a:t>
            </a:r>
            <a:r>
              <a:rPr lang="en-US" sz="3600" dirty="0" err="1"/>
              <a:t>Rf</a:t>
            </a:r>
            <a:r>
              <a:rPr lang="en-US" sz="3600" dirty="0"/>
              <a:t>=R/2</a:t>
            </a:r>
            <a:r>
              <a:rPr lang="en-US" dirty="0"/>
              <a:t>.</a:t>
            </a:r>
            <a:br>
              <a:rPr lang="en-US" dirty="0"/>
            </a:br>
            <a:endParaRPr lang="ar-IQ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362200"/>
            <a:ext cx="9906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ounded Rectangle 3"/>
              <p:cNvSpPr/>
              <p:nvPr/>
            </p:nvSpPr>
            <p:spPr>
              <a:xfrm>
                <a:off x="152400" y="1754414"/>
                <a:ext cx="5867400" cy="12573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/>
                          </m:ctrlPr>
                        </m:sSubPr>
                        <m:e>
                          <m:r>
                            <a:rPr lang="en-US" sz="2400" i="1"/>
                            <m:t>𝑉</m:t>
                          </m:r>
                        </m:e>
                        <m:sub>
                          <m:r>
                            <a:rPr lang="en-US" sz="2400" i="1"/>
                            <m:t>𝑜𝑢𝑡</m:t>
                          </m:r>
                        </m:sub>
                      </m:sSub>
                      <m:r>
                        <a:rPr lang="en-US" sz="2400" i="1"/>
                        <m:t>=−</m:t>
                      </m:r>
                      <m:r>
                        <a:rPr lang="en-US" sz="2400" i="1"/>
                        <m:t>𝐼</m:t>
                      </m:r>
                      <m:r>
                        <a:rPr lang="en-US" sz="2400" i="1"/>
                        <m:t> </m:t>
                      </m:r>
                      <m:sSub>
                        <m:sSubPr>
                          <m:ctrlPr>
                            <a:rPr lang="en-US" sz="2400" i="1"/>
                          </m:ctrlPr>
                        </m:sSubPr>
                        <m:e>
                          <m:r>
                            <a:rPr lang="en-US" sz="2400" i="1"/>
                            <m:t>𝑅</m:t>
                          </m:r>
                        </m:e>
                        <m:sub>
                          <m:r>
                            <a:rPr lang="en-US" sz="2400" i="1"/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400" i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/>
                        <m:t>= −</m:t>
                      </m:r>
                      <m:sSub>
                        <m:sSubPr>
                          <m:ctrlPr>
                            <a:rPr lang="en-US" sz="2400" i="1"/>
                          </m:ctrlPr>
                        </m:sSubPr>
                        <m:e>
                          <m:r>
                            <a:rPr lang="en-US" sz="2400" i="1"/>
                            <m:t>𝑅</m:t>
                          </m:r>
                        </m:e>
                        <m:sub>
                          <m:r>
                            <a:rPr lang="en-US" sz="2400" i="1"/>
                            <m:t>𝑓</m:t>
                          </m:r>
                          <m:r>
                            <a:rPr lang="en-US" sz="2400" i="1"/>
                            <m:t>  </m:t>
                          </m:r>
                        </m:sub>
                      </m:sSub>
                      <m:d>
                        <m:dPr>
                          <m:ctrlPr>
                            <a:rPr lang="en-US" sz="2400" i="1"/>
                          </m:ctrlPr>
                        </m:dPr>
                        <m:e>
                          <m:f>
                            <m:fPr>
                              <m:ctrlPr>
                                <a:rPr lang="en-US" sz="2400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/>
                                <m:t>𝑅</m:t>
                              </m:r>
                            </m:den>
                          </m:f>
                          <m:r>
                            <a:rPr lang="en-US" sz="2400" i="1"/>
                            <m:t>+</m:t>
                          </m:r>
                          <m:f>
                            <m:fPr>
                              <m:ctrlPr>
                                <a:rPr lang="en-US" sz="2400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/>
                                <m:t>2</m:t>
                              </m:r>
                              <m:r>
                                <a:rPr lang="en-US" sz="2400" i="1"/>
                                <m:t>𝑅</m:t>
                              </m:r>
                            </m:den>
                          </m:f>
                          <m:r>
                            <a:rPr lang="en-US" sz="2400" i="1"/>
                            <m:t>+</m:t>
                          </m:r>
                          <m:f>
                            <m:fPr>
                              <m:ctrlPr>
                                <a:rPr lang="en-US" sz="2400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/>
                                <m:t>4</m:t>
                              </m:r>
                              <m:r>
                                <a:rPr lang="en-US" sz="2400" i="1"/>
                                <m:t>𝑅</m:t>
                              </m:r>
                            </m:den>
                          </m:f>
                          <m:r>
                            <a:rPr lang="en-US" sz="2400" i="1"/>
                            <m:t>+</m:t>
                          </m:r>
                          <m:r>
                            <a:rPr lang="ar-IQ" sz="2400"/>
                            <m:t>…</m:t>
                          </m:r>
                          <m:f>
                            <m:fPr>
                              <m:ctrlPr>
                                <a:rPr lang="en-US" sz="2400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400" i="1"/>
                                  </m:ctrlPr>
                                </m:sSupPr>
                                <m:e>
                                  <m:r>
                                    <a:rPr lang="en-US" sz="2400" i="1"/>
                                    <m:t>2</m:t>
                                  </m:r>
                                </m:e>
                                <m:sup>
                                  <m:r>
                                    <a:rPr lang="en-US" sz="2400" i="1"/>
                                    <m:t>𝑛</m:t>
                                  </m:r>
                                  <m:r>
                                    <a:rPr lang="en-US" sz="2400" i="1"/>
                                    <m:t>−</m:t>
                                  </m:r>
                                  <m:r>
                                    <a:rPr lang="en-US" sz="2400" i="1"/>
                                    <m:t>1</m:t>
                                  </m:r>
                                </m:sup>
                              </m:sSup>
                              <m:r>
                                <a:rPr lang="en-US" sz="2400" i="1"/>
                                <m:t>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754414"/>
                <a:ext cx="5867400" cy="12573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40229" y="3338285"/>
                <a:ext cx="6819900" cy="120892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𝑅</m:t>
                        </m:r>
                      </m:e>
                      <m:sub>
                        <m:r>
                          <a:rPr lang="en-US" sz="2800" i="1"/>
                          <m:t>𝑓</m:t>
                        </m:r>
                      </m:sub>
                    </m:sSub>
                    <m:r>
                      <a:rPr lang="en-US" sz="2800" i="1"/>
                      <m:t>=</m:t>
                    </m:r>
                    <m:r>
                      <a:rPr lang="en-US" sz="2800" i="1"/>
                      <m:t>𝑅</m:t>
                    </m:r>
                    <m:r>
                      <a:rPr lang="en-US" sz="2800" i="1"/>
                      <m:t>/</m:t>
                    </m:r>
                    <m:r>
                      <a:rPr lang="en-US" sz="2800" i="1"/>
                      <m:t>2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𝑉</m:t>
                        </m:r>
                      </m:e>
                      <m:sub>
                        <m:r>
                          <a:rPr lang="en-US" sz="2800" i="1"/>
                          <m:t>𝑜𝑢𝑡</m:t>
                        </m:r>
                      </m:sub>
                    </m:sSub>
                    <m:r>
                      <a:rPr lang="en-US" sz="2800" i="1"/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800" i="1"/>
                        </m:ctrlPr>
                      </m:dPr>
                      <m:e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/>
                                </m:ctrlPr>
                              </m:sSubPr>
                              <m:e>
                                <m:r>
                                  <a:rPr lang="en-US" sz="2800" i="1"/>
                                  <m:t>𝑉</m:t>
                                </m:r>
                              </m:e>
                              <m:sub>
                                <m:r>
                                  <a:rPr lang="en-US" sz="2800" i="1"/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/>
                              <m:t>2</m:t>
                            </m:r>
                          </m:den>
                        </m:f>
                        <m:r>
                          <a:rPr lang="en-US" sz="2800" i="1"/>
                          <m:t>+</m:t>
                        </m:r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/>
                                </m:ctrlPr>
                              </m:sSubPr>
                              <m:e>
                                <m:r>
                                  <a:rPr lang="en-US" sz="2800" i="1"/>
                                  <m:t>𝑉</m:t>
                                </m:r>
                              </m:e>
                              <m:sub>
                                <m:r>
                                  <a:rPr lang="en-US" sz="2800" i="1"/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/>
                              <m:t>4</m:t>
                            </m:r>
                          </m:den>
                        </m:f>
                        <m:r>
                          <a:rPr lang="en-US" sz="2800" i="1"/>
                          <m:t>+</m:t>
                        </m:r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/>
                                </m:ctrlPr>
                              </m:sSubPr>
                              <m:e>
                                <m:r>
                                  <a:rPr lang="en-US" sz="2800" i="1"/>
                                  <m:t>𝑉</m:t>
                                </m:r>
                              </m:e>
                              <m:sub>
                                <m:r>
                                  <a:rPr lang="en-US" sz="2800" i="1"/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/>
                              <m:t>8</m:t>
                            </m:r>
                          </m:den>
                        </m:f>
                        <m:r>
                          <a:rPr lang="en-US" sz="2800" i="1"/>
                          <m:t>+</m:t>
                        </m:r>
                        <m:r>
                          <a:rPr lang="ar-IQ" sz="2800"/>
                          <m:t>…</m:t>
                        </m:r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/>
                                </m:ctrlPr>
                              </m:sSubPr>
                              <m:e>
                                <m:r>
                                  <a:rPr lang="en-US" sz="2800" i="1"/>
                                  <m:t>𝑉</m:t>
                                </m:r>
                              </m:e>
                              <m:sub>
                                <m:r>
                                  <a:rPr lang="en-US" sz="2800" i="1"/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800" i="1"/>
                                </m:ctrlPr>
                              </m:sSupPr>
                              <m:e>
                                <m:r>
                                  <a:rPr lang="en-US" sz="2800" i="1"/>
                                  <m:t>2</m:t>
                                </m:r>
                              </m:e>
                              <m:sup>
                                <m:r>
                                  <a:rPr lang="en-US" sz="2800" i="1"/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ar-IQ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9" y="3338285"/>
                <a:ext cx="6819900" cy="1208921"/>
              </a:xfrm>
              <a:prstGeom prst="rect">
                <a:avLst/>
              </a:prstGeom>
              <a:blipFill rotWithShape="1">
                <a:blip r:embed="rId3"/>
                <a:stretch>
                  <a:fillRect l="-1603" t="-346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76300" y="4694800"/>
                <a:ext cx="8267700" cy="156542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2800" dirty="0"/>
                  <a:t>For example, a 4-Bit converter </a:t>
                </a:r>
                <a:r>
                  <a:rPr lang="en-US" sz="2800" dirty="0" smtClean="0"/>
                  <a:t>yield</a:t>
                </a:r>
              </a:p>
              <a:p>
                <a:r>
                  <a:rPr lang="en-US" sz="2800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𝑉</m:t>
                        </m:r>
                      </m:e>
                      <m:sub>
                        <m:r>
                          <a:rPr lang="en-US" sz="2800" i="1"/>
                          <m:t>𝑜𝑢𝑡</m:t>
                        </m:r>
                      </m:sub>
                    </m:sSub>
                    <m:r>
                      <a:rPr lang="en-US" sz="2800" i="1"/>
                      <m:t>= −</m:t>
                    </m:r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𝑉</m:t>
                        </m:r>
                      </m:e>
                      <m:sub>
                        <m:r>
                          <a:rPr lang="en-US" sz="2800" i="1"/>
                          <m:t>𝑟𝑒𝑓</m:t>
                        </m:r>
                      </m:sub>
                    </m:sSub>
                    <m:r>
                      <a:rPr lang="en-US" sz="2800" i="1"/>
                      <m:t>(</m:t>
                    </m:r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𝑏</m:t>
                        </m:r>
                      </m:e>
                      <m:sub>
                        <m:r>
                          <a:rPr lang="en-US" sz="2800" i="1"/>
                          <m:t>3</m:t>
                        </m:r>
                      </m:sub>
                    </m:sSub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en-US" sz="2800" i="1"/>
                          <m:t>1</m:t>
                        </m:r>
                      </m:num>
                      <m:den>
                        <m:r>
                          <a:rPr lang="en-US" sz="2800" i="1"/>
                          <m:t>2</m:t>
                        </m:r>
                      </m:den>
                    </m:f>
                    <m:r>
                      <a:rPr lang="en-US" sz="2800" i="1"/>
                      <m:t>+</m:t>
                    </m:r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𝑏</m:t>
                        </m:r>
                      </m:e>
                      <m:sub>
                        <m:r>
                          <a:rPr lang="en-US" sz="2800" i="1"/>
                          <m:t>2</m:t>
                        </m:r>
                      </m:sub>
                    </m:sSub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en-US" sz="2800" i="1"/>
                          <m:t>1</m:t>
                        </m:r>
                      </m:num>
                      <m:den>
                        <m:r>
                          <a:rPr lang="en-US" sz="2800" i="1"/>
                          <m:t>4</m:t>
                        </m:r>
                      </m:den>
                    </m:f>
                    <m:r>
                      <a:rPr lang="en-US" sz="2800" i="1"/>
                      <m:t>+</m:t>
                    </m:r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 </m:t>
                        </m:r>
                        <m:r>
                          <a:rPr lang="en-US" sz="2800" i="1"/>
                          <m:t>𝑏</m:t>
                        </m:r>
                      </m:e>
                      <m:sub>
                        <m:r>
                          <a:rPr lang="en-US" sz="2800" i="1"/>
                          <m:t>1</m:t>
                        </m:r>
                      </m:sub>
                    </m:sSub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en-US" sz="2800" i="1"/>
                          <m:t>1</m:t>
                        </m:r>
                      </m:num>
                      <m:den>
                        <m:r>
                          <a:rPr lang="en-US" sz="2800" i="1"/>
                          <m:t>8</m:t>
                        </m:r>
                      </m:den>
                    </m:f>
                    <m:sSub>
                      <m:sSubPr>
                        <m:ctrlPr>
                          <a:rPr lang="en-US" sz="2800" i="1"/>
                        </m:ctrlPr>
                      </m:sSubPr>
                      <m:e>
                        <m:r>
                          <a:rPr lang="en-US" sz="2800" i="1"/>
                          <m:t>+</m:t>
                        </m:r>
                        <m:r>
                          <a:rPr lang="en-US" sz="2800" i="1"/>
                          <m:t>𝑏</m:t>
                        </m:r>
                      </m:e>
                      <m:sub>
                        <m:r>
                          <a:rPr lang="en-US" sz="2800" i="1"/>
                          <m:t>0</m:t>
                        </m:r>
                      </m:sub>
                    </m:sSub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en-US" sz="2800" i="1"/>
                          <m:t>1</m:t>
                        </m:r>
                      </m:num>
                      <m:den>
                        <m:r>
                          <a:rPr lang="en-US" sz="2800" i="1"/>
                          <m:t>16</m:t>
                        </m:r>
                      </m:den>
                    </m:f>
                    <m:r>
                      <a:rPr lang="en-US" sz="2800" i="1"/>
                      <m:t>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      Where b corresponds to Bit-3, b to Bit-2, etc.</a:t>
                </a:r>
                <a:endParaRPr lang="ar-IQ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" y="4694800"/>
                <a:ext cx="8267700" cy="1565429"/>
              </a:xfrm>
              <a:prstGeom prst="rect">
                <a:avLst/>
              </a:prstGeom>
              <a:blipFill rotWithShape="1">
                <a:blip r:embed="rId4"/>
                <a:stretch>
                  <a:fillRect l="-735" t="-2682" b="-919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19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Derive 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equation for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for a binary weighted resister with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Rf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=R/3.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 Draw the block-diagram of a binary-weighted resistor </a:t>
            </a:r>
            <a:r>
              <a:rPr lang="en-US" sz="3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cct</a:t>
            </a: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  <a:r>
              <a:rPr lang="en-US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Folded Corner 6"/>
              <p:cNvSpPr/>
              <p:nvPr/>
            </p:nvSpPr>
            <p:spPr>
              <a:xfrm>
                <a:off x="279400" y="3124200"/>
                <a:ext cx="6629400" cy="1524000"/>
              </a:xfrm>
              <a:prstGeom prst="foldedCorne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800" b="0" dirty="0" smtClean="0"/>
              </a:p>
              <a:p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ar-IQ" sz="2800">
                            <a:latin typeface="Cambria Math"/>
                          </a:rPr>
                          <m:t>…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ar-IQ" sz="2800" dirty="0"/>
              </a:p>
            </p:txBody>
          </p:sp>
        </mc:Choice>
        <mc:Fallback>
          <p:sp>
            <p:nvSpPr>
              <p:cNvPr id="7" name="Folded Corner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0" y="3124200"/>
                <a:ext cx="6629400" cy="1524000"/>
              </a:xfrm>
              <a:prstGeom prst="foldedCorner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Folded Corner 7"/>
              <p:cNvSpPr/>
              <p:nvPr/>
            </p:nvSpPr>
            <p:spPr>
              <a:xfrm>
                <a:off x="493486" y="5029200"/>
                <a:ext cx="8458199" cy="1524000"/>
              </a:xfrm>
              <a:prstGeom prst="foldedCorne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en-US" sz="2800" dirty="0" smtClean="0"/>
                  <a:t>For example, a 4-Bit converter yield</a:t>
                </a:r>
              </a:p>
              <a:p>
                <a:r>
                  <a:rPr lang="en-US" sz="28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 −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𝑟𝑒𝑓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      Where b corresponds to Bit-3, b to Bit-2, etc.</a:t>
                </a:r>
                <a:endParaRPr lang="ar-IQ" sz="2800" dirty="0"/>
              </a:p>
            </p:txBody>
          </p:sp>
        </mc:Choice>
        <mc:Fallback>
          <p:sp>
            <p:nvSpPr>
              <p:cNvPr id="8" name="Folded Corner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86" y="5029200"/>
                <a:ext cx="8458199" cy="1524000"/>
              </a:xfrm>
              <a:prstGeom prst="foldedCorner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57200" y="1828800"/>
                <a:ext cx="8229599" cy="1095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=−</m:t>
                      </m:r>
                      <m:r>
                        <a:rPr lang="en-US" sz="2400" i="1">
                          <a:latin typeface="Cambria Math"/>
                        </a:rPr>
                        <m:t>𝐼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 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  <m:r>
                            <a:rPr lang="en-US" sz="2400" i="1">
                              <a:latin typeface="Cambria Math"/>
                            </a:rPr>
                            <m:t>  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r>
                            <a:rPr lang="ar-IQ" sz="2400">
                              <a:latin typeface="Cambria Math"/>
                            </a:rPr>
                            <m:t>…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28800"/>
                <a:ext cx="8229599" cy="1095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8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7032325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34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Derive </a:t>
            </a:r>
            <a:r>
              <a:rPr lang="en-US" dirty="0"/>
              <a:t>the equation for </a:t>
            </a:r>
            <a:r>
              <a:rPr lang="en-US" dirty="0" err="1"/>
              <a:t>Vout</a:t>
            </a:r>
            <a:r>
              <a:rPr lang="en-US" dirty="0"/>
              <a:t> for a binary weighted resister with </a:t>
            </a:r>
            <a:r>
              <a:rPr lang="en-US" dirty="0" err="1" smtClean="0"/>
              <a:t>Rf</a:t>
            </a:r>
            <a:r>
              <a:rPr lang="en-US" dirty="0" smtClean="0"/>
              <a:t>=R/6.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Folded Corner 6"/>
              <p:cNvSpPr/>
              <p:nvPr/>
            </p:nvSpPr>
            <p:spPr>
              <a:xfrm>
                <a:off x="279400" y="3124200"/>
                <a:ext cx="6629400" cy="1524000"/>
              </a:xfrm>
              <a:prstGeom prst="foldedCorne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sz="2800" b="0" dirty="0" smtClean="0"/>
              </a:p>
              <a:p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24</m:t>
                            </m:r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ar-IQ" sz="2800">
                            <a:latin typeface="Cambria Math"/>
                          </a:rPr>
                          <m:t>…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ar-IQ" sz="2800" dirty="0"/>
              </a:p>
            </p:txBody>
          </p:sp>
        </mc:Choice>
        <mc:Fallback>
          <p:sp>
            <p:nvSpPr>
              <p:cNvPr id="7" name="Folded Corner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0" y="3124200"/>
                <a:ext cx="6629400" cy="1524000"/>
              </a:xfrm>
              <a:prstGeom prst="foldedCorner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Folded Corner 7"/>
              <p:cNvSpPr/>
              <p:nvPr/>
            </p:nvSpPr>
            <p:spPr>
              <a:xfrm>
                <a:off x="493486" y="5029200"/>
                <a:ext cx="8458199" cy="1524000"/>
              </a:xfrm>
              <a:prstGeom prst="foldedCorne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r>
                  <a:rPr lang="en-US" sz="2800" dirty="0" smtClean="0"/>
                  <a:t>For example, a 4-Bit converter yield</a:t>
                </a:r>
              </a:p>
              <a:p>
                <a:r>
                  <a:rPr lang="en-US" sz="28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 −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𝑟𝑒𝑓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24</m:t>
                        </m:r>
                      </m:den>
                    </m:f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42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	      Where b corresponds to Bit-3, b to Bit-2, etc.</a:t>
                </a:r>
                <a:endParaRPr lang="ar-IQ" sz="2800" dirty="0"/>
              </a:p>
            </p:txBody>
          </p:sp>
        </mc:Choice>
        <mc:Fallback>
          <p:sp>
            <p:nvSpPr>
              <p:cNvPr id="8" name="Folded Corner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86" y="5029200"/>
                <a:ext cx="8458199" cy="1524000"/>
              </a:xfrm>
              <a:prstGeom prst="foldedCorner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57200" y="1647370"/>
                <a:ext cx="8229599" cy="1095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=−</m:t>
                      </m:r>
                      <m:r>
                        <a:rPr lang="en-US" sz="2400" i="1">
                          <a:latin typeface="Cambria Math"/>
                        </a:rPr>
                        <m:t>𝐼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4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 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  <m:r>
                            <a:rPr lang="en-US" sz="2400" i="1">
                              <a:latin typeface="Cambria Math"/>
                            </a:rPr>
                            <m:t>  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r>
                            <a:rPr lang="ar-IQ" sz="2400">
                              <a:latin typeface="Cambria Math"/>
                            </a:rPr>
                            <m:t>…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47370"/>
                <a:ext cx="8229599" cy="10958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86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Find </a:t>
            </a:r>
            <a:r>
              <a:rPr lang="en-US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for a binary weighted resistor D/A with </a:t>
            </a:r>
            <a:r>
              <a:rPr lang="en-US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Vref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=5 Volts, and </a:t>
            </a:r>
            <a:r>
              <a:rPr lang="en-US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codeword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101111</a:t>
            </a:r>
            <a:endParaRPr lang="ar-IQ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52400" y="2362200"/>
                <a:ext cx="8839200" cy="212109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en-US" dirty="0" smtClean="0"/>
              </a:p>
              <a:p>
                <a:r>
                  <a:rPr lang="en-US" sz="2400" dirty="0" smtClean="0"/>
                  <a:t>For a 6-Bit converter yield</a:t>
                </a:r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 −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𝑟𝑒𝑓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5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16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32</m:t>
                            </m:r>
                          </m:den>
                        </m:f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64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5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16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32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64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/>
                  <a:t>= -3.6718</a:t>
                </a:r>
                <a:endParaRPr lang="en-US" sz="24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62200"/>
                <a:ext cx="8839200" cy="2121093"/>
              </a:xfrm>
              <a:prstGeom prst="rect">
                <a:avLst/>
              </a:prstGeom>
              <a:blipFill rotWithShape="1">
                <a:blip r:embed="rId2"/>
                <a:stretch>
                  <a:fillRect l="-103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3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Find </a:t>
            </a:r>
            <a:r>
              <a:rPr lang="en-US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for a binary weighted resistor D/A with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Vref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=3.3 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Volts, and </a:t>
            </a:r>
            <a:r>
              <a:rPr lang="en-US" sz="3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codeword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n-US" sz="3200" dirty="0"/>
              <a:t>101101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2362200"/>
                <a:ext cx="8991600" cy="212109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en-US" dirty="0" smtClean="0"/>
              </a:p>
              <a:p>
                <a:r>
                  <a:rPr lang="en-US" sz="2400" dirty="0" smtClean="0"/>
                  <a:t>For a 6-Bit converter yield</a:t>
                </a:r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 −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𝑟𝑒𝑓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5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16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32</m:t>
                            </m:r>
                          </m:den>
                        </m:f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64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𝑜𝑢𝑡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b="0" i="1" smtClean="0">
                        <a:latin typeface="Cambria Math"/>
                      </a:rPr>
                      <m:t>.</m:t>
                    </m:r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∗</m:t>
                            </m:r>
                          </m:sub>
                        </m:sSub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16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32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∗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64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/>
                  <a:t>=-2,3203 </a:t>
                </a:r>
                <a:endParaRPr lang="en-US" sz="24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62200"/>
                <a:ext cx="8991600" cy="2121093"/>
              </a:xfrm>
              <a:prstGeom prst="rect">
                <a:avLst/>
              </a:prstGeom>
              <a:blipFill rotWithShape="1">
                <a:blip r:embed="rId2"/>
                <a:stretch>
                  <a:fillRect l="-10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267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lvl="0" algn="l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Derive 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equation of </a:t>
            </a:r>
            <a:r>
              <a:rPr lang="en-US" sz="27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Vout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a R-2R ladder D/A, draw the </a:t>
            </a:r>
            <a:r>
              <a:rPr lang="en-US" sz="27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cct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the 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minimizations  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show the 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equivalent 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resistors 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voltage markings </a:t>
            </a:r>
            <a:r>
              <a:rPr lang="en-US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 well.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ar-IQ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7200" y="1676400"/>
                <a:ext cx="8382000" cy="141436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𝑅</m:t>
                          </m:r>
                        </m:e>
                        <m:sub>
                          <m:r>
                            <a:rPr lang="en-US" sz="2000" i="1"/>
                            <m:t>𝑒𝑞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2</m:t>
                          </m:r>
                          <m:r>
                            <a:rPr lang="en-US" sz="2000" i="1"/>
                            <m:t>𝑅</m:t>
                          </m:r>
                          <m:r>
                            <a:rPr lang="en-US" sz="2000" i="1"/>
                            <m:t>∗</m:t>
                          </m:r>
                          <m:r>
                            <a:rPr lang="en-US" sz="2000" i="1"/>
                            <m:t>2</m:t>
                          </m:r>
                          <m:r>
                            <a:rPr lang="en-US" sz="2000" i="1"/>
                            <m:t>𝑅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  <m:r>
                            <a:rPr lang="en-US" sz="2000" i="1"/>
                            <m:t>𝑅</m:t>
                          </m:r>
                          <m:r>
                            <a:rPr lang="en-US" sz="2000" i="1"/>
                            <m:t>+</m:t>
                          </m:r>
                          <m:r>
                            <a:rPr lang="en-US" sz="2000" i="1"/>
                            <m:t>2</m:t>
                          </m:r>
                          <m:r>
                            <a:rPr lang="en-US" sz="2000" i="1"/>
                            <m:t>𝑅</m:t>
                          </m:r>
                        </m:den>
                      </m:f>
                      <m:r>
                        <a:rPr lang="en-US" sz="2000" i="1"/>
                        <m:t>=</m:t>
                      </m:r>
                      <m:r>
                        <a:rPr lang="en-US" sz="2000" i="1"/>
                        <m:t>𝑅</m:t>
                      </m:r>
                    </m:oMath>
                  </m:oMathPara>
                </a14:m>
                <a:endParaRPr lang="en-US" sz="2000" dirty="0"/>
              </a:p>
              <a:p>
                <a:r>
                  <a:rPr lang="en-US" sz="2400" dirty="0"/>
                  <a:t>	</a:t>
                </a:r>
              </a:p>
              <a:p>
                <a:r>
                  <a:rPr lang="en-US" sz="2400" dirty="0"/>
                  <a:t> 	</a:t>
                </a:r>
                <a:endParaRPr lang="ar-IQ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76400"/>
                <a:ext cx="8382000" cy="14143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066800" y="3332418"/>
                <a:ext cx="7772400" cy="352558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  <m:r>
                          <a:rPr lang="en-US" sz="2000" i="1">
                            <a:latin typeface="Cambria Math"/>
                          </a:rPr>
                          <m:t>  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𝑅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𝑅</m:t>
                        </m:r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𝑅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  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en-US" sz="2000" dirty="0" smtClean="0"/>
                  <a:t>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   </m:t>
                          </m:r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  <m:r>
                            <a:rPr lang="en-US" sz="2000" i="1">
                              <a:latin typeface="Cambria Math"/>
                            </a:rPr>
                            <m:t>  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  <m:r>
                            <a:rPr lang="en-US" sz="2000" i="1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n-US" sz="20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  <m:r>
                            <a:rPr lang="en-US" sz="2000" i="1">
                              <a:latin typeface="Cambria Math"/>
                            </a:rPr>
                            <m:t>  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𝑟𝑒𝑓</m:t>
                          </m:r>
                          <m:r>
                            <a:rPr lang="en-US" sz="2000" i="1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3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 </m:t>
                      </m:r>
                      <m:d>
                        <m:dPr>
                          <m:ctrlPr>
                            <a:rPr lang="en-US" sz="2000" i="1"/>
                          </m:ctrlPr>
                        </m:dPr>
                        <m:e>
                          <m:f>
                            <m:fPr>
                              <m:ctrlPr>
                                <a:rPr lang="en-US" sz="2000" i="1"/>
                              </m:ctrlPr>
                            </m:fPr>
                            <m:num>
                              <m:r>
                                <a:rPr lang="en-US" sz="2000" i="1"/>
                                <m:t>1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 </m:t>
                          </m:r>
                          <m:sSub>
                            <m:sSubPr>
                              <m:ctrlPr>
                                <a:rPr lang="en-US" sz="2000" i="1"/>
                              </m:ctrlPr>
                            </m:sSubPr>
                            <m:e>
                              <m:r>
                                <a:rPr lang="en-US" sz="2000" i="1"/>
                                <m:t>𝑉</m:t>
                              </m:r>
                            </m:e>
                            <m:sub>
                              <m:r>
                                <a:rPr lang="en-US" sz="2000" i="1"/>
                                <m:t>1</m:t>
                              </m:r>
                              <m:r>
                                <a:rPr lang="en-US" sz="2000" i="1"/>
                                <m:t>  </m:t>
                              </m:r>
                            </m:sub>
                          </m:sSub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 </m:t>
                      </m:r>
                      <m:d>
                        <m:dPr>
                          <m:ctrlPr>
                            <a:rPr lang="en-US" sz="2000" i="1"/>
                          </m:ctrlPr>
                        </m:dPr>
                        <m:e>
                          <m:f>
                            <m:fPr>
                              <m:ctrlPr>
                                <a:rPr lang="en-US" sz="2000" i="1"/>
                              </m:ctrlPr>
                            </m:fPr>
                            <m:num>
                              <m:r>
                                <a:rPr lang="en-US" sz="2000" i="1"/>
                                <m:t>1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 (</m:t>
                          </m:r>
                          <m:f>
                            <m:fPr>
                              <m:ctrlPr>
                                <a:rPr lang="en-US" sz="2000" i="1"/>
                              </m:ctrlPr>
                            </m:fPr>
                            <m:num>
                              <m:r>
                                <a:rPr lang="en-US" sz="2000" i="1"/>
                                <m:t>1</m:t>
                              </m:r>
                            </m:num>
                            <m:den>
                              <m:r>
                                <a:rPr lang="en-US" sz="2000" i="1"/>
                                <m:t>2</m:t>
                              </m:r>
                            </m:den>
                          </m:f>
                          <m:r>
                            <a:rPr lang="en-US" sz="2000" i="1"/>
                            <m:t> </m:t>
                          </m:r>
                          <m:sSub>
                            <m:sSubPr>
                              <m:ctrlPr>
                                <a:rPr lang="en-US" sz="2000" i="1"/>
                              </m:ctrlPr>
                            </m:sSubPr>
                            <m:e>
                              <m:r>
                                <a:rPr lang="en-US" sz="2000" i="1"/>
                                <m:t>𝑉</m:t>
                              </m:r>
                            </m:e>
                            <m:sub>
                              <m:r>
                                <a:rPr lang="en-US" sz="2000" i="1"/>
                                <m:t>𝑟𝑒𝑓</m:t>
                              </m:r>
                              <m:r>
                                <a:rPr lang="en-US" sz="2000" i="1"/>
                                <m:t>  </m:t>
                              </m:r>
                            </m:sub>
                          </m:sSub>
                          <m:r>
                            <a:rPr lang="en-US" sz="2000" i="1"/>
                            <m:t>)</m:t>
                          </m:r>
                        </m:e>
                      </m:d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8</m:t>
                          </m:r>
                        </m:den>
                      </m:f>
                      <m:r>
                        <a:rPr lang="en-US" sz="2000" i="1"/>
                        <m:t> </m:t>
                      </m:r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𝑟𝑒𝑓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</m:oMath>
                  </m:oMathPara>
                </a14:m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2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4</m:t>
                          </m:r>
                        </m:den>
                      </m:f>
                      <m:r>
                        <a:rPr lang="en-US" sz="2000" i="1"/>
                        <m:t> </m:t>
                      </m:r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𝑟𝑒𝑓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</m:oMath>
                  </m:oMathPara>
                </a14:m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1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  <m:r>
                        <a:rPr lang="en-US" sz="2000" i="1"/>
                        <m:t>=</m:t>
                      </m:r>
                      <m:f>
                        <m:fPr>
                          <m:ctrlPr>
                            <a:rPr lang="en-US" sz="2000" i="1"/>
                          </m:ctrlPr>
                        </m:fPr>
                        <m:num>
                          <m:r>
                            <a:rPr lang="en-US" sz="2000" i="1"/>
                            <m:t>1</m:t>
                          </m:r>
                        </m:num>
                        <m:den>
                          <m:r>
                            <a:rPr lang="en-US" sz="2000" i="1"/>
                            <m:t>2</m:t>
                          </m:r>
                        </m:den>
                      </m:f>
                      <m:r>
                        <a:rPr lang="en-US" sz="2000" i="1"/>
                        <m:t> </m:t>
                      </m:r>
                      <m:sSub>
                        <m:sSubPr>
                          <m:ctrlPr>
                            <a:rPr lang="en-US" sz="2000" i="1"/>
                          </m:ctrlPr>
                        </m:sSubPr>
                        <m:e>
                          <m:r>
                            <a:rPr lang="en-US" sz="2000" i="1"/>
                            <m:t>𝑉</m:t>
                          </m:r>
                        </m:e>
                        <m:sub>
                          <m:r>
                            <a:rPr lang="en-US" sz="2000" i="1"/>
                            <m:t>𝑟𝑒𝑓</m:t>
                          </m:r>
                          <m:r>
                            <a:rPr lang="en-US" sz="2000" i="1"/>
                            <m:t>  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332418"/>
                <a:ext cx="7772400" cy="35255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Arrow 6"/>
          <p:cNvSpPr/>
          <p:nvPr/>
        </p:nvSpPr>
        <p:spPr>
          <a:xfrm>
            <a:off x="264886" y="5144999"/>
            <a:ext cx="609600" cy="251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00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1360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Digital to Analog Converters</vt:lpstr>
      <vt:lpstr> Derive the equation for Vout for a binary weighted resister with Rf=R/2. </vt:lpstr>
      <vt:lpstr> Derive the equation for Vout for a binary weighted resister with Rf=R/3. Draw the block-diagram of a binary-weighted resistor cct.  </vt:lpstr>
      <vt:lpstr>PowerPoint Presentation</vt:lpstr>
      <vt:lpstr> Derive the equation for Vout for a binary weighted resister with Rf=R/6. </vt:lpstr>
      <vt:lpstr>Find Vout for a binary weighted resistor D/A with Vref=5 Volts, and codeword = 101111</vt:lpstr>
      <vt:lpstr>Find Vout for a binary weighted resistor D/A with Vref=3.3 Volts, and codeword = 101101</vt:lpstr>
      <vt:lpstr> Derive the equation of Vout in a R-2R ladder D/A, draw the cct and the  minimizations  and show the  equivalent resistors  and voltage markings as well.  </vt:lpstr>
      <vt:lpstr>PowerPoint Presentation</vt:lpstr>
      <vt:lpstr>PowerPoint Presentation</vt:lpstr>
      <vt:lpstr>PowerPoint Presentation</vt:lpstr>
      <vt:lpstr>PowerPoint Presentation</vt:lpstr>
      <vt:lpstr>Find Vout for an R-2R ladder D/A with Vref=3.3 Volts, and codeword = 101101 </vt:lpstr>
      <vt:lpstr>Find Vout for an R-2R ladder D/A with Vref=5 Volts, and codeword = 101101 </vt:lpstr>
      <vt:lpstr>Find Vout for an R-2R ladder D/A with Vref=3.3 Volts, and codeword = 101101, (assume the switch that is responsible for the LSB is not working and it is stuck in the open state).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41</cp:revision>
  <dcterms:created xsi:type="dcterms:W3CDTF">2006-08-16T00:00:00Z</dcterms:created>
  <dcterms:modified xsi:type="dcterms:W3CDTF">2018-04-19T21:13:56Z</dcterms:modified>
</cp:coreProperties>
</file>