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71" r:id="rId9"/>
    <p:sldId id="266" r:id="rId10"/>
    <p:sldId id="274" r:id="rId11"/>
    <p:sldId id="285" r:id="rId12"/>
    <p:sldId id="272" r:id="rId13"/>
    <p:sldId id="273" r:id="rId14"/>
    <p:sldId id="275" r:id="rId15"/>
    <p:sldId id="276" r:id="rId16"/>
    <p:sldId id="286" r:id="rId17"/>
    <p:sldId id="277" r:id="rId18"/>
    <p:sldId id="279" r:id="rId19"/>
    <p:sldId id="278" r:id="rId20"/>
    <p:sldId id="287" r:id="rId21"/>
    <p:sldId id="280" r:id="rId22"/>
    <p:sldId id="281" r:id="rId23"/>
    <p:sldId id="282" r:id="rId24"/>
    <p:sldId id="288" r:id="rId25"/>
    <p:sldId id="283" r:id="rId26"/>
    <p:sldId id="284" r:id="rId27"/>
    <p:sldId id="289" r:id="rId28"/>
    <p:sldId id="29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323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7296" y="3048000"/>
            <a:ext cx="70294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40" y="687202"/>
            <a:ext cx="443833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Electronic branch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Fourth Class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Interface Circuits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70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21434" cy="523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381000" y="3505200"/>
            <a:ext cx="8305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286000" y="5715000"/>
            <a:ext cx="5181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/>
              <a:t>If Vin=5.7 then the code is 100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219568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8077200" cy="3048000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For a 4 bit A/D, with </a:t>
            </a:r>
            <a:r>
              <a:rPr lang="en-US" sz="3600" dirty="0" err="1"/>
              <a:t>Vmin</a:t>
            </a:r>
            <a:r>
              <a:rPr lang="en-US" sz="3600" dirty="0"/>
              <a:t>=1 V, V max=9 V, what is the code-word for Vin=3.1 Volts? What is the quantization error AVG, and quantization error Max.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52997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752600"/>
            <a:ext cx="79248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 </a:t>
            </a:r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>
                <a:solidFill>
                  <a:srgbClr val="00B050"/>
                </a:solidFill>
              </a:rPr>
              <a:t>Resolution is the number of bits used </a:t>
            </a:r>
            <a:r>
              <a:rPr lang="en-US" sz="2800" dirty="0" smtClean="0">
                <a:solidFill>
                  <a:srgbClr val="00B050"/>
                </a:solidFill>
              </a:rPr>
              <a:t>for conversion </a:t>
            </a:r>
            <a:r>
              <a:rPr lang="en-US" sz="2800" dirty="0">
                <a:solidFill>
                  <a:srgbClr val="00B050"/>
                </a:solidFill>
              </a:rPr>
              <a:t>(8 bits, 12 bits, …)</a:t>
            </a:r>
          </a:p>
          <a:p>
            <a:endParaRPr lang="ar-IQ" sz="2800" dirty="0"/>
          </a:p>
        </p:txBody>
      </p:sp>
      <p:pic>
        <p:nvPicPr>
          <p:cNvPr id="2050" name="Picture 2" descr="D:\PC\adc\Definition-of-Resoluti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42"/>
          <a:stretch/>
        </p:blipFill>
        <p:spPr bwMode="auto">
          <a:xfrm>
            <a:off x="1744476" y="2971800"/>
            <a:ext cx="4696238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1460212"/>
            <a:ext cx="5943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What is the resolution of an A/D?</a:t>
            </a:r>
            <a:endParaRPr lang="ar-IQ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24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87630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How to increase the accuracy of A/D Conversion?</a:t>
            </a:r>
            <a:endParaRPr lang="ar-IQ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945487"/>
            <a:ext cx="4800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Increasing the resolution </a:t>
            </a:r>
            <a:endParaRPr lang="ar-IQ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4114800"/>
            <a:ext cx="4267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Increasing the </a:t>
            </a:r>
            <a:r>
              <a:rPr lang="en-US" sz="2800" dirty="0" smtClean="0"/>
              <a:t>sampling rate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94024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8001000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 smtClean="0"/>
              <a:t>                 </a:t>
            </a:r>
            <a:r>
              <a:rPr lang="en-US" sz="3200" b="1" dirty="0" smtClean="0"/>
              <a:t>Flash </a:t>
            </a:r>
            <a:r>
              <a:rPr lang="en-US" sz="3200" b="1" dirty="0"/>
              <a:t>A/D </a:t>
            </a:r>
            <a:r>
              <a:rPr lang="en-US" sz="3200" b="1" dirty="0" smtClean="0"/>
              <a:t>Converter</a:t>
            </a:r>
            <a:endParaRPr lang="en-US" sz="3200" b="1" dirty="0"/>
          </a:p>
          <a:p>
            <a:pPr lvl="0"/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What are the components of a Flash type A/D, draw the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CCT?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1172" y="2794000"/>
            <a:ext cx="2988991" cy="28315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AutoNum type="arabicParenR"/>
            </a:pPr>
            <a:r>
              <a:rPr lang="en-US" sz="2000" b="1" dirty="0"/>
              <a:t>Resistors </a:t>
            </a:r>
            <a:r>
              <a:rPr lang="en-US" sz="2000" dirty="0"/>
              <a:t>use the resistors to form a ladder voltage divider</a:t>
            </a:r>
          </a:p>
          <a:p>
            <a:r>
              <a:rPr lang="en-US" sz="2000" b="1" dirty="0"/>
              <a:t>2) Comparators</a:t>
            </a:r>
            <a:r>
              <a:rPr lang="en-US" sz="2000" dirty="0"/>
              <a:t> comparing  input signal to  reference voltage.</a:t>
            </a:r>
          </a:p>
          <a:p>
            <a:r>
              <a:rPr lang="en-US" sz="2000" b="1" dirty="0"/>
              <a:t>3) Priority encoder  </a:t>
            </a:r>
            <a:r>
              <a:rPr lang="en-US" sz="2000" dirty="0"/>
              <a:t>produces a binary output. </a:t>
            </a:r>
            <a:endParaRPr lang="ar-IQ" sz="2000" dirty="0"/>
          </a:p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11435"/>
            <a:ext cx="4114800" cy="491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118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Find the code-word for a </a:t>
            </a:r>
            <a:r>
              <a:rPr lang="en-US" sz="3200" dirty="0" smtClean="0"/>
              <a:t>3 </a:t>
            </a:r>
            <a:r>
              <a:rPr lang="en-US" sz="3200" dirty="0"/>
              <a:t>bit, </a:t>
            </a:r>
            <a:r>
              <a:rPr lang="en-US" sz="3200" dirty="0" smtClean="0"/>
              <a:t>flash </a:t>
            </a:r>
            <a:r>
              <a:rPr lang="en-US" sz="3200" dirty="0"/>
              <a:t>A/D with </a:t>
            </a:r>
            <a:r>
              <a:rPr lang="en-US" sz="3200" dirty="0" err="1" smtClean="0"/>
              <a:t>Vref</a:t>
            </a:r>
            <a:r>
              <a:rPr lang="en-US" sz="3200" dirty="0" smtClean="0"/>
              <a:t>=8V </a:t>
            </a:r>
            <a:r>
              <a:rPr lang="en-US" sz="3200" dirty="0"/>
              <a:t>with </a:t>
            </a:r>
            <a:r>
              <a:rPr lang="en-US" sz="3200" dirty="0" smtClean="0"/>
              <a:t>Vin=5.6V</a:t>
            </a:r>
            <a:r>
              <a:rPr lang="en-US" sz="3200" dirty="0"/>
              <a:t>. </a:t>
            </a:r>
            <a:endParaRPr lang="ar-IQ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971" y="1281793"/>
            <a:ext cx="5885996" cy="557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2362200"/>
            <a:ext cx="22860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err="1" smtClean="0"/>
              <a:t>Vref</a:t>
            </a:r>
            <a:r>
              <a:rPr lang="en-US" sz="2800" dirty="0"/>
              <a:t> </a:t>
            </a:r>
            <a:r>
              <a:rPr lang="ar-IQ" sz="2800" dirty="0" smtClean="0"/>
              <a:t> ÷</a:t>
            </a:r>
            <a:r>
              <a:rPr lang="en-US" sz="2800" dirty="0" smtClean="0"/>
              <a:t>N = 1 </a:t>
            </a:r>
          </a:p>
          <a:p>
            <a:r>
              <a:rPr lang="en-US" sz="2800" dirty="0" smtClean="0"/>
              <a:t>If Vin&gt; </a:t>
            </a:r>
            <a:r>
              <a:rPr lang="en-US" sz="2800" dirty="0" err="1" smtClean="0"/>
              <a:t>Vref</a:t>
            </a:r>
            <a:r>
              <a:rPr lang="en-US" sz="2800" dirty="0" smtClean="0"/>
              <a:t>=1</a:t>
            </a:r>
          </a:p>
          <a:p>
            <a:r>
              <a:rPr lang="en-US" sz="2800" dirty="0" smtClean="0"/>
              <a:t>else 0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1077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Find the code-word for Vin=4.1V, and number of bits =3 with </a:t>
            </a:r>
            <a:r>
              <a:rPr lang="en-US" dirty="0" err="1"/>
              <a:t>Vref</a:t>
            </a:r>
            <a:r>
              <a:rPr lang="en-US" dirty="0"/>
              <a:t>=12V. 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62259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/>
            <a:r>
              <a:rPr lang="en-US" dirty="0"/>
              <a:t>How Does a Flash type A/D work?</a:t>
            </a:r>
          </a:p>
        </p:txBody>
      </p:sp>
      <p:sp>
        <p:nvSpPr>
          <p:cNvPr id="5" name="Pentagon 4"/>
          <p:cNvSpPr/>
          <p:nvPr/>
        </p:nvSpPr>
        <p:spPr>
          <a:xfrm>
            <a:off x="555171" y="1199243"/>
            <a:ext cx="3657600" cy="2209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200" dirty="0"/>
              <a:t>1- </a:t>
            </a:r>
            <a:r>
              <a:rPr lang="en-US" sz="3200" dirty="0" err="1"/>
              <a:t>Vref</a:t>
            </a:r>
            <a:r>
              <a:rPr lang="en-US" sz="3200" dirty="0"/>
              <a:t> is divided over the resistors</a:t>
            </a:r>
          </a:p>
          <a:p>
            <a:pPr algn="ctr"/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Down Arrow 5"/>
          <p:cNvSpPr/>
          <p:nvPr/>
        </p:nvSpPr>
        <p:spPr>
          <a:xfrm>
            <a:off x="4648200" y="1219200"/>
            <a:ext cx="4114800" cy="2743200"/>
          </a:xfrm>
          <a:prstGeom prst="downArrow">
            <a:avLst>
              <a:gd name="adj1" fmla="val 80335"/>
              <a:gd name="adj2" fmla="val 5000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2- The voltage on the resistors is compared with Vin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267200"/>
            <a:ext cx="4724400" cy="1447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3- The output of the comparator is fed to the priority encoder. </a:t>
            </a:r>
          </a:p>
        </p:txBody>
      </p:sp>
    </p:spTree>
    <p:extLst>
      <p:ext uri="{BB962C8B-B14F-4D97-AF65-F5344CB8AC3E}">
        <p14:creationId xmlns:p14="http://schemas.microsoft.com/office/powerpoint/2010/main" val="498694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What are the components of a sigma-delta A/D, draw the CCT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676400"/>
            <a:ext cx="2590800" cy="28315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endParaRPr lang="en-US" sz="3200" dirty="0"/>
          </a:p>
          <a:p>
            <a:r>
              <a:rPr lang="en-US" sz="3200" dirty="0"/>
              <a:t>1- Adder</a:t>
            </a:r>
          </a:p>
          <a:p>
            <a:r>
              <a:rPr lang="en-US" sz="3200" dirty="0"/>
              <a:t>2- Integrator</a:t>
            </a:r>
          </a:p>
          <a:p>
            <a:r>
              <a:rPr lang="en-US" sz="3200" dirty="0"/>
              <a:t>3- Comparator</a:t>
            </a:r>
          </a:p>
          <a:p>
            <a:r>
              <a:rPr lang="en-US" sz="3200" dirty="0"/>
              <a:t>4- D/A</a:t>
            </a:r>
          </a:p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621" y="3328029"/>
            <a:ext cx="61531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2633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60960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Find the code-word for a </a:t>
            </a:r>
            <a:r>
              <a:rPr lang="en-US" sz="3200" dirty="0" smtClean="0"/>
              <a:t>4 </a:t>
            </a:r>
            <a:r>
              <a:rPr lang="en-US" sz="3200" dirty="0"/>
              <a:t>bit, sigma-delta A/D with </a:t>
            </a:r>
            <a:r>
              <a:rPr lang="en-US" sz="3200" dirty="0" err="1" smtClean="0"/>
              <a:t>Vref</a:t>
            </a:r>
            <a:r>
              <a:rPr lang="en-US" sz="3200" dirty="0" smtClean="0"/>
              <a:t>=2.5V </a:t>
            </a:r>
            <a:r>
              <a:rPr lang="en-US" sz="3200" dirty="0"/>
              <a:t>with </a:t>
            </a:r>
            <a:r>
              <a:rPr lang="en-US" sz="3200" dirty="0" smtClean="0"/>
              <a:t>Vin=1.1V</a:t>
            </a:r>
            <a:r>
              <a:rPr lang="en-US" sz="3200" dirty="0"/>
              <a:t>. </a:t>
            </a:r>
            <a:endParaRPr lang="ar-IQ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1531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510314"/>
            <a:ext cx="4521767" cy="225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57" y="5067528"/>
            <a:ext cx="4428343" cy="179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26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u="sng" dirty="0">
              <a:solidFill>
                <a:srgbClr val="FF0000"/>
              </a:solidFill>
              <a:latin typeface="Blackadder ITC" pitchFamily="82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04800" y="1524000"/>
            <a:ext cx="8458200" cy="838200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dirty="0"/>
              <a:t>What is an A/D Converter? What is the usual trade-off in A/Ds ?</a:t>
            </a:r>
            <a:endParaRPr lang="ar-IQ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828800" y="2933700"/>
            <a:ext cx="6934200" cy="3009900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(ADC) are an electronic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integrated circuit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IC) which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transforms a signal from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analog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digital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form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The tradeoff 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between ADC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groups are </a:t>
            </a:r>
            <a:endParaRPr lang="en-US" sz="3200" dirty="0" smtClean="0"/>
          </a:p>
          <a:p>
            <a:pPr algn="just"/>
            <a:r>
              <a:rPr lang="en-US" sz="3200" dirty="0"/>
              <a:t>Accuracy </a:t>
            </a:r>
            <a:r>
              <a:rPr lang="en-US" sz="3200" dirty="0" smtClean="0"/>
              <a:t> and Speed</a:t>
            </a:r>
            <a:endParaRPr lang="ar-IQ" sz="3200" dirty="0"/>
          </a:p>
          <a:p>
            <a:pPr algn="just"/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97978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/>
              <a:t>Find the code-word for a 5 bit, sigma-delta A/D with </a:t>
            </a:r>
            <a:r>
              <a:rPr lang="en-US" sz="3200" dirty="0" err="1"/>
              <a:t>Vref</a:t>
            </a:r>
            <a:r>
              <a:rPr lang="en-US" sz="3200" dirty="0"/>
              <a:t>=3.3V with Vin=2.7V. </a:t>
            </a:r>
            <a:br>
              <a:rPr lang="en-US" sz="3200" dirty="0"/>
            </a:b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75608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How does the Dual Slope A/D work?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1752600"/>
            <a:ext cx="48768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1- Control Logic switches to Vin and starts the counter.</a:t>
            </a:r>
          </a:p>
          <a:p>
            <a:r>
              <a:rPr lang="en-US" sz="2400" dirty="0"/>
              <a:t>2- Charging starts and lasts for </a:t>
            </a:r>
            <a:r>
              <a:rPr lang="en-US" sz="2400" dirty="0" err="1"/>
              <a:t>Tch</a:t>
            </a:r>
            <a:r>
              <a:rPr lang="en-US" sz="2400" dirty="0"/>
              <a:t>. </a:t>
            </a:r>
          </a:p>
          <a:p>
            <a:r>
              <a:rPr lang="en-US" sz="2400" dirty="0"/>
              <a:t>3- Control logic Switches to -</a:t>
            </a:r>
            <a:r>
              <a:rPr lang="en-US" sz="2400" dirty="0" err="1"/>
              <a:t>Vref</a:t>
            </a:r>
            <a:r>
              <a:rPr lang="en-US" sz="2400" dirty="0"/>
              <a:t> and restart the counter. </a:t>
            </a:r>
          </a:p>
          <a:p>
            <a:r>
              <a:rPr lang="en-US" sz="2400" dirty="0"/>
              <a:t>4- Discharge for </a:t>
            </a:r>
            <a:r>
              <a:rPr lang="en-US" sz="2400" dirty="0" err="1"/>
              <a:t>Tdis</a:t>
            </a:r>
            <a:r>
              <a:rPr lang="en-US" sz="2400" dirty="0"/>
              <a:t> until reaches the threshold and Enable output latch.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932280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What </a:t>
            </a:r>
            <a:r>
              <a:rPr lang="en-US" sz="3200" b="1" dirty="0" smtClean="0">
                <a:solidFill>
                  <a:srgbClr val="FF0000"/>
                </a:solidFill>
              </a:rPr>
              <a:t>are </a:t>
            </a:r>
            <a:r>
              <a:rPr lang="en-US" sz="3200" b="1" dirty="0">
                <a:solidFill>
                  <a:srgbClr val="FF0000"/>
                </a:solidFill>
              </a:rPr>
              <a:t>dual slope </a:t>
            </a:r>
            <a:r>
              <a:rPr lang="en-US" sz="3200" b="1" dirty="0" smtClean="0">
                <a:solidFill>
                  <a:srgbClr val="FF0000"/>
                </a:solidFill>
              </a:rPr>
              <a:t>A/D </a:t>
            </a:r>
            <a:r>
              <a:rPr lang="en-US" sz="3200" b="1" dirty="0">
                <a:solidFill>
                  <a:srgbClr val="FF0000"/>
                </a:solidFill>
              </a:rPr>
              <a:t>Converter Components draw the CCT</a:t>
            </a:r>
            <a:br>
              <a:rPr lang="en-US" sz="3200" b="1" dirty="0">
                <a:solidFill>
                  <a:srgbClr val="FF0000"/>
                </a:solidFill>
              </a:rPr>
            </a:br>
            <a:endParaRPr lang="ar-IQ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752600"/>
            <a:ext cx="205740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/>
              <a:t>Integrator</a:t>
            </a:r>
          </a:p>
          <a:p>
            <a:r>
              <a:rPr lang="en-US" sz="2000" dirty="0"/>
              <a:t>Electronically </a:t>
            </a:r>
            <a:r>
              <a:rPr lang="en-US" sz="2000" dirty="0" err="1"/>
              <a:t>Cont</a:t>
            </a:r>
            <a:endParaRPr lang="en-US" sz="2000" dirty="0"/>
          </a:p>
          <a:p>
            <a:r>
              <a:rPr lang="en-US" sz="2000" dirty="0"/>
              <a:t>Counter</a:t>
            </a:r>
          </a:p>
          <a:p>
            <a:r>
              <a:rPr lang="en-US" sz="2000" dirty="0"/>
              <a:t>Clock</a:t>
            </a:r>
          </a:p>
          <a:p>
            <a:r>
              <a:rPr lang="en-US" sz="2000" dirty="0"/>
              <a:t>Control Logic</a:t>
            </a:r>
          </a:p>
          <a:p>
            <a:r>
              <a:rPr lang="en-US" sz="2000" dirty="0"/>
              <a:t>Comparator</a:t>
            </a:r>
            <a:endParaRPr lang="ar-IQ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0"/>
            <a:ext cx="668646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753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What is </a:t>
            </a:r>
            <a:r>
              <a:rPr lang="en-US" b="1" dirty="0" smtClean="0">
                <a:solidFill>
                  <a:srgbClr val="FF0000"/>
                </a:solidFill>
              </a:rPr>
              <a:t>SAR </a:t>
            </a:r>
            <a:r>
              <a:rPr lang="en-US" b="1" dirty="0">
                <a:solidFill>
                  <a:srgbClr val="FF0000"/>
                </a:solidFill>
              </a:rPr>
              <a:t>A/D Converter Components </a:t>
            </a:r>
            <a:r>
              <a:rPr lang="en-US" dirty="0">
                <a:solidFill>
                  <a:srgbClr val="FF0000"/>
                </a:solidFill>
              </a:rPr>
              <a:t>draw the CCT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28800"/>
            <a:ext cx="1447800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1Comparator</a:t>
            </a:r>
            <a:endParaRPr lang="en-US" dirty="0"/>
          </a:p>
          <a:p>
            <a:r>
              <a:rPr lang="en-US" dirty="0"/>
              <a:t>2- SAR unit</a:t>
            </a:r>
          </a:p>
          <a:p>
            <a:r>
              <a:rPr lang="en-US" dirty="0"/>
              <a:t>3- DAC</a:t>
            </a:r>
          </a:p>
          <a:p>
            <a:r>
              <a:rPr lang="en-US" dirty="0"/>
              <a:t>4- Output Register</a:t>
            </a:r>
            <a:endParaRPr lang="ar-IQ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1557338"/>
            <a:ext cx="5905500" cy="4917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3575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22098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dirty="0"/>
              <a:t>What are the components of a SAR A/D, sigma-delta A/D, Dual-slope A/D and a flash-type A/D?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60922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dirty="0"/>
              <a:t>Find the code-word for a 5 Bit SAR A/D with </a:t>
            </a:r>
            <a:r>
              <a:rPr lang="en-US" dirty="0" smtClean="0"/>
              <a:t>Vin=0.6V </a:t>
            </a:r>
            <a:r>
              <a:rPr lang="en-US" dirty="0"/>
              <a:t>while </a:t>
            </a:r>
            <a:r>
              <a:rPr lang="en-US" dirty="0" err="1" smtClean="0"/>
              <a:t>Vref</a:t>
            </a:r>
            <a:r>
              <a:rPr lang="en-US" dirty="0" smtClean="0"/>
              <a:t>=1V</a:t>
            </a:r>
            <a:r>
              <a:rPr lang="en-US" dirty="0"/>
              <a:t>. </a:t>
            </a:r>
            <a:br>
              <a:rPr lang="en-US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1977569" y="1676400"/>
            <a:ext cx="5688737" cy="295465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MSB (bit 5)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/>
              <a:t>Vref</a:t>
            </a:r>
            <a:r>
              <a:rPr lang="en-US" sz="2800" dirty="0"/>
              <a:t> /2 </a:t>
            </a:r>
          </a:p>
          <a:p>
            <a:r>
              <a:rPr lang="en-US" sz="2800" dirty="0"/>
              <a:t> If Vin &gt;</a:t>
            </a:r>
            <a:r>
              <a:rPr lang="en-US" sz="2800" dirty="0" smtClean="0"/>
              <a:t> </a:t>
            </a:r>
            <a:r>
              <a:rPr lang="en-US" sz="2800" dirty="0"/>
              <a:t>than </a:t>
            </a:r>
            <a:r>
              <a:rPr lang="en-US" sz="2800" dirty="0" err="1"/>
              <a:t>Vref</a:t>
            </a:r>
            <a:r>
              <a:rPr lang="en-US" sz="2800" dirty="0"/>
              <a:t> /2 , turn MSB on (1)</a:t>
            </a:r>
          </a:p>
          <a:p>
            <a:r>
              <a:rPr lang="en-US" sz="2800" dirty="0"/>
              <a:t> If Vin &lt;</a:t>
            </a:r>
            <a:r>
              <a:rPr lang="en-US" sz="2800" dirty="0" smtClean="0"/>
              <a:t> </a:t>
            </a:r>
            <a:r>
              <a:rPr lang="en-US" sz="2800" dirty="0" err="1"/>
              <a:t>Vref</a:t>
            </a:r>
            <a:r>
              <a:rPr lang="en-US" sz="2800" dirty="0"/>
              <a:t> /2 , turn MSB off (0)</a:t>
            </a:r>
          </a:p>
          <a:p>
            <a:r>
              <a:rPr lang="en-US" sz="2800" dirty="0"/>
              <a:t> Vin =0.6V and </a:t>
            </a:r>
            <a:r>
              <a:rPr lang="en-US" sz="2800" dirty="0" smtClean="0"/>
              <a:t>V=0.5</a:t>
            </a:r>
            <a:endParaRPr lang="en-US" sz="2800" dirty="0"/>
          </a:p>
          <a:p>
            <a:r>
              <a:rPr lang="en-US" sz="2800" dirty="0"/>
              <a:t> Since Vin&gt;V,  MSB = 1 (on)</a:t>
            </a:r>
          </a:p>
          <a:p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569883"/>
              </p:ext>
            </p:extLst>
          </p:nvPr>
        </p:nvGraphicFramePr>
        <p:xfrm>
          <a:off x="762000" y="4724400"/>
          <a:ext cx="6096000" cy="7467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74676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4000" dirty="0" smtClean="0"/>
                        <a:t>1</a:t>
                      </a:r>
                      <a:endParaRPr lang="ar-IQ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525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8344" y="381000"/>
            <a:ext cx="7924800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Next </a:t>
            </a:r>
            <a:r>
              <a:rPr lang="en-US" sz="2400" dirty="0" smtClean="0">
                <a:solidFill>
                  <a:srgbClr val="FF0000"/>
                </a:solidFill>
              </a:rPr>
              <a:t>Calculate  </a:t>
            </a:r>
            <a:r>
              <a:rPr lang="en-US" sz="2400" dirty="0">
                <a:solidFill>
                  <a:srgbClr val="FF0000"/>
                </a:solidFill>
              </a:rPr>
              <a:t>(bit </a:t>
            </a:r>
            <a:r>
              <a:rPr lang="en-US" sz="2400" dirty="0" smtClean="0">
                <a:solidFill>
                  <a:srgbClr val="FF0000"/>
                </a:solidFill>
              </a:rPr>
              <a:t>4)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  V=</a:t>
            </a:r>
            <a:r>
              <a:rPr lang="en-US" sz="2400" dirty="0" err="1" smtClean="0">
                <a:solidFill>
                  <a:srgbClr val="FF0000"/>
                </a:solidFill>
              </a:rPr>
              <a:t>Vref</a:t>
            </a:r>
            <a:r>
              <a:rPr lang="en-US" sz="2400" dirty="0" smtClean="0">
                <a:solidFill>
                  <a:srgbClr val="FF0000"/>
                </a:solidFill>
              </a:rPr>
              <a:t>/2 + </a:t>
            </a:r>
            <a:r>
              <a:rPr lang="en-US" sz="2400" dirty="0" err="1" smtClean="0">
                <a:solidFill>
                  <a:srgbClr val="FF0000"/>
                </a:solidFill>
              </a:rPr>
              <a:t>Vref</a:t>
            </a:r>
            <a:r>
              <a:rPr lang="en-US" sz="2400" dirty="0" smtClean="0">
                <a:solidFill>
                  <a:srgbClr val="FF0000"/>
                </a:solidFill>
              </a:rPr>
              <a:t>/4= </a:t>
            </a:r>
            <a:r>
              <a:rPr lang="en-US" sz="2400" dirty="0">
                <a:solidFill>
                  <a:srgbClr val="FF0000"/>
                </a:solidFill>
              </a:rPr>
              <a:t>0.5+0.25 =0.75V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Since </a:t>
            </a:r>
            <a:r>
              <a:rPr lang="en-US" sz="2400" dirty="0" smtClean="0">
                <a:solidFill>
                  <a:srgbClr val="FF0000"/>
                </a:solidFill>
              </a:rPr>
              <a:t>Vin &lt; 0.75</a:t>
            </a:r>
            <a:r>
              <a:rPr lang="en-US" sz="2400" dirty="0">
                <a:solidFill>
                  <a:srgbClr val="FF0000"/>
                </a:solidFill>
              </a:rPr>
              <a:t>,  </a:t>
            </a:r>
            <a:r>
              <a:rPr lang="en-US" sz="2400" dirty="0" smtClean="0">
                <a:solidFill>
                  <a:srgbClr val="FF0000"/>
                </a:solidFill>
              </a:rPr>
              <a:t>bit 4= 0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(bit </a:t>
            </a:r>
            <a:r>
              <a:rPr lang="en-US" sz="2400" dirty="0" smtClean="0">
                <a:solidFill>
                  <a:srgbClr val="00B050"/>
                </a:solidFill>
              </a:rPr>
              <a:t>3)</a:t>
            </a:r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 V=</a:t>
            </a:r>
            <a:r>
              <a:rPr lang="en-US" sz="2400" dirty="0" err="1" smtClean="0">
                <a:solidFill>
                  <a:srgbClr val="00B050"/>
                </a:solidFill>
              </a:rPr>
              <a:t>Vref</a:t>
            </a:r>
            <a:r>
              <a:rPr lang="en-US" sz="2400" dirty="0" smtClean="0">
                <a:solidFill>
                  <a:srgbClr val="00B050"/>
                </a:solidFill>
              </a:rPr>
              <a:t>/2(0.5) </a:t>
            </a:r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 smtClean="0">
                <a:solidFill>
                  <a:srgbClr val="00B050"/>
                </a:solidFill>
              </a:rPr>
              <a:t>Vref</a:t>
            </a:r>
            <a:r>
              <a:rPr lang="en-US" sz="2400" dirty="0" smtClean="0">
                <a:solidFill>
                  <a:srgbClr val="00B050"/>
                </a:solidFill>
              </a:rPr>
              <a:t>/8 =0.625</a:t>
            </a:r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 Since 0.6&lt;0.625, MSB is turned </a:t>
            </a:r>
            <a:r>
              <a:rPr lang="en-US" sz="2400" dirty="0" smtClean="0">
                <a:solidFill>
                  <a:srgbClr val="00B050"/>
                </a:solidFill>
              </a:rPr>
              <a:t>off bit 3 = 0</a:t>
            </a:r>
          </a:p>
          <a:p>
            <a:r>
              <a:rPr lang="en-US" sz="2400" dirty="0">
                <a:solidFill>
                  <a:srgbClr val="002060"/>
                </a:solidFill>
              </a:rPr>
              <a:t>(bit </a:t>
            </a:r>
            <a:r>
              <a:rPr lang="en-US" sz="2400" dirty="0" smtClean="0">
                <a:solidFill>
                  <a:srgbClr val="002060"/>
                </a:solidFill>
              </a:rPr>
              <a:t>2)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  </a:t>
            </a:r>
            <a:r>
              <a:rPr lang="en-US" sz="2400" dirty="0" smtClean="0">
                <a:solidFill>
                  <a:srgbClr val="002060"/>
                </a:solidFill>
              </a:rPr>
              <a:t>V=</a:t>
            </a:r>
            <a:r>
              <a:rPr lang="en-US" sz="2400" dirty="0" err="1" smtClean="0">
                <a:solidFill>
                  <a:srgbClr val="002060"/>
                </a:solidFill>
              </a:rPr>
              <a:t>Vref</a:t>
            </a:r>
            <a:r>
              <a:rPr lang="en-US" sz="2400" dirty="0" smtClean="0">
                <a:solidFill>
                  <a:srgbClr val="002060"/>
                </a:solidFill>
              </a:rPr>
              <a:t>/2(0.5) </a:t>
            </a:r>
            <a:r>
              <a:rPr lang="en-US" sz="2400" dirty="0">
                <a:solidFill>
                  <a:srgbClr val="002060"/>
                </a:solidFill>
              </a:rPr>
              <a:t>+ </a:t>
            </a:r>
            <a:r>
              <a:rPr lang="en-US" sz="2400" dirty="0" err="1" smtClean="0">
                <a:solidFill>
                  <a:srgbClr val="002060"/>
                </a:solidFill>
              </a:rPr>
              <a:t>Vref</a:t>
            </a:r>
            <a:r>
              <a:rPr lang="en-US" sz="2400" dirty="0" smtClean="0">
                <a:solidFill>
                  <a:srgbClr val="002060"/>
                </a:solidFill>
              </a:rPr>
              <a:t>/16 </a:t>
            </a:r>
            <a:r>
              <a:rPr lang="en-US" sz="2400" dirty="0">
                <a:solidFill>
                  <a:srgbClr val="002060"/>
                </a:solidFill>
              </a:rPr>
              <a:t>=</a:t>
            </a:r>
            <a:r>
              <a:rPr lang="en-US" sz="2400" dirty="0" smtClean="0">
                <a:solidFill>
                  <a:srgbClr val="002060"/>
                </a:solidFill>
              </a:rPr>
              <a:t>0.5625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 Since </a:t>
            </a:r>
            <a:r>
              <a:rPr lang="en-US" sz="2400" dirty="0" smtClean="0">
                <a:solidFill>
                  <a:srgbClr val="002060"/>
                </a:solidFill>
              </a:rPr>
              <a:t>0.6&gt;0.5625 MSB </a:t>
            </a:r>
            <a:r>
              <a:rPr lang="en-US" sz="2400" dirty="0">
                <a:solidFill>
                  <a:srgbClr val="002060"/>
                </a:solidFill>
              </a:rPr>
              <a:t>is turned off bit </a:t>
            </a:r>
            <a:r>
              <a:rPr lang="en-US" sz="2400" dirty="0" smtClean="0">
                <a:solidFill>
                  <a:srgbClr val="002060"/>
                </a:solidFill>
              </a:rPr>
              <a:t>2 </a:t>
            </a:r>
            <a:r>
              <a:rPr lang="en-US" sz="2400" dirty="0">
                <a:solidFill>
                  <a:srgbClr val="002060"/>
                </a:solidFill>
              </a:rPr>
              <a:t>= </a:t>
            </a:r>
            <a:r>
              <a:rPr lang="en-US" sz="24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en-US" sz="2400" dirty="0"/>
              <a:t>(bit 2)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V=0.5625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+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Vref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/32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=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0.59375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Since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0.6&gt;0.59375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MSB is turned off bit 2 = 1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ar-IQ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34273"/>
              </p:ext>
            </p:extLst>
          </p:nvPr>
        </p:nvGraphicFramePr>
        <p:xfrm>
          <a:off x="762000" y="5334000"/>
          <a:ext cx="6096000" cy="6400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37160"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1</a:t>
                      </a:r>
                      <a:endParaRPr lang="ar-IQ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1</a:t>
                      </a:r>
                      <a:endParaRPr lang="ar-IQ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0</a:t>
                      </a:r>
                      <a:endParaRPr lang="ar-IQ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0</a:t>
                      </a:r>
                      <a:endParaRPr lang="ar-IQ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1</a:t>
                      </a:r>
                      <a:endParaRPr lang="ar-IQ" sz="3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791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0"/>
            <a:ext cx="8078622" cy="480131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 Conversion time is the time required to complete a conversion of the input</a:t>
            </a:r>
          </a:p>
          <a:p>
            <a:r>
              <a:rPr lang="en-US" dirty="0"/>
              <a:t>signal, in other words it's the time it takes for an analog-to-digital conversion.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Quantization error is defined as the difference between the actual analog input</a:t>
            </a:r>
          </a:p>
          <a:p>
            <a:r>
              <a:rPr lang="en-US" dirty="0"/>
              <a:t>and the digital representation of that value.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Ex:</a:t>
            </a:r>
          </a:p>
          <a:p>
            <a:r>
              <a:rPr lang="en-US" dirty="0"/>
              <a:t>1. An ADC has a conversion time of 100 </a:t>
            </a:r>
            <a:r>
              <a:rPr lang="en-US" dirty="0" err="1"/>
              <a:t>μs</a:t>
            </a:r>
            <a:r>
              <a:rPr lang="en-US" dirty="0"/>
              <a:t>. what is the maximum frequency that can</a:t>
            </a:r>
          </a:p>
          <a:p>
            <a:r>
              <a:rPr lang="en-US" dirty="0"/>
              <a:t>be converted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2. A 1 </a:t>
            </a:r>
            <a:r>
              <a:rPr lang="en-US" dirty="0" err="1"/>
              <a:t>Khz</a:t>
            </a:r>
            <a:r>
              <a:rPr lang="en-US" dirty="0"/>
              <a:t> sinusoidal signal to be digitized using 8-bit ADC. Find the conversion</a:t>
            </a:r>
          </a:p>
          <a:p>
            <a:r>
              <a:rPr lang="en-US" dirty="0"/>
              <a:t>time that can be used? </a:t>
            </a:r>
          </a:p>
          <a:p>
            <a:r>
              <a:rPr lang="en-US" dirty="0"/>
              <a:t>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516941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219200"/>
            <a:ext cx="8423776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Ex: </a:t>
            </a:r>
          </a:p>
          <a:p>
            <a:r>
              <a:rPr lang="en-US" dirty="0"/>
              <a:t>An 8-bits ADC is used to digitize a five volt (5v) full scale signal. What is the</a:t>
            </a:r>
          </a:p>
          <a:p>
            <a:r>
              <a:rPr lang="en-US" dirty="0"/>
              <a:t>resolution? </a:t>
            </a:r>
          </a:p>
          <a:p>
            <a:r>
              <a:rPr lang="en-US" dirty="0" smtClean="0"/>
              <a:t>Maximum </a:t>
            </a:r>
            <a:r>
              <a:rPr lang="en-US" dirty="0"/>
              <a:t>Quantization (</a:t>
            </a:r>
            <a:r>
              <a:rPr lang="en-US" dirty="0" err="1"/>
              <a:t>qmax</a:t>
            </a:r>
            <a:r>
              <a:rPr lang="en-US" dirty="0"/>
              <a:t>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Average Quantization (</a:t>
            </a:r>
            <a:r>
              <a:rPr lang="en-US" dirty="0" err="1"/>
              <a:t>qav</a:t>
            </a:r>
            <a:r>
              <a:rPr lang="en-US" dirty="0"/>
              <a:t>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Where A is the amplitude and n is the number of bits.</a:t>
            </a:r>
          </a:p>
          <a:p>
            <a:r>
              <a:rPr lang="en-US" dirty="0"/>
              <a:t>Ex:</a:t>
            </a:r>
          </a:p>
          <a:p>
            <a:r>
              <a:rPr lang="en-US" dirty="0"/>
              <a:t>An analog signal of amplitude 12v is sampled with an 8bit ADC; calculate the</a:t>
            </a:r>
          </a:p>
          <a:p>
            <a:r>
              <a:rPr lang="en-US" dirty="0"/>
              <a:t>maximum and average quantization error?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08049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362200"/>
            <a:ext cx="9906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6" name="Right Arrow 5"/>
          <p:cNvSpPr/>
          <p:nvPr/>
        </p:nvSpPr>
        <p:spPr>
          <a:xfrm>
            <a:off x="228600" y="2743200"/>
            <a:ext cx="3733800" cy="220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Why ADC is 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needed?</a:t>
            </a:r>
            <a:endParaRPr lang="ar-IQ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14800" y="1752600"/>
            <a:ext cx="4800600" cy="3886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 microprocessors works with digital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signal 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 ADC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Provides a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link between the analog and the digital worlds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signal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processing. </a:t>
            </a:r>
            <a:endParaRPr lang="ar-IQ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9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7" name="Folded Corner 6"/>
          <p:cNvSpPr/>
          <p:nvPr/>
        </p:nvSpPr>
        <p:spPr>
          <a:xfrm>
            <a:off x="228600" y="2590800"/>
            <a:ext cx="4738914" cy="2093686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marL="514350" indent="-514350" algn="just">
              <a:buAutoNum type="arabicParenR"/>
            </a:pPr>
            <a:r>
              <a:rPr lang="en-US" sz="2800" dirty="0" smtClean="0"/>
              <a:t>The first group includes SAR,  and flash-type converters.</a:t>
            </a:r>
          </a:p>
          <a:p>
            <a:pPr algn="just"/>
            <a:r>
              <a:rPr lang="en-US" sz="2800" dirty="0"/>
              <a:t>used  as data </a:t>
            </a:r>
            <a:r>
              <a:rPr lang="en-US" sz="2800" dirty="0" smtClean="0"/>
              <a:t>loggers</a:t>
            </a:r>
            <a:endParaRPr lang="ar-IQ" sz="2800" dirty="0"/>
          </a:p>
        </p:txBody>
      </p:sp>
      <p:sp>
        <p:nvSpPr>
          <p:cNvPr id="8" name="Folded Corner 7"/>
          <p:cNvSpPr/>
          <p:nvPr/>
        </p:nvSpPr>
        <p:spPr>
          <a:xfrm>
            <a:off x="4343400" y="4764314"/>
            <a:ext cx="4571999" cy="2093686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en-US" sz="2800" dirty="0" smtClean="0"/>
              <a:t>2) The </a:t>
            </a:r>
            <a:r>
              <a:rPr lang="en-US" sz="2800" dirty="0"/>
              <a:t>second group includes </a:t>
            </a:r>
            <a:r>
              <a:rPr lang="en-US" sz="2800" dirty="0" smtClean="0"/>
              <a:t>integrator </a:t>
            </a:r>
            <a:r>
              <a:rPr lang="en-US" sz="2800" dirty="0"/>
              <a:t>and voltage to frequency converters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/>
              <a:t>used  as digital </a:t>
            </a:r>
            <a:r>
              <a:rPr lang="en-US" sz="2800" dirty="0" smtClean="0"/>
              <a:t>meter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647370"/>
            <a:ext cx="8229599" cy="791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smtClean="0"/>
              <a:t>What </a:t>
            </a:r>
            <a:r>
              <a:rPr lang="en-US" sz="2400" dirty="0"/>
              <a:t>are the most common </a:t>
            </a:r>
            <a:r>
              <a:rPr lang="en-US" sz="2400" dirty="0" smtClean="0"/>
              <a:t>types of </a:t>
            </a:r>
            <a:r>
              <a:rPr lang="en-US" sz="2400" dirty="0"/>
              <a:t>ADC </a:t>
            </a:r>
            <a:r>
              <a:rPr lang="en-US" sz="2400" dirty="0" smtClean="0"/>
              <a:t>? </a:t>
            </a:r>
            <a:r>
              <a:rPr lang="en-US" sz="2400" dirty="0"/>
              <a:t>And how are they used?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800100" y="1752601"/>
            <a:ext cx="754380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/>
            <a:r>
              <a:rPr lang="en-US" sz="3600" dirty="0"/>
              <a:t>What are the A/D processes?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100" y="4038600"/>
            <a:ext cx="3505199" cy="1027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Sampling and Holding </a:t>
            </a:r>
            <a:endParaRPr lang="ar-IQ" sz="2800" dirty="0"/>
          </a:p>
        </p:txBody>
      </p:sp>
      <p:sp>
        <p:nvSpPr>
          <p:cNvPr id="5" name="Rectangle 4"/>
          <p:cNvSpPr/>
          <p:nvPr/>
        </p:nvSpPr>
        <p:spPr>
          <a:xfrm>
            <a:off x="4838699" y="5486400"/>
            <a:ext cx="3886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Quantizing and Encoding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38" y="1905001"/>
            <a:ext cx="835253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133600"/>
            <a:ext cx="83820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800" dirty="0" smtClean="0">
                <a:solidFill>
                  <a:srgbClr val="00B050"/>
                </a:solidFill>
              </a:rPr>
              <a:t>It </a:t>
            </a:r>
            <a:r>
              <a:rPr lang="en-US" sz="2800" dirty="0">
                <a:solidFill>
                  <a:srgbClr val="00B050"/>
                </a:solidFill>
              </a:rPr>
              <a:t>is a process of taking a sufficient number of discrete values at point on </a:t>
            </a:r>
            <a:r>
              <a:rPr lang="en-US" sz="2800" dirty="0" smtClean="0">
                <a:solidFill>
                  <a:srgbClr val="00B050"/>
                </a:solidFill>
              </a:rPr>
              <a:t>a waveform </a:t>
            </a:r>
            <a:r>
              <a:rPr lang="en-US" sz="2800" dirty="0">
                <a:solidFill>
                  <a:srgbClr val="00B050"/>
                </a:solidFill>
              </a:rPr>
              <a:t>that will define the shape of waveform.</a:t>
            </a:r>
            <a:endParaRPr lang="ar-IQ" sz="28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588256"/>
            <a:ext cx="6629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What is sample and hold?</a:t>
            </a:r>
            <a:endParaRPr lang="ar-IQ" sz="28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972580"/>
            <a:ext cx="545245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What is Quantization and Encoding?</a:t>
            </a:r>
            <a:endParaRPr lang="ar-IQ" sz="2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714" y="4717143"/>
            <a:ext cx="82296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Quantizing - is the process of converting the sampled continuous signals into </a:t>
            </a:r>
            <a:r>
              <a:rPr lang="en-US" sz="2800" dirty="0" smtClean="0">
                <a:solidFill>
                  <a:srgbClr val="FF0000"/>
                </a:solidFill>
              </a:rPr>
              <a:t>discrete valued data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Encoding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- assigning a digital word or number to each state and matching it to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the input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signal. </a:t>
            </a:r>
            <a:endParaRPr lang="ar-IQ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36" y="762000"/>
            <a:ext cx="8560764" cy="521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65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0"/>
            <a:ext cx="8229600" cy="1828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For a </a:t>
            </a:r>
            <a:r>
              <a:rPr lang="en-US" sz="2800" dirty="0" smtClean="0"/>
              <a:t>3 </a:t>
            </a:r>
            <a:r>
              <a:rPr lang="en-US" sz="2800" dirty="0"/>
              <a:t>bit A/D, with </a:t>
            </a:r>
            <a:r>
              <a:rPr lang="en-US" sz="2800" dirty="0" err="1" smtClean="0"/>
              <a:t>Vmin</a:t>
            </a:r>
            <a:r>
              <a:rPr lang="en-US" sz="2800" dirty="0" smtClean="0"/>
              <a:t>=0 </a:t>
            </a:r>
            <a:r>
              <a:rPr lang="en-US" sz="2800" dirty="0"/>
              <a:t>V, V </a:t>
            </a:r>
            <a:r>
              <a:rPr lang="en-US" sz="2800" dirty="0" smtClean="0"/>
              <a:t>max=10 </a:t>
            </a:r>
            <a:r>
              <a:rPr lang="en-US" sz="2800" dirty="0"/>
              <a:t>V, what is the code-word for </a:t>
            </a:r>
            <a:r>
              <a:rPr lang="en-US" sz="2800" dirty="0" smtClean="0"/>
              <a:t>Vin=5.7 </a:t>
            </a:r>
            <a:r>
              <a:rPr lang="en-US" sz="2800" dirty="0"/>
              <a:t>Volts? </a:t>
            </a:r>
            <a:endParaRPr lang="ar-IQ" sz="3200" dirty="0">
              <a:solidFill>
                <a:schemeClr val="accent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20"/>
          <a:stretch/>
        </p:blipFill>
        <p:spPr bwMode="auto">
          <a:xfrm>
            <a:off x="762000" y="2819400"/>
            <a:ext cx="7506729" cy="302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974</Words>
  <Application>Microsoft Office PowerPoint</Application>
  <PresentationFormat>On-screen Show (4:3)</PresentationFormat>
  <Paragraphs>138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Analog to Digital Converters</vt:lpstr>
      <vt:lpstr>Analog to Digital Converters</vt:lpstr>
      <vt:lpstr>Analog to Digital Converters</vt:lpstr>
      <vt:lpstr>Analog to Digital Converters</vt:lpstr>
      <vt:lpstr>Analog to Digital Converters</vt:lpstr>
      <vt:lpstr>Analog to Digital Converters</vt:lpstr>
      <vt:lpstr>PowerPoint Presentation</vt:lpstr>
      <vt:lpstr>For a 3 bit A/D, with Vmin=0 V, V max=10 V, what is the code-word for Vin=5.7 Volts? </vt:lpstr>
      <vt:lpstr>PowerPoint Presentation</vt:lpstr>
      <vt:lpstr>For a 4 bit A/D, with Vmin=1 V, V max=9 V, what is the code-word for Vin=3.1 Volts? What is the quantization error AVG, and quantization error Max.  </vt:lpstr>
      <vt:lpstr>Analog to Digital Converters</vt:lpstr>
      <vt:lpstr>Analog to Digital Converters</vt:lpstr>
      <vt:lpstr>PowerPoint Presentation</vt:lpstr>
      <vt:lpstr>Find the code-word for a 3 bit, flash A/D with Vref=8V with Vin=5.6V. </vt:lpstr>
      <vt:lpstr>Find the code-word for Vin=4.1V, and number of bits =3 with Vref=12V.  </vt:lpstr>
      <vt:lpstr>How Does a Flash type A/D work?</vt:lpstr>
      <vt:lpstr>What are the components of a sigma-delta A/D, draw the CCT  </vt:lpstr>
      <vt:lpstr>Find the code-word for a 4 bit, sigma-delta A/D with Vref=2.5V with Vin=1.1V. </vt:lpstr>
      <vt:lpstr>Find the code-word for a 5 bit, sigma-delta A/D with Vref=3.3V with Vin=2.7V.  </vt:lpstr>
      <vt:lpstr>How does the Dual Slope A/D work?</vt:lpstr>
      <vt:lpstr>What are dual slope A/D Converter Components draw the CCT </vt:lpstr>
      <vt:lpstr>What is SAR A/D Converter Components draw the CCT </vt:lpstr>
      <vt:lpstr>What are the components of a SAR A/D, sigma-delta A/D, Dual-slope A/D and a flash-type A/D? </vt:lpstr>
      <vt:lpstr>Find the code-word for a 5 Bit SAR A/D with Vin=0.6V while Vref=1V.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</dc:creator>
  <cp:lastModifiedBy>DR.Ahmed Saker 2o1O</cp:lastModifiedBy>
  <cp:revision>31</cp:revision>
  <dcterms:created xsi:type="dcterms:W3CDTF">2006-08-16T00:00:00Z</dcterms:created>
  <dcterms:modified xsi:type="dcterms:W3CDTF">2018-04-23T19:49:44Z</dcterms:modified>
</cp:coreProperties>
</file>