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lackadder ITC" pitchFamily="82" charset="0"/>
              </a:rPr>
              <a:t>Serial to Parallel and Parallel to Serial</a:t>
            </a:r>
            <a:endParaRPr lang="ar-IQ" b="1" dirty="0">
              <a:solidFill>
                <a:srgbClr val="FF0000"/>
              </a:solidFill>
              <a:latin typeface="Blackadder ITC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636982"/>
            <a:ext cx="3352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dirty="0" smtClean="0"/>
              <a:t>ITC </a:t>
            </a:r>
            <a:r>
              <a:rPr lang="en-US" sz="3200" b="1" dirty="0"/>
              <a:t>232</a:t>
            </a:r>
            <a:endParaRPr lang="ar-IQ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2514600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ar-IQ" dirty="0"/>
          </a:p>
        </p:txBody>
      </p:sp>
      <p:sp>
        <p:nvSpPr>
          <p:cNvPr id="6" name="Left Arrow Callout 5"/>
          <p:cNvSpPr/>
          <p:nvPr/>
        </p:nvSpPr>
        <p:spPr>
          <a:xfrm>
            <a:off x="3135086" y="1350097"/>
            <a:ext cx="4174835" cy="1623498"/>
          </a:xfrm>
          <a:prstGeom prst="leftArrowCallout">
            <a:avLst>
              <a:gd name="adj1" fmla="val 11750"/>
              <a:gd name="adj2" fmla="val 25000"/>
              <a:gd name="adj3" fmla="val 25000"/>
              <a:gd name="adj4" fmla="val 8166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It is  a peripheral </a:t>
            </a:r>
            <a:r>
              <a:rPr lang="en-US" dirty="0"/>
              <a:t>chip which is designed for easy interfacing with</a:t>
            </a:r>
          </a:p>
          <a:p>
            <a:pPr algn="ctr"/>
            <a:r>
              <a:rPr lang="en-US" dirty="0"/>
              <a:t>the RS232 port on computers</a:t>
            </a:r>
            <a:endParaRPr lang="ar-IQ" dirty="0"/>
          </a:p>
        </p:txBody>
      </p:sp>
      <p:sp>
        <p:nvSpPr>
          <p:cNvPr id="7" name="Left Arrow Callout 6"/>
          <p:cNvSpPr/>
          <p:nvPr/>
        </p:nvSpPr>
        <p:spPr>
          <a:xfrm>
            <a:off x="3135086" y="3124200"/>
            <a:ext cx="4174835" cy="1623498"/>
          </a:xfrm>
          <a:prstGeom prst="leftArrowCallout">
            <a:avLst>
              <a:gd name="adj1" fmla="val 11750"/>
              <a:gd name="adj2" fmla="val 25000"/>
              <a:gd name="adj3" fmla="val 25000"/>
              <a:gd name="adj4" fmla="val 8166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It is connected to the RS232 port via three lines, </a:t>
            </a:r>
            <a:r>
              <a:rPr lang="en-US" dirty="0" smtClean="0"/>
              <a:t>TD, RD </a:t>
            </a:r>
            <a:r>
              <a:rPr lang="en-US" dirty="0"/>
              <a:t>and ground</a:t>
            </a:r>
            <a:endParaRPr lang="ar-IQ" dirty="0"/>
          </a:p>
        </p:txBody>
      </p:sp>
      <p:sp>
        <p:nvSpPr>
          <p:cNvPr id="8" name="Left Arrow Callout 7"/>
          <p:cNvSpPr/>
          <p:nvPr/>
        </p:nvSpPr>
        <p:spPr>
          <a:xfrm>
            <a:off x="3135086" y="4953000"/>
            <a:ext cx="4174835" cy="1623498"/>
          </a:xfrm>
          <a:prstGeom prst="leftArrowCallout">
            <a:avLst>
              <a:gd name="adj1" fmla="val 11750"/>
              <a:gd name="adj2" fmla="val 25000"/>
              <a:gd name="adj3" fmla="val 25000"/>
              <a:gd name="adj4" fmla="val 8166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It is  a peripheral </a:t>
            </a:r>
            <a:r>
              <a:rPr lang="en-US" dirty="0"/>
              <a:t>chip which is designed for easy interfacing with</a:t>
            </a:r>
          </a:p>
          <a:p>
            <a:pPr algn="ctr"/>
            <a:r>
              <a:rPr lang="en-US" dirty="0"/>
              <a:t>the RS232 port on computers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3804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lackadder ITC" pitchFamily="82" charset="0"/>
              </a:rPr>
              <a:t>Serial to Parallel and Parallel to Serial</a:t>
            </a:r>
            <a:endParaRPr lang="ar-IQ" b="1" dirty="0">
              <a:solidFill>
                <a:srgbClr val="FF0000"/>
              </a:solidFill>
              <a:latin typeface="Blackadder ITC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3253225"/>
            <a:ext cx="3352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dirty="0" smtClean="0"/>
              <a:t>ITC </a:t>
            </a:r>
            <a:r>
              <a:rPr lang="en-US" sz="3200" b="1" dirty="0"/>
              <a:t>232</a:t>
            </a:r>
            <a:endParaRPr lang="ar-IQ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2514600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ar-IQ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2022184" y="1603047"/>
            <a:ext cx="5556831" cy="1295400"/>
          </a:xfrm>
          <a:prstGeom prst="wedgeRound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Users can input command from </a:t>
            </a:r>
            <a:r>
              <a:rPr lang="en-US" dirty="0" err="1"/>
              <a:t>keyboardy</a:t>
            </a:r>
            <a:r>
              <a:rPr lang="en-US" dirty="0"/>
              <a:t>, there is no need for users to learn low-level languages and hardware</a:t>
            </a:r>
          </a:p>
          <a:p>
            <a:pPr algn="ctr"/>
            <a:r>
              <a:rPr lang="en-US" dirty="0"/>
              <a:t>controls</a:t>
            </a:r>
            <a:endParaRPr lang="ar-IQ" dirty="0"/>
          </a:p>
          <a:p>
            <a:pPr algn="ctr"/>
            <a:endParaRPr lang="ar-IQ" dirty="0"/>
          </a:p>
        </p:txBody>
      </p:sp>
      <p:sp>
        <p:nvSpPr>
          <p:cNvPr id="10" name="TextBox 9"/>
          <p:cNvSpPr txBox="1"/>
          <p:nvPr/>
        </p:nvSpPr>
        <p:spPr>
          <a:xfrm>
            <a:off x="345784" y="5943600"/>
            <a:ext cx="3352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dirty="0" smtClean="0"/>
              <a:t>ITC </a:t>
            </a:r>
            <a:r>
              <a:rPr lang="en-US" sz="3200" b="1" dirty="0"/>
              <a:t>232</a:t>
            </a:r>
            <a:endParaRPr lang="ar-IQ" sz="3200" b="1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4849586" y="3149361"/>
            <a:ext cx="4191000" cy="1377278"/>
          </a:xfrm>
          <a:prstGeom prst="wedgeRound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1) </a:t>
            </a:r>
            <a:r>
              <a:rPr lang="en-US" dirty="0"/>
              <a:t>The IC has 24 I/O lines arranged in three ports A, B and C.</a:t>
            </a:r>
            <a:endParaRPr lang="ar-IQ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304800" y="4343400"/>
            <a:ext cx="4191000" cy="1377278"/>
          </a:xfrm>
          <a:prstGeom prst="wedgeRound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2</a:t>
            </a:r>
            <a:r>
              <a:rPr lang="en-US" dirty="0"/>
              <a:t>) put. Bits 4 to 7 of </a:t>
            </a:r>
            <a:r>
              <a:rPr lang="en-US" dirty="0" err="1"/>
              <a:t>portsA</a:t>
            </a:r>
            <a:r>
              <a:rPr lang="en-US" dirty="0"/>
              <a:t>, B and C can </a:t>
            </a:r>
            <a:r>
              <a:rPr lang="en-US" dirty="0" smtClean="0"/>
              <a:t>be used </a:t>
            </a:r>
            <a:r>
              <a:rPr lang="en-US" dirty="0"/>
              <a:t>to drive 3PH stepper </a:t>
            </a:r>
            <a:r>
              <a:rPr lang="en-US" dirty="0" smtClean="0"/>
              <a:t>motors</a:t>
            </a:r>
            <a:endParaRPr lang="ar-IQ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4869542" y="5151097"/>
            <a:ext cx="4191000" cy="1377278"/>
          </a:xfrm>
          <a:prstGeom prst="wedgeRound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3) </a:t>
            </a:r>
            <a:r>
              <a:rPr lang="en-US" dirty="0"/>
              <a:t>Bits 0 </a:t>
            </a:r>
            <a:r>
              <a:rPr lang="en-US" dirty="0" smtClean="0"/>
              <a:t>to 3 </a:t>
            </a:r>
            <a:r>
              <a:rPr lang="en-US" dirty="0"/>
              <a:t>of ports A, B and C can be used to measure resistance or capacitance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7054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lackadder ITC" pitchFamily="82" charset="0"/>
              </a:rPr>
              <a:t>Serial to Parallel and Parallel to Serial</a:t>
            </a:r>
            <a:endParaRPr lang="ar-IQ" b="1" dirty="0">
              <a:solidFill>
                <a:srgbClr val="FF0000"/>
              </a:solidFill>
              <a:latin typeface="Blackadder ITC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636982"/>
            <a:ext cx="7848600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3200" b="1" dirty="0"/>
              <a:t>ITC </a:t>
            </a:r>
            <a:r>
              <a:rPr lang="en-US" sz="3200" b="1" dirty="0" smtClean="0"/>
              <a:t>232/ </a:t>
            </a:r>
            <a:r>
              <a:rPr lang="en-US" sz="3200" b="1" dirty="0"/>
              <a:t>The ITC232-A has a 40-pin. The device requires a +5V power supply </a:t>
            </a:r>
            <a:r>
              <a:rPr lang="en-US" sz="3200" b="1" dirty="0" smtClean="0"/>
              <a:t>and consumes </a:t>
            </a:r>
            <a:r>
              <a:rPr lang="en-US" sz="3200" b="1" dirty="0"/>
              <a:t>50 mA. The RS232 serial I/O command port operates with a baud rate </a:t>
            </a:r>
            <a:r>
              <a:rPr lang="en-US" sz="3200" b="1" dirty="0" smtClean="0"/>
              <a:t>from 300 </a:t>
            </a:r>
            <a:r>
              <a:rPr lang="en-US" sz="3200" b="1" dirty="0"/>
              <a:t>to 115, 200.</a:t>
            </a:r>
            <a:endParaRPr lang="ar-IQ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2514600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7054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 to Parallel </a:t>
            </a:r>
            <a:r>
              <a:rPr lang="en-US" dirty="0" smtClean="0"/>
              <a:t>Interface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981200"/>
            <a:ext cx="7772400" cy="40318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3200" dirty="0"/>
              <a:t>By using serial-in and parallel-out shift registers such as the 74LS164s, </a:t>
            </a:r>
            <a:r>
              <a:rPr lang="en-US" sz="3200" dirty="0" smtClean="0"/>
              <a:t>two output </a:t>
            </a:r>
            <a:r>
              <a:rPr lang="en-US" sz="3200" dirty="0"/>
              <a:t>lines from a computer can generate an unlimited number of outputs. </a:t>
            </a:r>
            <a:r>
              <a:rPr lang="en-US" sz="3200" dirty="0" smtClean="0"/>
              <a:t> </a:t>
            </a:r>
            <a:r>
              <a:rPr lang="en-US" sz="3200" dirty="0"/>
              <a:t>74LS164 is used to generate eight output lines from two </a:t>
            </a:r>
            <a:r>
              <a:rPr lang="en-US" sz="3200" dirty="0" smtClean="0"/>
              <a:t>output lines </a:t>
            </a:r>
            <a:r>
              <a:rPr lang="en-US" sz="3200" dirty="0"/>
              <a:t>of a PC. The 74LS164 has two serial data inputs, pins 1 and 2 (A and B) and</a:t>
            </a:r>
          </a:p>
          <a:p>
            <a:pPr algn="just"/>
            <a:r>
              <a:rPr lang="en-US" sz="3200" dirty="0"/>
              <a:t>eight shift register outputs (</a:t>
            </a:r>
            <a:r>
              <a:rPr lang="en-US" sz="3200" dirty="0" err="1"/>
              <a:t>Qa</a:t>
            </a:r>
            <a:r>
              <a:rPr lang="en-US" sz="3200" dirty="0"/>
              <a:t> to </a:t>
            </a:r>
            <a:r>
              <a:rPr lang="en-US" sz="3200" dirty="0" err="1"/>
              <a:t>Qh</a:t>
            </a:r>
            <a:r>
              <a:rPr lang="en-US" sz="3200" dirty="0"/>
              <a:t>)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4168492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 to Parallel Interface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524000"/>
            <a:ext cx="7620000" cy="48936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800" dirty="0" smtClean="0"/>
              <a:t>there </a:t>
            </a:r>
            <a:r>
              <a:rPr lang="en-US" sz="2800" dirty="0"/>
              <a:t>are two problems associated with the serial-to-parallel interface. One </a:t>
            </a:r>
            <a:r>
              <a:rPr lang="en-US" sz="2800" dirty="0" smtClean="0"/>
              <a:t>is the </a:t>
            </a:r>
            <a:r>
              <a:rPr lang="en-US" sz="2800" dirty="0"/>
              <a:t>data transfer rate. A Pentium computer can output clock signal at a frequency </a:t>
            </a:r>
            <a:r>
              <a:rPr lang="en-US" sz="2800" dirty="0" smtClean="0"/>
              <a:t>in the </a:t>
            </a:r>
            <a:r>
              <a:rPr lang="en-US" sz="2800" dirty="0"/>
              <a:t>range from 0.1 MHz to 1 </a:t>
            </a:r>
            <a:r>
              <a:rPr lang="en-US" sz="2800" dirty="0" err="1"/>
              <a:t>MHz.</a:t>
            </a:r>
            <a:r>
              <a:rPr lang="en-US" sz="2800" dirty="0"/>
              <a:t> The more outputs you have in the circuit, </a:t>
            </a:r>
            <a:r>
              <a:rPr lang="en-US" sz="2800" dirty="0" smtClean="0"/>
              <a:t>the slower </a:t>
            </a:r>
            <a:r>
              <a:rPr lang="en-US" sz="2800" dirty="0"/>
              <a:t>the loading speed is. This is not a problem for low and medium </a:t>
            </a:r>
            <a:r>
              <a:rPr lang="en-US" sz="2800" dirty="0" smtClean="0"/>
              <a:t>speed interfacing </a:t>
            </a:r>
            <a:r>
              <a:rPr lang="en-US" sz="2800" dirty="0"/>
              <a:t>applications. The other problem is that during data loading, the output </a:t>
            </a:r>
            <a:r>
              <a:rPr lang="en-US" sz="2800" dirty="0" smtClean="0"/>
              <a:t>same times </a:t>
            </a:r>
            <a:r>
              <a:rPr lang="en-US" sz="2800" dirty="0"/>
              <a:t>changes randomly. To solve this, data latches such as the 74LS374 can be used</a:t>
            </a:r>
          </a:p>
          <a:p>
            <a:pPr algn="just"/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359786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to Serial </a:t>
            </a:r>
            <a:r>
              <a:rPr lang="en-US" dirty="0" smtClean="0"/>
              <a:t>Interface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676400"/>
            <a:ext cx="6705600" cy="40318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3200" dirty="0"/>
              <a:t>Using a parallel-in and serial-out shift register such as the CD4021, the </a:t>
            </a:r>
            <a:r>
              <a:rPr lang="en-US" sz="3200" dirty="0" smtClean="0"/>
              <a:t>number of </a:t>
            </a:r>
            <a:r>
              <a:rPr lang="en-US" sz="3200" dirty="0"/>
              <a:t>inputs to a computer can be expanded. It requires two output lines from </a:t>
            </a:r>
            <a:r>
              <a:rPr lang="en-US" sz="3200" dirty="0" smtClean="0"/>
              <a:t>the computer </a:t>
            </a:r>
            <a:r>
              <a:rPr lang="en-US" sz="3200" dirty="0"/>
              <a:t>(one to load parallel data and one to shift the data) and one input line to </a:t>
            </a:r>
            <a:r>
              <a:rPr lang="en-US" sz="3200" dirty="0" smtClean="0"/>
              <a:t>the computer </a:t>
            </a:r>
            <a:r>
              <a:rPr lang="en-US" sz="3200" dirty="0"/>
              <a:t>to read data.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2783583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429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Serial to Parallel and Parallel to Serial</vt:lpstr>
      <vt:lpstr>Serial to Parallel and Parallel to Serial</vt:lpstr>
      <vt:lpstr>Serial to Parallel and Parallel to Serial</vt:lpstr>
      <vt:lpstr>Serial to Parallel Interface</vt:lpstr>
      <vt:lpstr>Serial to Parallel Interface</vt:lpstr>
      <vt:lpstr>Parallel to Serial Interface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Serial to Parallel and Parallel to Serial</dc:title>
  <dc:creator>LA</dc:creator>
  <cp:lastModifiedBy>DR.Ahmed Saker 2o1O</cp:lastModifiedBy>
  <cp:revision>5</cp:revision>
  <dcterms:created xsi:type="dcterms:W3CDTF">2006-08-16T00:00:00Z</dcterms:created>
  <dcterms:modified xsi:type="dcterms:W3CDTF">2018-04-18T04:11:44Z</dcterms:modified>
</cp:coreProperties>
</file>