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377" r:id="rId2"/>
    <p:sldId id="389" r:id="rId3"/>
    <p:sldId id="310" r:id="rId4"/>
    <p:sldId id="311" r:id="rId5"/>
    <p:sldId id="312" r:id="rId6"/>
    <p:sldId id="313" r:id="rId7"/>
    <p:sldId id="390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91" r:id="rId20"/>
    <p:sldId id="325" r:id="rId21"/>
    <p:sldId id="326" r:id="rId22"/>
    <p:sldId id="327" r:id="rId23"/>
    <p:sldId id="413" r:id="rId24"/>
  </p:sldIdLst>
  <p:sldSz cx="7772400" cy="10693400"/>
  <p:notesSz cx="77724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68" d="100"/>
          <a:sy n="68" d="100"/>
        </p:scale>
        <p:origin x="-1614" y="6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8341885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23850" y="7567727"/>
            <a:ext cx="7189470" cy="1906000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23850" y="6059593"/>
            <a:ext cx="7189470" cy="1425787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995160" y="10094570"/>
            <a:ext cx="645109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9300" y="856464"/>
            <a:ext cx="1554480" cy="912404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856464"/>
            <a:ext cx="5311140" cy="912404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044190" y="118816"/>
            <a:ext cx="2461260" cy="450509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6995160" y="10094570"/>
            <a:ext cx="645109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5371496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23850" y="2613942"/>
            <a:ext cx="7189470" cy="1901049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3404" y="4595271"/>
            <a:ext cx="7383780" cy="184744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256489" y="712893"/>
            <a:ext cx="7383780" cy="131172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259080" y="2495127"/>
            <a:ext cx="3562350" cy="7366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3950970" y="2495127"/>
            <a:ext cx="3691890" cy="7366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259080" y="8435905"/>
            <a:ext cx="7319010" cy="137628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39227" y="1039636"/>
            <a:ext cx="3646973" cy="997555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3948272" y="1039636"/>
            <a:ext cx="3648405" cy="997555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39227" y="2052044"/>
            <a:ext cx="3646973" cy="61462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3951420" y="2052044"/>
            <a:ext cx="3645256" cy="61462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5160" y="10099322"/>
            <a:ext cx="647700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437197" y="9386429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256489" y="712893"/>
            <a:ext cx="7383780" cy="131172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37197" y="9120290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8620" y="8554720"/>
            <a:ext cx="7189470" cy="811906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388620" y="950524"/>
            <a:ext cx="2557066" cy="748538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38792" y="950524"/>
            <a:ext cx="4539298" cy="7485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2979420" y="961492"/>
            <a:ext cx="4274820" cy="5703147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23850" y="7786567"/>
            <a:ext cx="4987290" cy="814382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23850" y="8627721"/>
            <a:ext cx="4987290" cy="119805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1638623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59080" y="2423342"/>
            <a:ext cx="7383780" cy="70571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5505450" y="118816"/>
            <a:ext cx="2137410" cy="450509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55570" y="118816"/>
            <a:ext cx="2849880" cy="450509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995160" y="10099323"/>
            <a:ext cx="647700" cy="381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259080" y="712893"/>
            <a:ext cx="7383780" cy="1306971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437197" y="1638623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437197" y="1649675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g"/><Relationship Id="rId3" Type="http://schemas.openxmlformats.org/officeDocument/2006/relationships/image" Target="../media/image6.png"/><Relationship Id="rId7" Type="http://schemas.openxmlformats.org/officeDocument/2006/relationships/image" Target="../media/image2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g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98500"/>
            <a:ext cx="1752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791" y="1993900"/>
            <a:ext cx="4779962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3400" y="3434638"/>
            <a:ext cx="6400800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ctr" rtl="1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Image Processing     </a:t>
            </a:r>
            <a:endParaRPr lang="en-US" sz="4000" b="1" i="1" dirty="0">
              <a:solidFill>
                <a:srgbClr val="3E3D2D"/>
              </a:solidFill>
              <a:latin typeface="Constantia" pitchFamily="18" charset="0"/>
              <a:ea typeface="Times New Roman"/>
              <a:cs typeface="Arial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endParaRPr lang="en-US" sz="4000" b="1" i="1" dirty="0" smtClean="0">
              <a:solidFill>
                <a:srgbClr val="3E3D2D"/>
              </a:solidFill>
              <a:latin typeface="Constantia" pitchFamily="18" charset="0"/>
              <a:ea typeface="Times New Roman"/>
              <a:cs typeface="Arial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ar-IQ" sz="4000" b="1" i="1" dirty="0" smtClean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المرحلة </a:t>
            </a:r>
            <a:r>
              <a:rPr lang="ar-IQ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الرابعة</a:t>
            </a: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r>
              <a:rPr lang="ar-IQ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 </a:t>
            </a: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endParaRPr lang="en-US" sz="4000" b="1" i="1" dirty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dirty="0" smtClean="0">
                <a:latin typeface="Constantia" pitchFamily="18" charset="0"/>
              </a:rPr>
              <a:t>Eighth </a:t>
            </a:r>
            <a:r>
              <a:rPr lang="en-US" sz="3600" b="1" i="1" dirty="0">
                <a:latin typeface="Constantia" pitchFamily="18" charset="0"/>
              </a:rPr>
              <a:t>lecture</a:t>
            </a:r>
            <a:r>
              <a:rPr lang="en-US" sz="3600" b="1" i="1" dirty="0" smtClean="0">
                <a:solidFill>
                  <a:srgbClr val="3E3D2D"/>
                </a:solidFill>
                <a:latin typeface="Constantia" pitchFamily="18" charset="0"/>
              </a:rPr>
              <a:t> </a:t>
            </a: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smtClean="0">
                <a:solidFill>
                  <a:srgbClr val="3E3D2D"/>
                </a:solidFill>
                <a:latin typeface="Constantia" pitchFamily="18" charset="0"/>
              </a:rPr>
              <a:t>by</a:t>
            </a:r>
            <a:endParaRPr lang="en-US" sz="3600" b="1" i="1" dirty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endParaRPr lang="en-US" sz="3600" b="1" i="1" dirty="0" smtClean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dirty="0" err="1" smtClean="0">
                <a:solidFill>
                  <a:srgbClr val="3E3D2D"/>
                </a:solidFill>
                <a:latin typeface="Constantia" pitchFamily="18" charset="0"/>
              </a:rPr>
              <a:t>Assit.Lec</a:t>
            </a:r>
            <a:r>
              <a:rPr lang="en-US" sz="3600" b="1" i="1" dirty="0" smtClean="0">
                <a:solidFill>
                  <a:srgbClr val="3E3D2D"/>
                </a:solidFill>
                <a:latin typeface="Constantia" pitchFamily="18" charset="0"/>
              </a:rPr>
              <a:t>.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Shaimaa</a:t>
            </a:r>
            <a:r>
              <a:rPr lang="en-US" sz="3600" b="1" i="1" dirty="0">
                <a:solidFill>
                  <a:srgbClr val="3E3D2D"/>
                </a:solidFill>
                <a:latin typeface="Constantia" pitchFamily="18" charset="0"/>
              </a:rPr>
              <a:t>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Shukri</a:t>
            </a:r>
            <a:endParaRPr lang="en-US" sz="3600" b="1" i="1" dirty="0">
              <a:solidFill>
                <a:srgbClr val="3E3D2D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30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9"/>
            <a:ext cx="5514340" cy="84383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12700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everywhere else. </a:t>
            </a:r>
            <a:r>
              <a:rPr sz="1400" spc="-10" dirty="0">
                <a:latin typeface="Times New Roman"/>
                <a:cs typeface="Times New Roman"/>
              </a:rPr>
              <a:t>This </a:t>
            </a:r>
            <a:r>
              <a:rPr sz="1400" spc="-5" dirty="0">
                <a:latin typeface="Times New Roman"/>
                <a:cs typeface="Times New Roman"/>
              </a:rPr>
              <a:t>mean </a:t>
            </a:r>
            <a:r>
              <a:rPr sz="1400" dirty="0">
                <a:latin typeface="Times New Roman"/>
                <a:cs typeface="Times New Roman"/>
              </a:rPr>
              <a:t>it is </a:t>
            </a:r>
            <a:r>
              <a:rPr sz="1400" spc="-5" dirty="0">
                <a:latin typeface="Times New Roman"/>
                <a:cs typeface="Times New Roman"/>
              </a:rPr>
              <a:t>the slope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rate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change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gray level 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edge.</a:t>
            </a:r>
            <a:endParaRPr sz="1400">
              <a:latin typeface="Times New Roman"/>
              <a:cs typeface="Times New Roman"/>
            </a:endParaRPr>
          </a:p>
          <a:p>
            <a:pPr marL="12700" marR="10795">
              <a:lnSpc>
                <a:spcPct val="144300"/>
              </a:lnSpc>
              <a:spcBef>
                <a:spcPts val="10"/>
              </a:spcBef>
            </a:pPr>
            <a:r>
              <a:rPr sz="1400" b="1" spc="-5" dirty="0">
                <a:latin typeface="Times New Roman"/>
                <a:cs typeface="Times New Roman"/>
              </a:rPr>
              <a:t>How </a:t>
            </a:r>
            <a:r>
              <a:rPr sz="1400" b="1" dirty="0">
                <a:latin typeface="Times New Roman"/>
                <a:cs typeface="Times New Roman"/>
              </a:rPr>
              <a:t>do </a:t>
            </a:r>
            <a:r>
              <a:rPr sz="1400" b="1" spc="-5" dirty="0">
                <a:latin typeface="Times New Roman"/>
                <a:cs typeface="Times New Roman"/>
              </a:rPr>
              <a:t>you calculate </a:t>
            </a:r>
            <a:r>
              <a:rPr sz="1400" b="1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derivative </a:t>
            </a:r>
            <a:r>
              <a:rPr sz="1400" b="1" dirty="0">
                <a:latin typeface="Times New Roman"/>
                <a:cs typeface="Times New Roman"/>
              </a:rPr>
              <a:t>(the </a:t>
            </a:r>
            <a:r>
              <a:rPr sz="1400" b="1" spc="-5" dirty="0">
                <a:latin typeface="Times New Roman"/>
                <a:cs typeface="Times New Roman"/>
              </a:rPr>
              <a:t>slop) </a:t>
            </a:r>
            <a:r>
              <a:rPr sz="1400" b="1" dirty="0">
                <a:latin typeface="Times New Roman"/>
                <a:cs typeface="Times New Roman"/>
              </a:rPr>
              <a:t>of an </a:t>
            </a:r>
            <a:r>
              <a:rPr sz="1400" b="1" spc="-5" dirty="0">
                <a:latin typeface="Times New Roman"/>
                <a:cs typeface="Times New Roman"/>
              </a:rPr>
              <a:t>image </a:t>
            </a:r>
            <a:r>
              <a:rPr sz="1400" b="1" dirty="0">
                <a:latin typeface="Times New Roman"/>
                <a:cs typeface="Times New Roman"/>
              </a:rPr>
              <a:t>in </a:t>
            </a:r>
            <a:r>
              <a:rPr sz="1400" b="1" spc="-10" dirty="0">
                <a:latin typeface="Times New Roman"/>
                <a:cs typeface="Times New Roman"/>
              </a:rPr>
              <a:t>all  </a:t>
            </a:r>
            <a:r>
              <a:rPr sz="1400" b="1" spc="-5" dirty="0">
                <a:latin typeface="Times New Roman"/>
                <a:cs typeface="Times New Roman"/>
              </a:rPr>
              <a:t>direction?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10"/>
              </a:lnSpc>
              <a:spcBef>
                <a:spcPts val="180"/>
              </a:spcBef>
            </a:pPr>
            <a:r>
              <a:rPr sz="1400" spc="-5" dirty="0">
                <a:latin typeface="Times New Roman"/>
                <a:cs typeface="Times New Roman"/>
              </a:rPr>
              <a:t>Convolution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image with masks </a:t>
            </a:r>
            <a:r>
              <a:rPr sz="1400" dirty="0">
                <a:latin typeface="Times New Roman"/>
                <a:cs typeface="Times New Roman"/>
              </a:rPr>
              <a:t>is the </a:t>
            </a:r>
            <a:r>
              <a:rPr sz="1400" spc="-5" dirty="0">
                <a:latin typeface="Times New Roman"/>
                <a:cs typeface="Times New Roman"/>
              </a:rPr>
              <a:t>most often used </a:t>
            </a:r>
            <a:r>
              <a:rPr sz="1400" dirty="0">
                <a:latin typeface="Times New Roman"/>
                <a:cs typeface="Times New Roman"/>
              </a:rPr>
              <a:t>techniques </a:t>
            </a:r>
            <a:r>
              <a:rPr sz="1400" spc="-5" dirty="0">
                <a:latin typeface="Times New Roman"/>
                <a:cs typeface="Times New Roman"/>
              </a:rPr>
              <a:t>of  doing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this.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400" spc="-5" dirty="0">
                <a:latin typeface="Times New Roman"/>
                <a:cs typeface="Times New Roman"/>
              </a:rPr>
              <a:t>The idea is to </a:t>
            </a:r>
            <a:r>
              <a:rPr sz="1400" dirty="0">
                <a:latin typeface="Times New Roman"/>
                <a:cs typeface="Times New Roman"/>
              </a:rPr>
              <a:t>take a 3×3 </a:t>
            </a:r>
            <a:r>
              <a:rPr sz="1400" spc="-5" dirty="0">
                <a:latin typeface="Times New Roman"/>
                <a:cs typeface="Times New Roman"/>
              </a:rPr>
              <a:t>array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numbers and multiply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point</a:t>
            </a:r>
            <a:r>
              <a:rPr sz="1400" spc="-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point</a:t>
            </a:r>
            <a:endParaRPr sz="1400">
              <a:latin typeface="Times New Roman"/>
              <a:cs typeface="Times New Roman"/>
            </a:endParaRPr>
          </a:p>
          <a:p>
            <a:pPr marL="12700" marR="13335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with 3×3 section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image you sum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products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place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result in  </a:t>
            </a:r>
            <a:r>
              <a:rPr sz="1400" dirty="0">
                <a:latin typeface="Times New Roman"/>
                <a:cs typeface="Times New Roman"/>
              </a:rPr>
              <a:t>the centre </a:t>
            </a:r>
            <a:r>
              <a:rPr sz="1400" spc="-5" dirty="0">
                <a:latin typeface="Times New Roman"/>
                <a:cs typeface="Times New Roman"/>
              </a:rPr>
              <a:t>point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1400" b="1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question </a:t>
            </a:r>
            <a:r>
              <a:rPr sz="1400" b="1" dirty="0">
                <a:latin typeface="Times New Roman"/>
                <a:cs typeface="Times New Roman"/>
              </a:rPr>
              <a:t>in </a:t>
            </a:r>
            <a:r>
              <a:rPr sz="1400" b="1" spc="-5" dirty="0">
                <a:latin typeface="Times New Roman"/>
                <a:cs typeface="Times New Roman"/>
              </a:rPr>
              <a:t>this operation </a:t>
            </a:r>
            <a:r>
              <a:rPr sz="1400" b="1" dirty="0">
                <a:latin typeface="Times New Roman"/>
                <a:cs typeface="Times New Roman"/>
              </a:rPr>
              <a:t>is </a:t>
            </a:r>
            <a:r>
              <a:rPr sz="1400" b="1" spc="-10" dirty="0">
                <a:latin typeface="Times New Roman"/>
                <a:cs typeface="Times New Roman"/>
              </a:rPr>
              <a:t>how </a:t>
            </a:r>
            <a:r>
              <a:rPr sz="1400" b="1" dirty="0">
                <a:latin typeface="Times New Roman"/>
                <a:cs typeface="Times New Roman"/>
              </a:rPr>
              <a:t>to choose </a:t>
            </a:r>
            <a:r>
              <a:rPr sz="1400" b="1" spc="-5" dirty="0">
                <a:latin typeface="Times New Roman"/>
                <a:cs typeface="Times New Roman"/>
              </a:rPr>
              <a:t>the 3×3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mask?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1400" spc="-5" dirty="0">
                <a:latin typeface="Times New Roman"/>
                <a:cs typeface="Times New Roman"/>
              </a:rPr>
              <a:t>There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several masks that amplify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slop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edge. Take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simple</a:t>
            </a:r>
            <a:endParaRPr sz="14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one-dimensional case and take </a:t>
            </a:r>
            <a:r>
              <a:rPr sz="1400" spc="-10" dirty="0">
                <a:latin typeface="Times New Roman"/>
                <a:cs typeface="Times New Roman"/>
              </a:rPr>
              <a:t>as an </a:t>
            </a:r>
            <a:r>
              <a:rPr sz="1400" spc="-5" dirty="0">
                <a:latin typeface="Times New Roman"/>
                <a:cs typeface="Times New Roman"/>
              </a:rPr>
              <a:t>example </a:t>
            </a:r>
            <a:r>
              <a:rPr sz="1400" spc="-10" dirty="0">
                <a:latin typeface="Times New Roman"/>
                <a:cs typeface="Times New Roman"/>
              </a:rPr>
              <a:t>points </a:t>
            </a:r>
            <a:r>
              <a:rPr sz="1400" spc="-5" dirty="0">
                <a:latin typeface="Times New Roman"/>
                <a:cs typeface="Times New Roman"/>
              </a:rPr>
              <a:t>on the ideal edge </a:t>
            </a:r>
            <a:r>
              <a:rPr sz="1400" dirty="0">
                <a:latin typeface="Times New Roman"/>
                <a:cs typeface="Times New Roman"/>
              </a:rPr>
              <a:t>near  the </a:t>
            </a:r>
            <a:r>
              <a:rPr sz="1400" spc="-5" dirty="0">
                <a:latin typeface="Times New Roman"/>
                <a:cs typeface="Times New Roman"/>
              </a:rPr>
              <a:t>edge. They could have values such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dirty="0">
                <a:latin typeface="Times New Roman"/>
                <a:cs typeface="Times New Roman"/>
              </a:rPr>
              <a:t>[3 5 </a:t>
            </a:r>
            <a:r>
              <a:rPr sz="1400" spc="-5" dirty="0">
                <a:latin typeface="Times New Roman"/>
                <a:cs typeface="Times New Roman"/>
              </a:rPr>
              <a:t>7]. The slop through </a:t>
            </a:r>
            <a:r>
              <a:rPr sz="1400" dirty="0">
                <a:latin typeface="Times New Roman"/>
                <a:cs typeface="Times New Roman"/>
              </a:rPr>
              <a:t>these  </a:t>
            </a:r>
            <a:r>
              <a:rPr sz="1400" spc="-5" dirty="0">
                <a:latin typeface="Times New Roman"/>
                <a:cs typeface="Times New Roman"/>
              </a:rPr>
              <a:t>three points is (7-3)/2=2.if you convolve these three point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dirty="0">
                <a:latin typeface="Times New Roman"/>
                <a:cs typeface="Times New Roman"/>
              </a:rPr>
              <a:t>[-1 0 1] </a:t>
            </a:r>
            <a:r>
              <a:rPr sz="1400" spc="-5" dirty="0">
                <a:latin typeface="Times New Roman"/>
                <a:cs typeface="Times New Roman"/>
              </a:rPr>
              <a:t>you  have -3+7=4.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ct val="144300"/>
              </a:lnSpc>
              <a:spcBef>
                <a:spcPts val="15"/>
              </a:spcBef>
            </a:pPr>
            <a:r>
              <a:rPr sz="1400" b="1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convolution amplified </a:t>
            </a:r>
            <a:r>
              <a:rPr sz="1400" b="1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slope, and </a:t>
            </a:r>
            <a:r>
              <a:rPr sz="1400" b="1" dirty="0">
                <a:latin typeface="Times New Roman"/>
                <a:cs typeface="Times New Roman"/>
              </a:rPr>
              <a:t>the result is a </a:t>
            </a:r>
            <a:r>
              <a:rPr sz="1400" b="1" spc="-5" dirty="0">
                <a:latin typeface="Times New Roman"/>
                <a:cs typeface="Times New Roman"/>
              </a:rPr>
              <a:t>large number </a:t>
            </a:r>
            <a:r>
              <a:rPr sz="1400" b="1" dirty="0">
                <a:latin typeface="Times New Roman"/>
                <a:cs typeface="Times New Roman"/>
              </a:rPr>
              <a:t>at  the </a:t>
            </a:r>
            <a:r>
              <a:rPr sz="1400" b="1" spc="-5" dirty="0">
                <a:latin typeface="Times New Roman"/>
                <a:cs typeface="Times New Roman"/>
              </a:rPr>
              <a:t>transition </a:t>
            </a:r>
            <a:r>
              <a:rPr sz="1400" b="1" spc="-10" dirty="0">
                <a:latin typeface="Times New Roman"/>
                <a:cs typeface="Times New Roman"/>
              </a:rPr>
              <a:t>point </a:t>
            </a:r>
            <a:r>
              <a:rPr sz="1400" b="1" spc="-5" dirty="0">
                <a:latin typeface="Times New Roman"/>
                <a:cs typeface="Times New Roman"/>
              </a:rPr>
              <a:t>in </a:t>
            </a:r>
            <a:r>
              <a:rPr sz="1400" b="1" dirty="0">
                <a:latin typeface="Times New Roman"/>
                <a:cs typeface="Times New Roman"/>
              </a:rPr>
              <a:t>the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edge.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1400" spc="-5" dirty="0">
                <a:latin typeface="Times New Roman"/>
                <a:cs typeface="Times New Roman"/>
              </a:rPr>
              <a:t>There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two basic principles for each </a:t>
            </a:r>
            <a:r>
              <a:rPr sz="1400" spc="-10" dirty="0">
                <a:latin typeface="Times New Roman"/>
                <a:cs typeface="Times New Roman"/>
              </a:rPr>
              <a:t>edge </a:t>
            </a:r>
            <a:r>
              <a:rPr sz="1400" spc="-5" dirty="0">
                <a:latin typeface="Times New Roman"/>
                <a:cs typeface="Times New Roman"/>
              </a:rPr>
              <a:t>detector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mask:</a:t>
            </a:r>
            <a:endParaRPr sz="1400">
              <a:latin typeface="Times New Roman"/>
              <a:cs typeface="Times New Roman"/>
            </a:endParaRPr>
          </a:p>
          <a:p>
            <a:pPr marL="469265" marR="10160" indent="-228600">
              <a:lnSpc>
                <a:spcPct val="143600"/>
              </a:lnSpc>
              <a:buFont typeface="Wingdings"/>
              <a:buChar char=""/>
              <a:tabLst>
                <a:tab pos="469900" algn="l"/>
              </a:tabLst>
            </a:pPr>
            <a:r>
              <a:rPr sz="1400" b="1" dirty="0">
                <a:latin typeface="Times New Roman"/>
                <a:cs typeface="Times New Roman"/>
              </a:rPr>
              <a:t>First: </a:t>
            </a:r>
            <a:r>
              <a:rPr sz="1400" spc="-5" dirty="0">
                <a:latin typeface="Times New Roman"/>
                <a:cs typeface="Times New Roman"/>
              </a:rPr>
              <a:t>the number </a:t>
            </a:r>
            <a:r>
              <a:rPr sz="1400" dirty="0">
                <a:latin typeface="Times New Roman"/>
                <a:cs typeface="Times New Roman"/>
              </a:rPr>
              <a:t>in the mask </a:t>
            </a:r>
            <a:r>
              <a:rPr sz="1400" spc="-5" dirty="0">
                <a:latin typeface="Times New Roman"/>
                <a:cs typeface="Times New Roman"/>
              </a:rPr>
              <a:t>sum </a:t>
            </a:r>
            <a:r>
              <a:rPr sz="1400" dirty="0">
                <a:latin typeface="Times New Roman"/>
                <a:cs typeface="Times New Roman"/>
              </a:rPr>
              <a:t>to zero. If </a:t>
            </a:r>
            <a:r>
              <a:rPr sz="1400" spc="-5" dirty="0">
                <a:latin typeface="Times New Roman"/>
                <a:cs typeface="Times New Roman"/>
              </a:rPr>
              <a:t>3×3 areas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  contains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constant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value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(such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as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all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ones),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then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there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are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no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edges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  <a:p>
            <a:pPr marL="469265" marR="10795" algn="just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that area. The result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convolving that area with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mask should be  </a:t>
            </a:r>
            <a:r>
              <a:rPr sz="1400" dirty="0">
                <a:latin typeface="Times New Roman"/>
                <a:cs typeface="Times New Roman"/>
              </a:rPr>
              <a:t>zero. </a:t>
            </a:r>
            <a:r>
              <a:rPr sz="1400" spc="-1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the numbers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 mask sum </a:t>
            </a:r>
            <a:r>
              <a:rPr sz="1400" dirty="0">
                <a:latin typeface="Times New Roman"/>
                <a:cs typeface="Times New Roman"/>
              </a:rPr>
              <a:t>to zero, </a:t>
            </a:r>
            <a:r>
              <a:rPr sz="1400" spc="-5" dirty="0">
                <a:latin typeface="Times New Roman"/>
                <a:cs typeface="Times New Roman"/>
              </a:rPr>
              <a:t>then convolving the  mask with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constant </a:t>
            </a:r>
            <a:r>
              <a:rPr sz="1400" dirty="0">
                <a:latin typeface="Times New Roman"/>
                <a:cs typeface="Times New Roman"/>
              </a:rPr>
              <a:t>area </a:t>
            </a:r>
            <a:r>
              <a:rPr sz="1400" spc="-5" dirty="0">
                <a:latin typeface="Times New Roman"/>
                <a:cs typeface="Times New Roman"/>
              </a:rPr>
              <a:t>will result in the </a:t>
            </a:r>
            <a:r>
              <a:rPr sz="1400" dirty="0">
                <a:latin typeface="Times New Roman"/>
                <a:cs typeface="Times New Roman"/>
              </a:rPr>
              <a:t>correct </a:t>
            </a:r>
            <a:r>
              <a:rPr sz="1400" spc="-5" dirty="0">
                <a:latin typeface="Times New Roman"/>
                <a:cs typeface="Times New Roman"/>
              </a:rPr>
              <a:t>answer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zeros.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35"/>
              </a:spcBef>
              <a:buFont typeface="Wingdings"/>
              <a:buChar char=""/>
              <a:tabLst>
                <a:tab pos="469900" algn="l"/>
              </a:tabLst>
            </a:pPr>
            <a:r>
              <a:rPr sz="1400" b="1" dirty="0">
                <a:latin typeface="Times New Roman"/>
                <a:cs typeface="Times New Roman"/>
              </a:rPr>
              <a:t>Second:</a:t>
            </a:r>
            <a:r>
              <a:rPr sz="1400" b="1" spc="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masks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should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approximate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differentiation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or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amplify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469265" marR="8255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slope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edge. The simple example </a:t>
            </a:r>
            <a:r>
              <a:rPr sz="1400" spc="5" dirty="0">
                <a:latin typeface="Times New Roman"/>
                <a:cs typeface="Times New Roman"/>
              </a:rPr>
              <a:t>[-1 </a:t>
            </a:r>
            <a:r>
              <a:rPr sz="1400" dirty="0">
                <a:latin typeface="Times New Roman"/>
                <a:cs typeface="Times New Roman"/>
              </a:rPr>
              <a:t>0 1] </a:t>
            </a:r>
            <a:r>
              <a:rPr sz="1400" spc="-5" dirty="0">
                <a:latin typeface="Times New Roman"/>
                <a:cs typeface="Times New Roman"/>
              </a:rPr>
              <a:t>given earlier showed  </a:t>
            </a:r>
            <a:r>
              <a:rPr sz="1400" dirty="0">
                <a:latin typeface="Times New Roman"/>
                <a:cs typeface="Times New Roman"/>
              </a:rPr>
              <a:t>how </a:t>
            </a:r>
            <a:r>
              <a:rPr sz="1400" spc="-5" dirty="0">
                <a:latin typeface="Times New Roman"/>
                <a:cs typeface="Times New Roman"/>
              </a:rPr>
              <a:t>to amplify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slope </a:t>
            </a:r>
            <a:r>
              <a:rPr sz="1400" dirty="0">
                <a:latin typeface="Times New Roman"/>
                <a:cs typeface="Times New Roman"/>
              </a:rPr>
              <a:t>of the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edge.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35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99"/>
            <a:ext cx="5507990" cy="25742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34925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The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masks used for edge detection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almost limitless. Research  have used different techniques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derive masks, </a:t>
            </a:r>
            <a:r>
              <a:rPr sz="1400" spc="-10" dirty="0">
                <a:latin typeface="Times New Roman"/>
                <a:cs typeface="Times New Roman"/>
              </a:rPr>
              <a:t>some </a:t>
            </a:r>
            <a:r>
              <a:rPr sz="1400" dirty="0">
                <a:latin typeface="Times New Roman"/>
                <a:cs typeface="Times New Roman"/>
              </a:rPr>
              <a:t>of will be </a:t>
            </a:r>
            <a:r>
              <a:rPr sz="1400" spc="-5" dirty="0">
                <a:latin typeface="Times New Roman"/>
                <a:cs typeface="Times New Roman"/>
              </a:rPr>
              <a:t>illustrated </a:t>
            </a:r>
            <a:r>
              <a:rPr sz="1400" dirty="0">
                <a:latin typeface="Times New Roman"/>
                <a:cs typeface="Times New Roman"/>
              </a:rPr>
              <a:t>in  the </a:t>
            </a:r>
            <a:r>
              <a:rPr sz="1400" spc="-10" dirty="0">
                <a:latin typeface="Times New Roman"/>
                <a:cs typeface="Times New Roman"/>
              </a:rPr>
              <a:t>following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section.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</a:pP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1-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Sobel Operator</a:t>
            </a:r>
            <a:r>
              <a:rPr sz="1400" b="1" spc="-5" dirty="0">
                <a:latin typeface="Times New Roman"/>
                <a:cs typeface="Times New Roman"/>
              </a:rPr>
              <a:t>:</a:t>
            </a:r>
            <a:r>
              <a:rPr sz="1400" spc="-5" dirty="0">
                <a:latin typeface="Times New Roman"/>
                <a:cs typeface="Times New Roman"/>
              </a:rPr>
              <a:t>The Sobel edge detection masks look for </a:t>
            </a:r>
            <a:r>
              <a:rPr sz="1400" dirty="0">
                <a:latin typeface="Times New Roman"/>
                <a:cs typeface="Times New Roman"/>
              </a:rPr>
              <a:t>edges in </a:t>
            </a:r>
            <a:r>
              <a:rPr sz="1400" spc="-5" dirty="0">
                <a:latin typeface="Times New Roman"/>
                <a:cs typeface="Times New Roman"/>
              </a:rPr>
              <a:t>both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horizontal and vertical directions and then combine this information into 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single metric. The masks are </a:t>
            </a:r>
            <a:r>
              <a:rPr sz="1400" dirty="0">
                <a:latin typeface="Times New Roman"/>
                <a:cs typeface="Times New Roman"/>
              </a:rPr>
              <a:t>as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568704" y="3680704"/>
          <a:ext cx="3812538" cy="1261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7255"/>
                <a:gridCol w="352425"/>
                <a:gridCol w="457200"/>
                <a:gridCol w="1403984"/>
                <a:gridCol w="411479"/>
                <a:gridCol w="290195"/>
              </a:tblGrid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3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Row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9385" algn="r">
                        <a:lnSpc>
                          <a:spcPts val="153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Column</a:t>
                      </a:r>
                      <a:r>
                        <a:rPr sz="14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5436">
                <a:tc>
                  <a:txBody>
                    <a:bodyPr/>
                    <a:lstStyle/>
                    <a:p>
                      <a:pPr marL="4889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R="14668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</a:tr>
              <a:tr h="306705"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6192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</a:tr>
              <a:tr h="352402">
                <a:tc>
                  <a:txBody>
                    <a:bodyPr/>
                    <a:lstStyle/>
                    <a:p>
                      <a:pPr marL="532765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61925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130604" y="5086585"/>
            <a:ext cx="5513070" cy="15632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800"/>
              </a:lnSpc>
              <a:spcBef>
                <a:spcPts val="95"/>
              </a:spcBef>
            </a:pPr>
            <a:r>
              <a:rPr sz="1400" dirty="0">
                <a:latin typeface="Times New Roman"/>
                <a:cs typeface="Times New Roman"/>
              </a:rPr>
              <a:t>These </a:t>
            </a:r>
            <a:r>
              <a:rPr sz="1400" spc="-5" dirty="0">
                <a:latin typeface="Times New Roman"/>
                <a:cs typeface="Times New Roman"/>
              </a:rPr>
              <a:t>masks are each convolved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image. </a:t>
            </a:r>
            <a:r>
              <a:rPr sz="1400" spc="-5" dirty="0">
                <a:latin typeface="Times New Roman"/>
                <a:cs typeface="Times New Roman"/>
              </a:rPr>
              <a:t>At </a:t>
            </a:r>
            <a:r>
              <a:rPr sz="1400" dirty="0">
                <a:latin typeface="Times New Roman"/>
                <a:cs typeface="Times New Roman"/>
              </a:rPr>
              <a:t>each </a:t>
            </a:r>
            <a:r>
              <a:rPr sz="1400" spc="5" dirty="0">
                <a:latin typeface="Times New Roman"/>
                <a:cs typeface="Times New Roman"/>
              </a:rPr>
              <a:t>pixel </a:t>
            </a:r>
            <a:r>
              <a:rPr sz="1400" spc="-5" dirty="0">
                <a:latin typeface="Times New Roman"/>
                <a:cs typeface="Times New Roman"/>
              </a:rPr>
              <a:t>location we  </a:t>
            </a:r>
            <a:r>
              <a:rPr sz="1400" dirty="0">
                <a:latin typeface="Times New Roman"/>
                <a:cs typeface="Times New Roman"/>
              </a:rPr>
              <a:t>now have </a:t>
            </a:r>
            <a:r>
              <a:rPr sz="1400" spc="-5" dirty="0">
                <a:latin typeface="Times New Roman"/>
                <a:cs typeface="Times New Roman"/>
              </a:rPr>
              <a:t>two numbers: </a:t>
            </a:r>
            <a:r>
              <a:rPr sz="1400" dirty="0">
                <a:latin typeface="Times New Roman"/>
                <a:cs typeface="Times New Roman"/>
              </a:rPr>
              <a:t>S1, </a:t>
            </a:r>
            <a:r>
              <a:rPr sz="1400" spc="-5" dirty="0">
                <a:latin typeface="Times New Roman"/>
                <a:cs typeface="Times New Roman"/>
              </a:rPr>
              <a:t>corresponding to the result form </a:t>
            </a:r>
            <a:r>
              <a:rPr sz="1400" spc="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row </a:t>
            </a:r>
            <a:r>
              <a:rPr sz="1400" spc="-5" dirty="0">
                <a:latin typeface="Times New Roman"/>
                <a:cs typeface="Times New Roman"/>
              </a:rPr>
              <a:t>mask  and S2, from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column </a:t>
            </a:r>
            <a:r>
              <a:rPr sz="1400" spc="-5" dirty="0">
                <a:latin typeface="Times New Roman"/>
                <a:cs typeface="Times New Roman"/>
              </a:rPr>
              <a:t>mask. </a:t>
            </a: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spc="-5" dirty="0">
                <a:latin typeface="Times New Roman"/>
                <a:cs typeface="Times New Roman"/>
              </a:rPr>
              <a:t>use this numbers to compute two  matrices, the edge magnitude and the edge direction,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are defined </a:t>
            </a:r>
            <a:r>
              <a:rPr sz="1400" spc="-10" dirty="0">
                <a:latin typeface="Times New Roman"/>
                <a:cs typeface="Times New Roman"/>
              </a:rPr>
              <a:t>as  </a:t>
            </a:r>
            <a:r>
              <a:rPr sz="1400" spc="-5" dirty="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52639" y="6904767"/>
            <a:ext cx="19685" cy="10795"/>
          </a:xfrm>
          <a:custGeom>
            <a:avLst/>
            <a:gdLst/>
            <a:ahLst/>
            <a:cxnLst/>
            <a:rect l="l" t="t" r="r" b="b"/>
            <a:pathLst>
              <a:path w="19685" h="10795">
                <a:moveTo>
                  <a:pt x="0" y="10746"/>
                </a:moveTo>
                <a:lnTo>
                  <a:pt x="19546" y="0"/>
                </a:lnTo>
              </a:path>
            </a:pathLst>
          </a:custGeom>
          <a:ln w="6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72178" y="6907866"/>
            <a:ext cx="28575" cy="70485"/>
          </a:xfrm>
          <a:custGeom>
            <a:avLst/>
            <a:gdLst/>
            <a:ahLst/>
            <a:cxnLst/>
            <a:rect l="l" t="t" r="r" b="b"/>
            <a:pathLst>
              <a:path w="28575" h="70484">
                <a:moveTo>
                  <a:pt x="0" y="0"/>
                </a:moveTo>
                <a:lnTo>
                  <a:pt x="28404" y="70141"/>
                </a:lnTo>
              </a:path>
            </a:pathLst>
          </a:custGeom>
          <a:ln w="126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03941" y="6778050"/>
            <a:ext cx="38100" cy="200025"/>
          </a:xfrm>
          <a:custGeom>
            <a:avLst/>
            <a:gdLst/>
            <a:ahLst/>
            <a:cxnLst/>
            <a:rect l="l" t="t" r="r" b="b"/>
            <a:pathLst>
              <a:path w="38100" h="200025">
                <a:moveTo>
                  <a:pt x="0" y="199957"/>
                </a:moveTo>
                <a:lnTo>
                  <a:pt x="37567" y="0"/>
                </a:lnTo>
              </a:path>
            </a:pathLst>
          </a:custGeom>
          <a:ln w="63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41517" y="6778050"/>
            <a:ext cx="478155" cy="0"/>
          </a:xfrm>
          <a:custGeom>
            <a:avLst/>
            <a:gdLst/>
            <a:ahLst/>
            <a:cxnLst/>
            <a:rect l="l" t="t" r="r" b="b"/>
            <a:pathLst>
              <a:path w="478155">
                <a:moveTo>
                  <a:pt x="0" y="0"/>
                </a:moveTo>
                <a:lnTo>
                  <a:pt x="477679" y="0"/>
                </a:lnTo>
              </a:path>
            </a:pathLst>
          </a:custGeom>
          <a:ln w="5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613099" y="6874239"/>
            <a:ext cx="386080" cy="11541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326390" algn="l"/>
              </a:tabLst>
            </a:pPr>
            <a:r>
              <a:rPr sz="650" spc="35" dirty="0">
                <a:latin typeface="Times New Roman"/>
                <a:cs typeface="Times New Roman"/>
              </a:rPr>
              <a:t>1	2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0612" y="6744588"/>
            <a:ext cx="188150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22400" algn="l"/>
              </a:tabLst>
            </a:pPr>
            <a:r>
              <a:rPr sz="2100" spc="-7" baseline="1984" dirty="0">
                <a:latin typeface="Times New Roman"/>
                <a:cs typeface="Times New Roman"/>
              </a:rPr>
              <a:t>Edge</a:t>
            </a:r>
            <a:r>
              <a:rPr sz="2100" spc="7" baseline="1984" dirty="0">
                <a:latin typeface="Times New Roman"/>
                <a:cs typeface="Times New Roman"/>
              </a:rPr>
              <a:t> </a:t>
            </a:r>
            <a:r>
              <a:rPr sz="2100" spc="-7" baseline="1984" dirty="0">
                <a:latin typeface="Times New Roman"/>
                <a:cs typeface="Times New Roman"/>
              </a:rPr>
              <a:t>Magnitude=	</a:t>
            </a:r>
            <a:r>
              <a:rPr sz="1150" i="1" spc="40" dirty="0">
                <a:latin typeface="Times New Roman"/>
                <a:cs typeface="Times New Roman"/>
              </a:rPr>
              <a:t>S</a:t>
            </a:r>
            <a:r>
              <a:rPr sz="1150" i="1" spc="-165" dirty="0">
                <a:latin typeface="Times New Roman"/>
                <a:cs typeface="Times New Roman"/>
              </a:rPr>
              <a:t> </a:t>
            </a:r>
            <a:r>
              <a:rPr sz="975" spc="52" baseline="42735" dirty="0">
                <a:latin typeface="Times New Roman"/>
                <a:cs typeface="Times New Roman"/>
              </a:rPr>
              <a:t>2</a:t>
            </a:r>
            <a:r>
              <a:rPr sz="975" spc="225" baseline="42735" dirty="0">
                <a:latin typeface="Times New Roman"/>
                <a:cs typeface="Times New Roman"/>
              </a:rPr>
              <a:t> </a:t>
            </a:r>
            <a:r>
              <a:rPr sz="1150" spc="45" dirty="0">
                <a:latin typeface="Symbol"/>
                <a:cs typeface="Symbol"/>
              </a:rPr>
              <a:t></a:t>
            </a:r>
            <a:r>
              <a:rPr sz="1150" spc="-55" dirty="0">
                <a:latin typeface="Times New Roman"/>
                <a:cs typeface="Times New Roman"/>
              </a:rPr>
              <a:t> </a:t>
            </a:r>
            <a:r>
              <a:rPr sz="1150" i="1" spc="40" dirty="0">
                <a:latin typeface="Times New Roman"/>
                <a:cs typeface="Times New Roman"/>
              </a:rPr>
              <a:t>S</a:t>
            </a:r>
            <a:r>
              <a:rPr sz="1150" i="1" spc="-165" dirty="0">
                <a:latin typeface="Times New Roman"/>
                <a:cs typeface="Times New Roman"/>
              </a:rPr>
              <a:t> </a:t>
            </a:r>
            <a:r>
              <a:rPr sz="975" spc="52" baseline="42735" dirty="0">
                <a:latin typeface="Times New Roman"/>
                <a:cs typeface="Times New Roman"/>
              </a:rPr>
              <a:t>2</a:t>
            </a:r>
            <a:endParaRPr sz="975" baseline="42735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0606" y="7200138"/>
            <a:ext cx="17125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Edge Direction </a:t>
            </a:r>
            <a:r>
              <a:rPr sz="1400" dirty="0">
                <a:latin typeface="Times New Roman"/>
                <a:cs typeface="Times New Roman"/>
              </a:rPr>
              <a:t>= </a:t>
            </a:r>
            <a:r>
              <a:rPr sz="1400" spc="-5" dirty="0">
                <a:latin typeface="Times New Roman"/>
                <a:cs typeface="Times New Roman"/>
              </a:rPr>
              <a:t>Tan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350" baseline="30864" dirty="0">
                <a:latin typeface="Times New Roman"/>
                <a:cs typeface="Times New Roman"/>
              </a:rPr>
              <a:t>-1</a:t>
            </a:r>
            <a:endParaRPr sz="1350" baseline="30864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023538" y="7352296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327" y="0"/>
                </a:lnTo>
              </a:path>
            </a:pathLst>
          </a:custGeom>
          <a:ln w="63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946916" y="7384640"/>
            <a:ext cx="314960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-10" dirty="0">
                <a:latin typeface="Symbol"/>
                <a:cs typeface="Symbol"/>
              </a:rPr>
              <a:t>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700" spc="-10" dirty="0">
                <a:latin typeface="Times New Roman"/>
                <a:cs typeface="Times New Roman"/>
              </a:rPr>
              <a:t>2</a:t>
            </a:r>
            <a:r>
              <a:rPr sz="700" spc="-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Symbol"/>
                <a:cs typeface="Symbol"/>
              </a:rPr>
              <a:t>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46916" y="7263760"/>
            <a:ext cx="314960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-10" dirty="0">
                <a:latin typeface="Symbol"/>
                <a:cs typeface="Symbol"/>
              </a:rPr>
              <a:t>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800" i="1" spc="-22" baseline="-30092" dirty="0">
                <a:latin typeface="Times New Roman"/>
                <a:cs typeface="Times New Roman"/>
              </a:rPr>
              <a:t>S</a:t>
            </a:r>
            <a:r>
              <a:rPr sz="1800" i="1" spc="150" baseline="-30092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Symbol"/>
                <a:cs typeface="Symbol"/>
              </a:rPr>
              <a:t>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46916" y="7126852"/>
            <a:ext cx="314960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spc="-15" baseline="2314" dirty="0">
                <a:latin typeface="Symbol"/>
                <a:cs typeface="Symbol"/>
              </a:rPr>
              <a:t></a:t>
            </a:r>
            <a:r>
              <a:rPr sz="1800" spc="-15" baseline="2314" dirty="0">
                <a:latin typeface="Times New Roman"/>
                <a:cs typeface="Times New Roman"/>
              </a:rPr>
              <a:t> </a:t>
            </a:r>
            <a:r>
              <a:rPr sz="1200" i="1" spc="-25" dirty="0">
                <a:latin typeface="Times New Roman"/>
                <a:cs typeface="Times New Roman"/>
              </a:rPr>
              <a:t>S</a:t>
            </a:r>
            <a:r>
              <a:rPr sz="1050" spc="-37" baseline="-23809" dirty="0">
                <a:latin typeface="Times New Roman"/>
                <a:cs typeface="Times New Roman"/>
              </a:rPr>
              <a:t>1</a:t>
            </a:r>
            <a:r>
              <a:rPr sz="1050" spc="-120" baseline="-23809" dirty="0">
                <a:latin typeface="Times New Roman"/>
                <a:cs typeface="Times New Roman"/>
              </a:rPr>
              <a:t> </a:t>
            </a:r>
            <a:r>
              <a:rPr sz="1800" spc="-15" baseline="2314" dirty="0">
                <a:latin typeface="Symbol"/>
                <a:cs typeface="Symbol"/>
              </a:rPr>
              <a:t></a:t>
            </a:r>
            <a:endParaRPr sz="1800" baseline="2314">
              <a:latin typeface="Symbol"/>
              <a:cs typeface="Symbo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14500" y="4017645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133350" y="0"/>
                </a:moveTo>
                <a:lnTo>
                  <a:pt x="91196" y="6797"/>
                </a:lnTo>
                <a:lnTo>
                  <a:pt x="54589" y="25725"/>
                </a:lnTo>
                <a:lnTo>
                  <a:pt x="25725" y="54589"/>
                </a:lnTo>
                <a:lnTo>
                  <a:pt x="6797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7" y="708903"/>
                </a:lnTo>
                <a:lnTo>
                  <a:pt x="25725" y="745510"/>
                </a:lnTo>
                <a:lnTo>
                  <a:pt x="54589" y="774374"/>
                </a:lnTo>
                <a:lnTo>
                  <a:pt x="91196" y="793302"/>
                </a:lnTo>
                <a:lnTo>
                  <a:pt x="13335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95650" y="4017645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903"/>
                </a:lnTo>
                <a:lnTo>
                  <a:pt x="107624" y="745510"/>
                </a:lnTo>
                <a:lnTo>
                  <a:pt x="78760" y="774374"/>
                </a:lnTo>
                <a:lnTo>
                  <a:pt x="42153" y="793302"/>
                </a:ln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617209" y="4017645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903"/>
                </a:lnTo>
                <a:lnTo>
                  <a:pt x="107624" y="745510"/>
                </a:lnTo>
                <a:lnTo>
                  <a:pt x="78760" y="774374"/>
                </a:lnTo>
                <a:lnTo>
                  <a:pt x="42153" y="793302"/>
                </a:ln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36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99"/>
            <a:ext cx="5513070" cy="10102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2-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Prewitt Operator: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 Prewitt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similar to the </a:t>
            </a:r>
            <a:r>
              <a:rPr sz="1400" spc="-10" dirty="0">
                <a:latin typeface="Times New Roman"/>
                <a:cs typeface="Times New Roman"/>
              </a:rPr>
              <a:t>Sobel </a:t>
            </a:r>
            <a:r>
              <a:rPr sz="1400" spc="-5" dirty="0">
                <a:latin typeface="Times New Roman"/>
                <a:cs typeface="Times New Roman"/>
              </a:rPr>
              <a:t>but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different  mask coefficients. The masks are defined </a:t>
            </a:r>
            <a:r>
              <a:rPr sz="1400" spc="-10" dirty="0">
                <a:latin typeface="Times New Roman"/>
                <a:cs typeface="Times New Roman"/>
              </a:rPr>
              <a:t>as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568704" y="1840856"/>
          <a:ext cx="3812538" cy="1260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7255"/>
                <a:gridCol w="352425"/>
                <a:gridCol w="457200"/>
                <a:gridCol w="1403984"/>
                <a:gridCol w="411479"/>
                <a:gridCol w="290195"/>
              </a:tblGrid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3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Row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9385" algn="r">
                        <a:lnSpc>
                          <a:spcPts val="153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Column</a:t>
                      </a:r>
                      <a:r>
                        <a:rPr sz="14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799">
                <a:tc>
                  <a:txBody>
                    <a:bodyPr/>
                    <a:lstStyle/>
                    <a:p>
                      <a:pPr marL="4889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R="14668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</a:tr>
              <a:tr h="306070"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6192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52402">
                <a:tc>
                  <a:txBody>
                    <a:bodyPr/>
                    <a:lstStyle/>
                    <a:p>
                      <a:pPr marL="532765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61925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130604" y="2940544"/>
            <a:ext cx="5511800" cy="1253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600"/>
              </a:lnSpc>
              <a:spcBef>
                <a:spcPts val="95"/>
              </a:spcBef>
            </a:pPr>
            <a:r>
              <a:rPr sz="1400" dirty="0">
                <a:latin typeface="Times New Roman"/>
                <a:cs typeface="Times New Roman"/>
              </a:rPr>
              <a:t>These </a:t>
            </a:r>
            <a:r>
              <a:rPr sz="1400" spc="-5" dirty="0">
                <a:latin typeface="Times New Roman"/>
                <a:cs typeface="Times New Roman"/>
              </a:rPr>
              <a:t>masks are each convolved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image. </a:t>
            </a:r>
            <a:r>
              <a:rPr sz="1400" spc="-5" dirty="0">
                <a:latin typeface="Times New Roman"/>
                <a:cs typeface="Times New Roman"/>
              </a:rPr>
              <a:t>At </a:t>
            </a:r>
            <a:r>
              <a:rPr sz="1400" dirty="0">
                <a:latin typeface="Times New Roman"/>
                <a:cs typeface="Times New Roman"/>
              </a:rPr>
              <a:t>each </a:t>
            </a:r>
            <a:r>
              <a:rPr sz="1400" spc="-5" dirty="0">
                <a:latin typeface="Times New Roman"/>
                <a:cs typeface="Times New Roman"/>
              </a:rPr>
              <a:t>pixel location we  find two numbers: </a:t>
            </a:r>
            <a:r>
              <a:rPr sz="1400" spc="-10" dirty="0">
                <a:latin typeface="Times New Roman"/>
                <a:cs typeface="Times New Roman"/>
              </a:rPr>
              <a:t>P1 </a:t>
            </a:r>
            <a:r>
              <a:rPr sz="1400" spc="-5" dirty="0">
                <a:latin typeface="Times New Roman"/>
                <a:cs typeface="Times New Roman"/>
              </a:rPr>
              <a:t>corresponding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result </a:t>
            </a:r>
            <a:r>
              <a:rPr sz="1400" dirty="0">
                <a:latin typeface="Times New Roman"/>
                <a:cs typeface="Times New Roman"/>
              </a:rPr>
              <a:t>from the </a:t>
            </a:r>
            <a:r>
              <a:rPr sz="1400" spc="-5" dirty="0">
                <a:latin typeface="Times New Roman"/>
                <a:cs typeface="Times New Roman"/>
              </a:rPr>
              <a:t>row mask and </a:t>
            </a:r>
            <a:r>
              <a:rPr sz="1400" spc="-10" dirty="0">
                <a:latin typeface="Times New Roman"/>
                <a:cs typeface="Times New Roman"/>
              </a:rPr>
              <a:t>P2  </a:t>
            </a:r>
            <a:r>
              <a:rPr sz="1400" dirty="0">
                <a:latin typeface="Times New Roman"/>
                <a:cs typeface="Times New Roman"/>
              </a:rPr>
              <a:t>from the </a:t>
            </a:r>
            <a:r>
              <a:rPr sz="1400" spc="-5" dirty="0">
                <a:latin typeface="Times New Roman"/>
                <a:cs typeface="Times New Roman"/>
              </a:rPr>
              <a:t>column mask. </a:t>
            </a: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use </a:t>
            </a:r>
            <a:r>
              <a:rPr sz="1400" spc="-5" dirty="0">
                <a:latin typeface="Times New Roman"/>
                <a:cs typeface="Times New Roman"/>
              </a:rPr>
              <a:t>these results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determine two metrics, the  edge magnitude and edge direction, which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defined </a:t>
            </a:r>
            <a:r>
              <a:rPr sz="1400" dirty="0">
                <a:latin typeface="Times New Roman"/>
                <a:cs typeface="Times New Roman"/>
              </a:rPr>
              <a:t>as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53039" y="4759102"/>
            <a:ext cx="20320" cy="10795"/>
          </a:xfrm>
          <a:custGeom>
            <a:avLst/>
            <a:gdLst/>
            <a:ahLst/>
            <a:cxnLst/>
            <a:rect l="l" t="t" r="r" b="b"/>
            <a:pathLst>
              <a:path w="20319" h="10795">
                <a:moveTo>
                  <a:pt x="0" y="10746"/>
                </a:moveTo>
                <a:lnTo>
                  <a:pt x="19824" y="0"/>
                </a:lnTo>
              </a:path>
            </a:pathLst>
          </a:custGeom>
          <a:ln w="60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72864" y="4762202"/>
            <a:ext cx="29209" cy="70485"/>
          </a:xfrm>
          <a:custGeom>
            <a:avLst/>
            <a:gdLst/>
            <a:ahLst/>
            <a:cxnLst/>
            <a:rect l="l" t="t" r="r" b="b"/>
            <a:pathLst>
              <a:path w="29210" h="70485">
                <a:moveTo>
                  <a:pt x="0" y="0"/>
                </a:moveTo>
                <a:lnTo>
                  <a:pt x="28808" y="70141"/>
                </a:lnTo>
              </a:path>
            </a:pathLst>
          </a:custGeom>
          <a:ln w="12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05079" y="4632386"/>
            <a:ext cx="38100" cy="200025"/>
          </a:xfrm>
          <a:custGeom>
            <a:avLst/>
            <a:gdLst/>
            <a:ahLst/>
            <a:cxnLst/>
            <a:rect l="l" t="t" r="r" b="b"/>
            <a:pathLst>
              <a:path w="38100" h="200025">
                <a:moveTo>
                  <a:pt x="0" y="199957"/>
                </a:moveTo>
                <a:lnTo>
                  <a:pt x="38101" y="0"/>
                </a:lnTo>
              </a:path>
            </a:pathLst>
          </a:custGeom>
          <a:ln w="64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43181" y="4632385"/>
            <a:ext cx="491490" cy="0"/>
          </a:xfrm>
          <a:custGeom>
            <a:avLst/>
            <a:gdLst/>
            <a:ahLst/>
            <a:cxnLst/>
            <a:rect l="l" t="t" r="r" b="b"/>
            <a:pathLst>
              <a:path w="491489">
                <a:moveTo>
                  <a:pt x="0" y="0"/>
                </a:moveTo>
                <a:lnTo>
                  <a:pt x="490972" y="0"/>
                </a:lnTo>
              </a:path>
            </a:pathLst>
          </a:custGeom>
          <a:ln w="5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605139" y="4728576"/>
            <a:ext cx="389890" cy="11541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329565" algn="l"/>
              </a:tabLst>
            </a:pPr>
            <a:r>
              <a:rPr sz="650" spc="40" dirty="0">
                <a:latin typeface="Times New Roman"/>
                <a:cs typeface="Times New Roman"/>
              </a:rPr>
              <a:t>1	2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0612" y="4598922"/>
            <a:ext cx="189674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26845" algn="l"/>
              </a:tabLst>
            </a:pPr>
            <a:r>
              <a:rPr sz="2100" spc="-7" baseline="1984" dirty="0">
                <a:latin typeface="Times New Roman"/>
                <a:cs typeface="Times New Roman"/>
              </a:rPr>
              <a:t>Edge</a:t>
            </a:r>
            <a:r>
              <a:rPr sz="2100" spc="7" baseline="1984" dirty="0">
                <a:latin typeface="Times New Roman"/>
                <a:cs typeface="Times New Roman"/>
              </a:rPr>
              <a:t> </a:t>
            </a:r>
            <a:r>
              <a:rPr sz="2100" spc="-7" baseline="1984" dirty="0">
                <a:latin typeface="Times New Roman"/>
                <a:cs typeface="Times New Roman"/>
              </a:rPr>
              <a:t>Magnitude=	</a:t>
            </a:r>
            <a:r>
              <a:rPr sz="1150" i="1" spc="70" dirty="0">
                <a:latin typeface="Times New Roman"/>
                <a:cs typeface="Times New Roman"/>
              </a:rPr>
              <a:t>P</a:t>
            </a:r>
            <a:r>
              <a:rPr sz="975" spc="104" baseline="42735" dirty="0">
                <a:latin typeface="Times New Roman"/>
                <a:cs typeface="Times New Roman"/>
              </a:rPr>
              <a:t>2 </a:t>
            </a:r>
            <a:r>
              <a:rPr sz="1150" spc="55" dirty="0">
                <a:latin typeface="Symbol"/>
                <a:cs typeface="Symbol"/>
              </a:rPr>
              <a:t></a:t>
            </a:r>
            <a:r>
              <a:rPr sz="1150" spc="-45" dirty="0">
                <a:latin typeface="Times New Roman"/>
                <a:cs typeface="Times New Roman"/>
              </a:rPr>
              <a:t> </a:t>
            </a:r>
            <a:r>
              <a:rPr sz="1150" i="1" spc="70" dirty="0">
                <a:latin typeface="Times New Roman"/>
                <a:cs typeface="Times New Roman"/>
              </a:rPr>
              <a:t>P</a:t>
            </a:r>
            <a:r>
              <a:rPr sz="975" spc="104" baseline="42735" dirty="0">
                <a:latin typeface="Times New Roman"/>
                <a:cs typeface="Times New Roman"/>
              </a:rPr>
              <a:t>2</a:t>
            </a:r>
            <a:endParaRPr sz="975" baseline="42735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0606" y="5052453"/>
            <a:ext cx="171259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Edge Direction </a:t>
            </a:r>
            <a:r>
              <a:rPr sz="1400" dirty="0">
                <a:latin typeface="Times New Roman"/>
                <a:cs typeface="Times New Roman"/>
              </a:rPr>
              <a:t>= </a:t>
            </a:r>
            <a:r>
              <a:rPr sz="1400" spc="-5" dirty="0">
                <a:latin typeface="Times New Roman"/>
                <a:cs typeface="Times New Roman"/>
              </a:rPr>
              <a:t>Tan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350" baseline="30864" dirty="0">
                <a:latin typeface="Times New Roman"/>
                <a:cs typeface="Times New Roman"/>
              </a:rPr>
              <a:t>-1</a:t>
            </a:r>
            <a:endParaRPr sz="1350" baseline="30864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023546" y="5204726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5">
                <a:moveTo>
                  <a:pt x="0" y="0"/>
                </a:moveTo>
                <a:lnTo>
                  <a:pt x="147373" y="0"/>
                </a:lnTo>
              </a:path>
            </a:pathLst>
          </a:custGeom>
          <a:ln w="63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946923" y="5234351"/>
            <a:ext cx="304165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-10" dirty="0">
                <a:latin typeface="Symbol"/>
                <a:cs typeface="Symbol"/>
              </a:rPr>
              <a:t>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700" spc="-10" dirty="0">
                <a:latin typeface="Times New Roman"/>
                <a:cs typeface="Times New Roman"/>
              </a:rPr>
              <a:t>2</a:t>
            </a:r>
            <a:r>
              <a:rPr sz="700" spc="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Symbol"/>
                <a:cs typeface="Symbol"/>
              </a:rPr>
              <a:t>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46923" y="5118902"/>
            <a:ext cx="304165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-10" dirty="0">
                <a:latin typeface="Symbol"/>
                <a:cs typeface="Symbol"/>
              </a:rPr>
              <a:t>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800" i="1" spc="-22" baseline="-27777" dirty="0">
                <a:latin typeface="Times New Roman"/>
                <a:cs typeface="Times New Roman"/>
              </a:rPr>
              <a:t>P</a:t>
            </a:r>
            <a:r>
              <a:rPr sz="1800" i="1" spc="-165" baseline="-27777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Symbol"/>
                <a:cs typeface="Symbol"/>
              </a:rPr>
              <a:t>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46923" y="4982007"/>
            <a:ext cx="304165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spc="-15" baseline="2314" dirty="0">
                <a:latin typeface="Symbol"/>
                <a:cs typeface="Symbol"/>
              </a:rPr>
              <a:t></a:t>
            </a:r>
            <a:r>
              <a:rPr sz="1800" spc="-15" baseline="2314" dirty="0">
                <a:latin typeface="Times New Roman"/>
                <a:cs typeface="Times New Roman"/>
              </a:rPr>
              <a:t> </a:t>
            </a:r>
            <a:r>
              <a:rPr sz="1200" i="1" spc="-140" dirty="0">
                <a:latin typeface="Times New Roman"/>
                <a:cs typeface="Times New Roman"/>
              </a:rPr>
              <a:t>P</a:t>
            </a:r>
            <a:r>
              <a:rPr sz="1050" spc="-209" baseline="-23809" dirty="0">
                <a:latin typeface="Times New Roman"/>
                <a:cs typeface="Times New Roman"/>
              </a:rPr>
              <a:t>1 </a:t>
            </a:r>
            <a:r>
              <a:rPr sz="1800" spc="-15" baseline="2314" dirty="0">
                <a:latin typeface="Symbol"/>
                <a:cs typeface="Symbol"/>
              </a:rPr>
              <a:t></a:t>
            </a:r>
            <a:endParaRPr sz="1800" baseline="2314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0605" y="5732754"/>
            <a:ext cx="5516245" cy="158530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8890" algn="just">
              <a:lnSpc>
                <a:spcPct val="143900"/>
              </a:lnSpc>
              <a:spcBef>
                <a:spcPts val="105"/>
              </a:spcBef>
            </a:pP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3-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Kirsch Compass </a:t>
            </a:r>
            <a:r>
              <a:rPr sz="1400" b="1" u="heavy" spc="-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(طيحم) 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Mask: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Kirsch edge detection masks </a:t>
            </a:r>
            <a:r>
              <a:rPr sz="1400" dirty="0">
                <a:latin typeface="Times New Roman"/>
                <a:cs typeface="Times New Roman"/>
              </a:rPr>
              <a:t>are  </a:t>
            </a:r>
            <a:r>
              <a:rPr sz="1400" spc="-5" dirty="0">
                <a:latin typeface="Times New Roman"/>
                <a:cs typeface="Times New Roman"/>
              </a:rPr>
              <a:t>called compass mask </a:t>
            </a:r>
            <a:r>
              <a:rPr sz="1400" dirty="0">
                <a:latin typeface="Times New Roman"/>
                <a:cs typeface="Times New Roman"/>
              </a:rPr>
              <a:t>s </a:t>
            </a:r>
            <a:r>
              <a:rPr sz="1400" spc="-5" dirty="0">
                <a:latin typeface="Times New Roman"/>
                <a:cs typeface="Times New Roman"/>
              </a:rPr>
              <a:t>because </a:t>
            </a:r>
            <a:r>
              <a:rPr sz="1400" dirty="0">
                <a:latin typeface="Times New Roman"/>
                <a:cs typeface="Times New Roman"/>
              </a:rPr>
              <a:t>they are </a:t>
            </a:r>
            <a:r>
              <a:rPr sz="1400" spc="-5" dirty="0">
                <a:latin typeface="Times New Roman"/>
                <a:cs typeface="Times New Roman"/>
              </a:rPr>
              <a:t>defined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taking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single mask </a:t>
            </a:r>
            <a:r>
              <a:rPr sz="1400" spc="-10" dirty="0">
                <a:latin typeface="Times New Roman"/>
                <a:cs typeface="Times New Roman"/>
              </a:rPr>
              <a:t>and  </a:t>
            </a:r>
            <a:r>
              <a:rPr sz="1400" spc="-5" dirty="0">
                <a:latin typeface="Times New Roman"/>
                <a:cs typeface="Times New Roman"/>
              </a:rPr>
              <a:t>rotating </a:t>
            </a:r>
            <a:r>
              <a:rPr sz="1400" dirty="0">
                <a:latin typeface="Times New Roman"/>
                <a:cs typeface="Times New Roman"/>
              </a:rPr>
              <a:t>it to the </a:t>
            </a:r>
            <a:r>
              <a:rPr sz="1400" spc="-5" dirty="0">
                <a:latin typeface="Times New Roman"/>
                <a:cs typeface="Times New Roman"/>
              </a:rPr>
              <a:t>eight </a:t>
            </a:r>
            <a:r>
              <a:rPr sz="1400" spc="-10" dirty="0">
                <a:latin typeface="Times New Roman"/>
                <a:cs typeface="Times New Roman"/>
              </a:rPr>
              <a:t>major </a:t>
            </a:r>
            <a:r>
              <a:rPr sz="1400" spc="-5" dirty="0">
                <a:latin typeface="Times New Roman"/>
                <a:cs typeface="Times New Roman"/>
              </a:rPr>
              <a:t>compass orientations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45" dirty="0">
                <a:latin typeface="Times New Roman"/>
                <a:cs typeface="Times New Roman"/>
              </a:rPr>
              <a:t>(تاهاجتا):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420"/>
              </a:lnSpc>
              <a:spcBef>
                <a:spcPts val="195"/>
              </a:spcBef>
            </a:pPr>
            <a:r>
              <a:rPr sz="1400" spc="-5" dirty="0">
                <a:latin typeface="Times New Roman"/>
                <a:cs typeface="Times New Roman"/>
              </a:rPr>
              <a:t>North, north-east, east, south-east, south, south-west,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west and north-  </a:t>
            </a:r>
            <a:r>
              <a:rPr sz="1400" dirty="0">
                <a:latin typeface="Times New Roman"/>
                <a:cs typeface="Times New Roman"/>
              </a:rPr>
              <a:t>west </a:t>
            </a:r>
            <a:r>
              <a:rPr sz="1400" spc="-5" dirty="0">
                <a:latin typeface="Times New Roman"/>
                <a:cs typeface="Times New Roman"/>
              </a:rPr>
              <a:t>edges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dirty="0">
                <a:latin typeface="Times New Roman"/>
                <a:cs typeface="Times New Roman"/>
              </a:rPr>
              <a:t>image. </a:t>
            </a:r>
            <a:r>
              <a:rPr sz="1400" spc="-5" dirty="0">
                <a:latin typeface="Times New Roman"/>
                <a:cs typeface="Times New Roman"/>
              </a:rPr>
              <a:t>The masks are defined </a:t>
            </a:r>
            <a:r>
              <a:rPr sz="1400" spc="-10" dirty="0">
                <a:latin typeface="Times New Roman"/>
                <a:cs typeface="Times New Roman"/>
              </a:rPr>
              <a:t>as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828800" y="2177413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133350" y="0"/>
                </a:moveTo>
                <a:lnTo>
                  <a:pt x="91196" y="6797"/>
                </a:lnTo>
                <a:lnTo>
                  <a:pt x="54589" y="25725"/>
                </a:lnTo>
                <a:lnTo>
                  <a:pt x="25725" y="54589"/>
                </a:lnTo>
                <a:lnTo>
                  <a:pt x="6797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7" y="708903"/>
                </a:lnTo>
                <a:lnTo>
                  <a:pt x="25725" y="745510"/>
                </a:lnTo>
                <a:lnTo>
                  <a:pt x="54589" y="774374"/>
                </a:lnTo>
                <a:lnTo>
                  <a:pt x="91196" y="793302"/>
                </a:lnTo>
                <a:lnTo>
                  <a:pt x="13335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295650" y="2177413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903"/>
                </a:lnTo>
                <a:lnTo>
                  <a:pt x="107624" y="745510"/>
                </a:lnTo>
                <a:lnTo>
                  <a:pt x="78760" y="774374"/>
                </a:lnTo>
                <a:lnTo>
                  <a:pt x="42153" y="793302"/>
                </a:ln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114800" y="2177413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133350" y="0"/>
                </a:moveTo>
                <a:lnTo>
                  <a:pt x="91196" y="6797"/>
                </a:lnTo>
                <a:lnTo>
                  <a:pt x="54589" y="25725"/>
                </a:lnTo>
                <a:lnTo>
                  <a:pt x="25725" y="54589"/>
                </a:lnTo>
                <a:lnTo>
                  <a:pt x="6797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7" y="708903"/>
                </a:lnTo>
                <a:lnTo>
                  <a:pt x="25725" y="745510"/>
                </a:lnTo>
                <a:lnTo>
                  <a:pt x="54589" y="774374"/>
                </a:lnTo>
                <a:lnTo>
                  <a:pt x="91196" y="793302"/>
                </a:lnTo>
                <a:lnTo>
                  <a:pt x="13335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581650" y="2177413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903"/>
                </a:lnTo>
                <a:lnTo>
                  <a:pt x="107624" y="745510"/>
                </a:lnTo>
                <a:lnTo>
                  <a:pt x="78760" y="774374"/>
                </a:lnTo>
                <a:lnTo>
                  <a:pt x="42153" y="793302"/>
                </a:ln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37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111554" y="917311"/>
          <a:ext cx="5356219" cy="27899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025"/>
                <a:gridCol w="319405"/>
                <a:gridCol w="450850"/>
                <a:gridCol w="633094"/>
                <a:gridCol w="340994"/>
                <a:gridCol w="515619"/>
                <a:gridCol w="582294"/>
                <a:gridCol w="415290"/>
                <a:gridCol w="458470"/>
                <a:gridCol w="611504"/>
                <a:gridCol w="401954"/>
                <a:gridCol w="299720"/>
              </a:tblGrid>
              <a:tr h="297039">
                <a:tc>
                  <a:txBody>
                    <a:bodyPr/>
                    <a:lstStyle/>
                    <a:p>
                      <a:pPr marR="6350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2796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607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556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5890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812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651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223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556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6070">
                <a:tc>
                  <a:txBody>
                    <a:bodyPr/>
                    <a:lstStyle/>
                    <a:p>
                      <a:pPr marR="635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43204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2065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0891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5651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0223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7556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07976">
                <a:tc>
                  <a:txBody>
                    <a:bodyPr/>
                    <a:lstStyle/>
                    <a:p>
                      <a:pPr marR="635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2796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0541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9367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7302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459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97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0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95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1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95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3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95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4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95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578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6383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27965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052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763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60325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05410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93675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85090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46355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</a:tr>
              <a:tr h="306705"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43204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9621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2065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0891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8826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08610"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22796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8318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20014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9367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</a:tr>
              <a:tr h="345934">
                <a:tc>
                  <a:txBody>
                    <a:bodyPr/>
                    <a:lstStyle/>
                    <a:p>
                      <a:pPr marL="31750">
                        <a:lnSpc>
                          <a:spcPts val="151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4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4315">
                        <a:lnSpc>
                          <a:spcPts val="151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5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960">
                        <a:lnSpc>
                          <a:spcPts val="151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6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ts val="151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7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130604" y="3553189"/>
            <a:ext cx="5514340" cy="52987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1430" indent="43815" algn="just">
              <a:lnSpc>
                <a:spcPct val="1436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The edge magnitude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defined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the maximum </a:t>
            </a:r>
            <a:r>
              <a:rPr sz="1400" dirty="0">
                <a:latin typeface="Times New Roman"/>
                <a:cs typeface="Times New Roman"/>
              </a:rPr>
              <a:t>value </a:t>
            </a:r>
            <a:r>
              <a:rPr sz="1400" spc="-10" dirty="0">
                <a:latin typeface="Times New Roman"/>
                <a:cs typeface="Times New Roman"/>
              </a:rPr>
              <a:t>found </a:t>
            </a:r>
            <a:r>
              <a:rPr sz="1400" dirty="0">
                <a:latin typeface="Times New Roman"/>
                <a:cs typeface="Times New Roman"/>
              </a:rPr>
              <a:t>by the  </a:t>
            </a:r>
            <a:r>
              <a:rPr sz="1400" spc="-5" dirty="0">
                <a:latin typeface="Times New Roman"/>
                <a:cs typeface="Times New Roman"/>
              </a:rPr>
              <a:t>convolution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each of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mask, </a:t>
            </a:r>
            <a:r>
              <a:rPr sz="140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437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[Given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pixel, there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10" dirty="0">
                <a:latin typeface="Times New Roman"/>
                <a:cs typeface="Times New Roman"/>
              </a:rPr>
              <a:t>eight </a:t>
            </a:r>
            <a:r>
              <a:rPr sz="1400" spc="-5" dirty="0">
                <a:latin typeface="Times New Roman"/>
                <a:cs typeface="Times New Roman"/>
              </a:rPr>
              <a:t>directions you </a:t>
            </a:r>
            <a:r>
              <a:rPr sz="1400" dirty="0">
                <a:latin typeface="Times New Roman"/>
                <a:cs typeface="Times New Roman"/>
              </a:rPr>
              <a:t>can </a:t>
            </a:r>
            <a:r>
              <a:rPr sz="1400" spc="-5" dirty="0">
                <a:latin typeface="Times New Roman"/>
                <a:cs typeface="Times New Roman"/>
              </a:rPr>
              <a:t>travel </a:t>
            </a:r>
            <a:r>
              <a:rPr sz="1400" dirty="0">
                <a:latin typeface="Times New Roman"/>
                <a:cs typeface="Times New Roman"/>
              </a:rPr>
              <a:t>to a </a:t>
            </a:r>
            <a:r>
              <a:rPr sz="1400" spc="-5" dirty="0">
                <a:latin typeface="Times New Roman"/>
                <a:cs typeface="Times New Roman"/>
              </a:rPr>
              <a:t>neighbouring  pixel (above, below </a:t>
            </a:r>
            <a:r>
              <a:rPr sz="1400" dirty="0">
                <a:latin typeface="Times New Roman"/>
                <a:cs typeface="Times New Roman"/>
              </a:rPr>
              <a:t>, left </a:t>
            </a:r>
            <a:r>
              <a:rPr sz="1400" spc="-5" dirty="0">
                <a:latin typeface="Times New Roman"/>
                <a:cs typeface="Times New Roman"/>
              </a:rPr>
              <a:t>,right ,upper left, upper right, </a:t>
            </a:r>
            <a:r>
              <a:rPr sz="1400" spc="-10" dirty="0">
                <a:latin typeface="Times New Roman"/>
                <a:cs typeface="Times New Roman"/>
              </a:rPr>
              <a:t>lower </a:t>
            </a:r>
            <a:r>
              <a:rPr sz="1400" dirty="0">
                <a:latin typeface="Times New Roman"/>
                <a:cs typeface="Times New Roman"/>
              </a:rPr>
              <a:t>left, </a:t>
            </a:r>
            <a:r>
              <a:rPr sz="1400" spc="-5" dirty="0">
                <a:latin typeface="Times New Roman"/>
                <a:cs typeface="Times New Roman"/>
              </a:rPr>
              <a:t>lower  right). Therefore there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eight possible directions for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edge. The  directional edge </a:t>
            </a:r>
            <a:r>
              <a:rPr sz="1400" dirty="0">
                <a:latin typeface="Times New Roman"/>
                <a:cs typeface="Times New Roman"/>
              </a:rPr>
              <a:t>detectors </a:t>
            </a:r>
            <a:r>
              <a:rPr sz="1400" spc="-5" dirty="0">
                <a:latin typeface="Times New Roman"/>
                <a:cs typeface="Times New Roman"/>
              </a:rPr>
              <a:t>can detect </a:t>
            </a:r>
            <a:r>
              <a:rPr sz="1400" dirty="0">
                <a:latin typeface="Times New Roman"/>
                <a:cs typeface="Times New Roman"/>
              </a:rPr>
              <a:t>an edge </a:t>
            </a:r>
            <a:r>
              <a:rPr sz="1400" spc="-5" dirty="0">
                <a:latin typeface="Times New Roman"/>
                <a:cs typeface="Times New Roman"/>
              </a:rPr>
              <a:t>in only </a:t>
            </a:r>
            <a:r>
              <a:rPr sz="1400" dirty="0">
                <a:latin typeface="Times New Roman"/>
                <a:cs typeface="Times New Roman"/>
              </a:rPr>
              <a:t>one of </a:t>
            </a:r>
            <a:r>
              <a:rPr sz="1400" spc="-5" dirty="0">
                <a:latin typeface="Times New Roman"/>
                <a:cs typeface="Times New Roman"/>
              </a:rPr>
              <a:t>the eight  directions.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you want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detect only </a:t>
            </a:r>
            <a:r>
              <a:rPr sz="1400" dirty="0">
                <a:latin typeface="Times New Roman"/>
                <a:cs typeface="Times New Roman"/>
              </a:rPr>
              <a:t>left </a:t>
            </a:r>
            <a:r>
              <a:rPr sz="1400" spc="-5" dirty="0">
                <a:latin typeface="Times New Roman"/>
                <a:cs typeface="Times New Roman"/>
              </a:rPr>
              <a:t>to right edges, you </a:t>
            </a:r>
            <a:r>
              <a:rPr sz="1400" spc="-10" dirty="0">
                <a:latin typeface="Times New Roman"/>
                <a:cs typeface="Times New Roman"/>
              </a:rPr>
              <a:t>would </a:t>
            </a:r>
            <a:r>
              <a:rPr sz="1400" spc="-5" dirty="0">
                <a:latin typeface="Times New Roman"/>
                <a:cs typeface="Times New Roman"/>
              </a:rPr>
              <a:t>use only  one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eight masks. </a:t>
            </a:r>
            <a:r>
              <a:rPr sz="1400" dirty="0">
                <a:latin typeface="Times New Roman"/>
                <a:cs typeface="Times New Roman"/>
              </a:rPr>
              <a:t>If; </a:t>
            </a:r>
            <a:r>
              <a:rPr sz="1400" spc="-5" dirty="0">
                <a:latin typeface="Times New Roman"/>
                <a:cs typeface="Times New Roman"/>
              </a:rPr>
              <a:t>however you want to detect all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edges, you  would need to perform convolution over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spc="5" dirty="0">
                <a:latin typeface="Times New Roman"/>
                <a:cs typeface="Times New Roman"/>
              </a:rPr>
              <a:t>eight </a:t>
            </a:r>
            <a:r>
              <a:rPr sz="1400" spc="-5" dirty="0">
                <a:latin typeface="Times New Roman"/>
                <a:cs typeface="Times New Roman"/>
              </a:rPr>
              <a:t>times using each of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eight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masks].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</a:pP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4-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Robinson Compass Masks</a:t>
            </a:r>
            <a:r>
              <a:rPr sz="1400" spc="-5" dirty="0">
                <a:latin typeface="Times New Roman"/>
                <a:cs typeface="Times New Roman"/>
              </a:rPr>
              <a:t>: the Robinson compass masks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used </a:t>
            </a:r>
            <a:r>
              <a:rPr sz="1400" dirty="0">
                <a:latin typeface="Times New Roman"/>
                <a:cs typeface="Times New Roman"/>
              </a:rPr>
              <a:t>in a  manner </a:t>
            </a:r>
            <a:r>
              <a:rPr sz="1400" spc="-5" dirty="0">
                <a:latin typeface="Times New Roman"/>
                <a:cs typeface="Times New Roman"/>
              </a:rPr>
              <a:t>similar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Kirsch masks but </a:t>
            </a:r>
            <a:r>
              <a:rPr sz="1400" dirty="0">
                <a:latin typeface="Times New Roman"/>
                <a:cs typeface="Times New Roman"/>
              </a:rPr>
              <a:t>are easier </a:t>
            </a:r>
            <a:r>
              <a:rPr sz="1400" spc="-5" dirty="0">
                <a:latin typeface="Times New Roman"/>
                <a:cs typeface="Times New Roman"/>
              </a:rPr>
              <a:t>to implement because they  </a:t>
            </a:r>
            <a:r>
              <a:rPr sz="1400" dirty="0">
                <a:latin typeface="Times New Roman"/>
                <a:cs typeface="Times New Roman"/>
              </a:rPr>
              <a:t>rely </a:t>
            </a:r>
            <a:r>
              <a:rPr sz="1400" spc="-5" dirty="0">
                <a:latin typeface="Times New Roman"/>
                <a:cs typeface="Times New Roman"/>
              </a:rPr>
              <a:t>only </a:t>
            </a:r>
            <a:r>
              <a:rPr sz="1400" dirty="0">
                <a:latin typeface="Times New Roman"/>
                <a:cs typeface="Times New Roman"/>
              </a:rPr>
              <a:t>on </a:t>
            </a:r>
            <a:r>
              <a:rPr sz="1400" spc="-5" dirty="0">
                <a:latin typeface="Times New Roman"/>
                <a:cs typeface="Times New Roman"/>
              </a:rPr>
              <a:t>coefficient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10" dirty="0">
                <a:latin typeface="Times New Roman"/>
                <a:cs typeface="Times New Roman"/>
              </a:rPr>
              <a:t>0, </a:t>
            </a:r>
            <a:r>
              <a:rPr sz="1400" dirty="0">
                <a:latin typeface="Times New Roman"/>
                <a:cs typeface="Times New Roman"/>
              </a:rPr>
              <a:t>1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2,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symmetrical about </a:t>
            </a:r>
            <a:r>
              <a:rPr sz="1400" dirty="0">
                <a:latin typeface="Times New Roman"/>
                <a:cs typeface="Times New Roman"/>
              </a:rPr>
              <a:t>their  </a:t>
            </a:r>
            <a:r>
              <a:rPr sz="1400" spc="-5" dirty="0">
                <a:latin typeface="Times New Roman"/>
                <a:cs typeface="Times New Roman"/>
              </a:rPr>
              <a:t>directional axis-the axis with the zeros, </a:t>
            </a: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spc="-5" dirty="0">
                <a:latin typeface="Times New Roman"/>
                <a:cs typeface="Times New Roman"/>
              </a:rPr>
              <a:t>only </a:t>
            </a:r>
            <a:r>
              <a:rPr sz="1400" dirty="0">
                <a:latin typeface="Times New Roman"/>
                <a:cs typeface="Times New Roman"/>
              </a:rPr>
              <a:t>need </a:t>
            </a:r>
            <a:r>
              <a:rPr sz="1400" spc="-5" dirty="0">
                <a:latin typeface="Times New Roman"/>
                <a:cs typeface="Times New Roman"/>
              </a:rPr>
              <a:t>to compute the result  </a:t>
            </a:r>
            <a:r>
              <a:rPr sz="1400" dirty="0">
                <a:latin typeface="Times New Roman"/>
                <a:cs typeface="Times New Roman"/>
              </a:rPr>
              <a:t>on </a:t>
            </a:r>
            <a:r>
              <a:rPr sz="1400" spc="-5" dirty="0">
                <a:latin typeface="Times New Roman"/>
                <a:cs typeface="Times New Roman"/>
              </a:rPr>
              <a:t>four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mask, </a:t>
            </a:r>
            <a:r>
              <a:rPr sz="1400" dirty="0">
                <a:latin typeface="Times New Roman"/>
                <a:cs typeface="Times New Roman"/>
              </a:rPr>
              <a:t>the results. From the </a:t>
            </a:r>
            <a:r>
              <a:rPr sz="1400" spc="-5" dirty="0">
                <a:latin typeface="Times New Roman"/>
                <a:cs typeface="Times New Roman"/>
              </a:rPr>
              <a:t>other four 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obtained </a:t>
            </a:r>
            <a:r>
              <a:rPr sz="1400" dirty="0">
                <a:latin typeface="Times New Roman"/>
                <a:cs typeface="Times New Roman"/>
              </a:rPr>
              <a:t>by  </a:t>
            </a:r>
            <a:r>
              <a:rPr sz="1400" spc="-5" dirty="0">
                <a:latin typeface="Times New Roman"/>
                <a:cs typeface="Times New Roman"/>
              </a:rPr>
              <a:t>negating the results from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first four. The masks are </a:t>
            </a:r>
            <a:r>
              <a:rPr sz="1400" dirty="0">
                <a:latin typeface="Times New Roman"/>
                <a:cs typeface="Times New Roman"/>
              </a:rPr>
              <a:t>as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43008" y="90868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5" h="907414">
                <a:moveTo>
                  <a:pt x="151256" y="0"/>
                </a:moveTo>
                <a:lnTo>
                  <a:pt x="103446" y="7708"/>
                </a:lnTo>
                <a:lnTo>
                  <a:pt x="61924" y="29175"/>
                </a:lnTo>
                <a:lnTo>
                  <a:pt x="29182" y="61914"/>
                </a:lnTo>
                <a:lnTo>
                  <a:pt x="7710" y="103436"/>
                </a:lnTo>
                <a:lnTo>
                  <a:pt x="0" y="151257"/>
                </a:lnTo>
                <a:lnTo>
                  <a:pt x="0" y="756158"/>
                </a:lnTo>
                <a:lnTo>
                  <a:pt x="7710" y="803978"/>
                </a:lnTo>
                <a:lnTo>
                  <a:pt x="29182" y="845500"/>
                </a:lnTo>
                <a:lnTo>
                  <a:pt x="61924" y="878239"/>
                </a:lnTo>
                <a:lnTo>
                  <a:pt x="103446" y="899706"/>
                </a:lnTo>
                <a:lnTo>
                  <a:pt x="151256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020450" y="90868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6" y="151257"/>
                </a:lnTo>
                <a:lnTo>
                  <a:pt x="151256" y="756158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14608" y="89598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6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7"/>
                </a:lnTo>
                <a:lnTo>
                  <a:pt x="0" y="756158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6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392050" y="89598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7"/>
                </a:lnTo>
                <a:lnTo>
                  <a:pt x="151257" y="756158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000508" y="89598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7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7"/>
                </a:lnTo>
                <a:lnTo>
                  <a:pt x="0" y="756158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7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877950" y="89598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7"/>
                </a:lnTo>
                <a:lnTo>
                  <a:pt x="151257" y="756158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86408" y="889001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7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7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363850" y="889001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5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43008" y="244792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5" h="907414">
                <a:moveTo>
                  <a:pt x="151256" y="0"/>
                </a:moveTo>
                <a:lnTo>
                  <a:pt x="103446" y="7708"/>
                </a:lnTo>
                <a:lnTo>
                  <a:pt x="61924" y="29175"/>
                </a:lnTo>
                <a:lnTo>
                  <a:pt x="29182" y="61914"/>
                </a:lnTo>
                <a:lnTo>
                  <a:pt x="7710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10" y="803978"/>
                </a:lnTo>
                <a:lnTo>
                  <a:pt x="29182" y="845500"/>
                </a:lnTo>
                <a:lnTo>
                  <a:pt x="61924" y="878239"/>
                </a:lnTo>
                <a:lnTo>
                  <a:pt x="103446" y="899706"/>
                </a:lnTo>
                <a:lnTo>
                  <a:pt x="151256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020450" y="244792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6" y="151256"/>
                </a:lnTo>
                <a:lnTo>
                  <a:pt x="151256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514608" y="2460627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6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6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92050" y="2460627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38608" y="244792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7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7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916050" y="244792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486408" y="244792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7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7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63850" y="244792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5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38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111557" y="1223630"/>
          <a:ext cx="5305422" cy="27892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985"/>
                <a:gridCol w="337820"/>
                <a:gridCol w="536575"/>
                <a:gridCol w="553719"/>
                <a:gridCol w="386080"/>
                <a:gridCol w="527050"/>
                <a:gridCol w="575309"/>
                <a:gridCol w="394970"/>
                <a:gridCol w="538479"/>
                <a:gridCol w="559435"/>
                <a:gridCol w="409575"/>
                <a:gridCol w="225425"/>
              </a:tblGrid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969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128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670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1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193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3144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0797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spc="1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0096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2509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3194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</a:tr>
              <a:tr h="4591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0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1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2000" b="1" spc="-15" baseline="3968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4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584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128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461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99695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76200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00965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57150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239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</a:tr>
              <a:tr h="30670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2509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2763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</a:tr>
              <a:tr h="30733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2509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0350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459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51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4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ts val="151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5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6205" algn="r">
                        <a:lnSpc>
                          <a:spcPts val="1510"/>
                        </a:lnSpc>
                        <a:spcBef>
                          <a:spcPts val="385"/>
                        </a:spcBef>
                      </a:pPr>
                      <a:r>
                        <a:rPr sz="2000" b="1" spc="-15" baseline="3968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ts val="151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7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130606" y="3857980"/>
            <a:ext cx="5513705" cy="467974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1430" algn="just">
              <a:lnSpc>
                <a:spcPct val="1439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The edge magnitude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defined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the maximum </a:t>
            </a:r>
            <a:r>
              <a:rPr sz="1400" dirty="0">
                <a:latin typeface="Times New Roman"/>
                <a:cs typeface="Times New Roman"/>
              </a:rPr>
              <a:t>value </a:t>
            </a:r>
            <a:r>
              <a:rPr sz="1400" spc="-10" dirty="0">
                <a:latin typeface="Times New Roman"/>
                <a:cs typeface="Times New Roman"/>
              </a:rPr>
              <a:t>found </a:t>
            </a:r>
            <a:r>
              <a:rPr sz="1400" dirty="0">
                <a:latin typeface="Times New Roman"/>
                <a:cs typeface="Times New Roman"/>
              </a:rPr>
              <a:t>by the  </a:t>
            </a:r>
            <a:r>
              <a:rPr sz="1400" spc="-5" dirty="0">
                <a:latin typeface="Times New Roman"/>
                <a:cs typeface="Times New Roman"/>
              </a:rPr>
              <a:t>convolution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each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masks with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image. The </a:t>
            </a:r>
            <a:r>
              <a:rPr sz="1400" dirty="0">
                <a:latin typeface="Times New Roman"/>
                <a:cs typeface="Times New Roman"/>
              </a:rPr>
              <a:t>edge </a:t>
            </a:r>
            <a:r>
              <a:rPr sz="1400" spc="-5" dirty="0">
                <a:latin typeface="Times New Roman"/>
                <a:cs typeface="Times New Roman"/>
              </a:rPr>
              <a:t>detection is  defined </a:t>
            </a:r>
            <a:r>
              <a:rPr sz="1400" dirty="0">
                <a:latin typeface="Times New Roman"/>
                <a:cs typeface="Times New Roman"/>
              </a:rPr>
              <a:t>by the </a:t>
            </a:r>
            <a:r>
              <a:rPr sz="1400" spc="-5" dirty="0">
                <a:latin typeface="Times New Roman"/>
                <a:cs typeface="Times New Roman"/>
              </a:rPr>
              <a:t>mask that produces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maximum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magnitude.</a:t>
            </a:r>
            <a:endParaRPr sz="14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It’s interesting to note that masks </a:t>
            </a:r>
            <a:r>
              <a:rPr sz="1400" spc="10" dirty="0">
                <a:latin typeface="Times New Roman"/>
                <a:cs typeface="Times New Roman"/>
              </a:rPr>
              <a:t>R</a:t>
            </a:r>
            <a:r>
              <a:rPr sz="1350" spc="15" baseline="-9259" dirty="0">
                <a:latin typeface="Times New Roman"/>
                <a:cs typeface="Times New Roman"/>
              </a:rPr>
              <a:t>0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350" baseline="-9259" dirty="0">
                <a:latin typeface="Times New Roman"/>
                <a:cs typeface="Times New Roman"/>
              </a:rPr>
              <a:t>7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the same </a:t>
            </a:r>
            <a:r>
              <a:rPr sz="1400" dirty="0">
                <a:latin typeface="Times New Roman"/>
                <a:cs typeface="Times New Roman"/>
              </a:rPr>
              <a:t>as the </a:t>
            </a:r>
            <a:r>
              <a:rPr sz="1400" spc="-5" dirty="0">
                <a:latin typeface="Times New Roman"/>
                <a:cs typeface="Times New Roman"/>
              </a:rPr>
              <a:t>Sobel masks.  </a:t>
            </a: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can see </a:t>
            </a:r>
            <a:r>
              <a:rPr sz="1400" spc="-5" dirty="0">
                <a:latin typeface="Times New Roman"/>
                <a:cs typeface="Times New Roman"/>
              </a:rPr>
              <a:t>that any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edge detection masks can be </a:t>
            </a:r>
            <a:r>
              <a:rPr sz="1400" spc="-10" dirty="0">
                <a:latin typeface="Times New Roman"/>
                <a:cs typeface="Times New Roman"/>
              </a:rPr>
              <a:t>extended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rotating  </a:t>
            </a:r>
            <a:r>
              <a:rPr sz="1400" dirty="0">
                <a:latin typeface="Times New Roman"/>
                <a:cs typeface="Times New Roman"/>
              </a:rPr>
              <a:t>them in a </a:t>
            </a:r>
            <a:r>
              <a:rPr sz="1400" spc="-5" dirty="0">
                <a:latin typeface="Times New Roman"/>
                <a:cs typeface="Times New Roman"/>
              </a:rPr>
              <a:t>manner like these compass masks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allow </a:t>
            </a:r>
            <a:r>
              <a:rPr sz="1400" dirty="0">
                <a:latin typeface="Times New Roman"/>
                <a:cs typeface="Times New Roman"/>
              </a:rPr>
              <a:t>us to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extract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400" spc="-5" dirty="0">
                <a:latin typeface="Times New Roman"/>
                <a:cs typeface="Times New Roman"/>
              </a:rPr>
              <a:t>explicit information </a:t>
            </a:r>
            <a:r>
              <a:rPr sz="1400" spc="-10" dirty="0">
                <a:latin typeface="Times New Roman"/>
                <a:cs typeface="Times New Roman"/>
              </a:rPr>
              <a:t>about </a:t>
            </a:r>
            <a:r>
              <a:rPr sz="1400" spc="-5" dirty="0">
                <a:latin typeface="Times New Roman"/>
                <a:cs typeface="Times New Roman"/>
              </a:rPr>
              <a:t>edge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any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direction.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800"/>
              </a:lnSpc>
            </a:pP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5-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Laplacian Operators: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 Laplacian operator described here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similar 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ones used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pre-processing (as described in enhancement filter). The  three Laplacian masks that follow represent different approximation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 Laplacian masks are rationally symmetric, which means edges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dirty="0">
                <a:latin typeface="Times New Roman"/>
                <a:cs typeface="Times New Roman"/>
              </a:rPr>
              <a:t>all  </a:t>
            </a:r>
            <a:r>
              <a:rPr sz="1400" spc="-5" dirty="0">
                <a:latin typeface="Times New Roman"/>
                <a:cs typeface="Times New Roman"/>
              </a:rPr>
              <a:t>orientation contribute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result. They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applied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selecting one </a:t>
            </a:r>
            <a:r>
              <a:rPr sz="1400" spc="10" dirty="0">
                <a:latin typeface="Times New Roman"/>
                <a:cs typeface="Times New Roman"/>
              </a:rPr>
              <a:t>mask  </a:t>
            </a:r>
            <a:r>
              <a:rPr sz="1400" spc="-5" dirty="0">
                <a:latin typeface="Times New Roman"/>
                <a:cs typeface="Times New Roman"/>
              </a:rPr>
              <a:t>and convolving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the image selecting </a:t>
            </a:r>
            <a:r>
              <a:rPr sz="1400" dirty="0">
                <a:latin typeface="Times New Roman"/>
                <a:cs typeface="Times New Roman"/>
              </a:rPr>
              <a:t>one </a:t>
            </a:r>
            <a:r>
              <a:rPr sz="1400" spc="-5" dirty="0">
                <a:latin typeface="Times New Roman"/>
                <a:cs typeface="Times New Roman"/>
              </a:rPr>
              <a:t>mask and convolving it </a:t>
            </a:r>
            <a:r>
              <a:rPr sz="1400" spc="-10" dirty="0">
                <a:latin typeface="Times New Roman"/>
                <a:cs typeface="Times New Roman"/>
              </a:rPr>
              <a:t>with 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28708" y="11906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5" h="907414">
                <a:moveTo>
                  <a:pt x="151231" y="0"/>
                </a:moveTo>
                <a:lnTo>
                  <a:pt x="103433" y="7708"/>
                </a:lnTo>
                <a:lnTo>
                  <a:pt x="61919" y="29175"/>
                </a:lnTo>
                <a:lnTo>
                  <a:pt x="29181" y="61914"/>
                </a:lnTo>
                <a:lnTo>
                  <a:pt x="7710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10" y="803978"/>
                </a:lnTo>
                <a:lnTo>
                  <a:pt x="29181" y="845500"/>
                </a:lnTo>
                <a:lnTo>
                  <a:pt x="61919" y="878239"/>
                </a:lnTo>
                <a:lnTo>
                  <a:pt x="103433" y="899706"/>
                </a:lnTo>
                <a:lnTo>
                  <a:pt x="151231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06150" y="11906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6" y="151256"/>
                </a:lnTo>
                <a:lnTo>
                  <a:pt x="151256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14608" y="11906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6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6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392050" y="11906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62408" y="12160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7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7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839850" y="12160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35608" y="1228728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7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7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313050" y="1228728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998603" y="2727327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6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6" y="9074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876046" y="2727327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490853" y="2749550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6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6" y="9074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368296" y="2749550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5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476508" y="27400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6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6" y="9074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353950" y="27400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28708" y="27527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5" h="907414">
                <a:moveTo>
                  <a:pt x="151231" y="0"/>
                </a:moveTo>
                <a:lnTo>
                  <a:pt x="103433" y="7708"/>
                </a:lnTo>
                <a:lnTo>
                  <a:pt x="61919" y="29175"/>
                </a:lnTo>
                <a:lnTo>
                  <a:pt x="29181" y="61914"/>
                </a:lnTo>
                <a:lnTo>
                  <a:pt x="7710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10" y="803978"/>
                </a:lnTo>
                <a:lnTo>
                  <a:pt x="29181" y="845500"/>
                </a:lnTo>
                <a:lnTo>
                  <a:pt x="61919" y="878239"/>
                </a:lnTo>
                <a:lnTo>
                  <a:pt x="103433" y="899706"/>
                </a:lnTo>
                <a:lnTo>
                  <a:pt x="151231" y="9074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906150" y="27527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6" y="151256"/>
                </a:lnTo>
                <a:lnTo>
                  <a:pt x="151256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39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42614" y="886713"/>
            <a:ext cx="148590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</a:rPr>
              <a:t>Laplacian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masks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332483" y="1574149"/>
          <a:ext cx="4318630" cy="9567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845"/>
                <a:gridCol w="407034"/>
                <a:gridCol w="637540"/>
                <a:gridCol w="645159"/>
                <a:gridCol w="408305"/>
                <a:gridCol w="629919"/>
                <a:gridCol w="622300"/>
                <a:gridCol w="370839"/>
                <a:gridCol w="313689"/>
              </a:tblGrid>
              <a:tr h="297039">
                <a:tc>
                  <a:txBody>
                    <a:bodyPr/>
                    <a:lstStyle/>
                    <a:p>
                      <a:pPr marR="154940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7475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318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3820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6705">
                <a:tc>
                  <a:txBody>
                    <a:bodyPr/>
                    <a:lstStyle/>
                    <a:p>
                      <a:pPr marR="9652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1176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4795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1303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53037">
                <a:tc>
                  <a:txBody>
                    <a:bodyPr/>
                    <a:lstStyle/>
                    <a:p>
                      <a:pPr marR="111760" algn="r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46685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17475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27635" algn="r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1130604" y="2370175"/>
            <a:ext cx="5514340" cy="33380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700"/>
              </a:lnSpc>
              <a:spcBef>
                <a:spcPts val="95"/>
              </a:spcBef>
            </a:pPr>
            <a:r>
              <a:rPr sz="1400" dirty="0">
                <a:latin typeface="Times New Roman"/>
                <a:cs typeface="Times New Roman"/>
              </a:rPr>
              <a:t>These </a:t>
            </a:r>
            <a:r>
              <a:rPr sz="1400" spc="-5" dirty="0">
                <a:latin typeface="Times New Roman"/>
                <a:cs typeface="Times New Roman"/>
              </a:rPr>
              <a:t>masks differ from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Laplacian type previously described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that the  </a:t>
            </a:r>
            <a:r>
              <a:rPr sz="1400" dirty="0">
                <a:latin typeface="Times New Roman"/>
                <a:cs typeface="Times New Roman"/>
              </a:rPr>
              <a:t>centre </a:t>
            </a:r>
            <a:r>
              <a:rPr sz="1400" spc="-5" dirty="0">
                <a:latin typeface="Times New Roman"/>
                <a:cs typeface="Times New Roman"/>
              </a:rPr>
              <a:t>coefficients have been </a:t>
            </a:r>
            <a:r>
              <a:rPr sz="1400" dirty="0">
                <a:latin typeface="Times New Roman"/>
                <a:cs typeface="Times New Roman"/>
              </a:rPr>
              <a:t>decreased by </a:t>
            </a:r>
            <a:r>
              <a:rPr sz="1400" spc="-5" dirty="0">
                <a:latin typeface="Times New Roman"/>
                <a:cs typeface="Times New Roman"/>
              </a:rPr>
              <a:t>one. </a:t>
            </a:r>
            <a:r>
              <a:rPr sz="1400" spc="5" dirty="0">
                <a:latin typeface="Times New Roman"/>
                <a:cs typeface="Times New Roman"/>
              </a:rPr>
              <a:t>So,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only interested 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edge information,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sum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coefficients should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b="1" spc="-5" dirty="0">
                <a:latin typeface="Times New Roman"/>
                <a:cs typeface="Times New Roman"/>
              </a:rPr>
              <a:t>zero</a:t>
            </a:r>
            <a:r>
              <a:rPr sz="1400" spc="-5" dirty="0">
                <a:latin typeface="Times New Roman"/>
                <a:cs typeface="Times New Roman"/>
              </a:rPr>
              <a:t>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we want 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retain most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information the coefficient should </a:t>
            </a:r>
            <a:r>
              <a:rPr sz="1400" dirty="0">
                <a:latin typeface="Times New Roman"/>
                <a:cs typeface="Times New Roman"/>
              </a:rPr>
              <a:t>sum to a </a:t>
            </a:r>
            <a:r>
              <a:rPr sz="1400" spc="-5" dirty="0">
                <a:latin typeface="Times New Roman"/>
                <a:cs typeface="Times New Roman"/>
              </a:rPr>
              <a:t>number  </a:t>
            </a:r>
            <a:r>
              <a:rPr sz="1400" dirty="0">
                <a:latin typeface="Times New Roman"/>
                <a:cs typeface="Times New Roman"/>
              </a:rPr>
              <a:t>greater </a:t>
            </a:r>
            <a:r>
              <a:rPr sz="1400" spc="-5" dirty="0">
                <a:latin typeface="Times New Roman"/>
                <a:cs typeface="Times New Roman"/>
              </a:rPr>
              <a:t>than zero. Consider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extreme example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the centre  coefficient value </a:t>
            </a:r>
            <a:r>
              <a:rPr sz="1400" spc="-10" dirty="0">
                <a:latin typeface="Times New Roman"/>
                <a:cs typeface="Times New Roman"/>
              </a:rPr>
              <a:t>will </a:t>
            </a:r>
            <a:r>
              <a:rPr sz="1400" spc="-5" dirty="0">
                <a:latin typeface="Times New Roman"/>
                <a:cs typeface="Times New Roman"/>
              </a:rPr>
              <a:t>depend most heavily </a:t>
            </a:r>
            <a:r>
              <a:rPr sz="1400" dirty="0">
                <a:latin typeface="Times New Roman"/>
                <a:cs typeface="Times New Roman"/>
              </a:rPr>
              <a:t>up </a:t>
            </a:r>
            <a:r>
              <a:rPr sz="1400" spc="-5" dirty="0">
                <a:latin typeface="Times New Roman"/>
                <a:cs typeface="Times New Roman"/>
              </a:rPr>
              <a:t>on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current value,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only  minimal contribution </a:t>
            </a:r>
            <a:r>
              <a:rPr sz="1400" dirty="0">
                <a:latin typeface="Times New Roman"/>
                <a:cs typeface="Times New Roman"/>
              </a:rPr>
              <a:t>from </a:t>
            </a:r>
            <a:r>
              <a:rPr sz="1400" spc="-5" dirty="0">
                <a:latin typeface="Times New Roman"/>
                <a:cs typeface="Times New Roman"/>
              </a:rPr>
              <a:t>surrounding pixel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values.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6-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Other Edge Detection</a:t>
            </a:r>
            <a:r>
              <a:rPr sz="16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Methods</a:t>
            </a:r>
            <a:endParaRPr sz="1600">
              <a:latin typeface="Times New Roman"/>
              <a:cs typeface="Times New Roman"/>
            </a:endParaRPr>
          </a:p>
          <a:p>
            <a:pPr marL="12700" marR="237490">
              <a:lnSpc>
                <a:spcPct val="109300"/>
              </a:lnSpc>
              <a:spcBef>
                <a:spcPts val="1150"/>
              </a:spcBef>
            </a:pPr>
            <a:r>
              <a:rPr sz="1400" spc="-5" dirty="0">
                <a:latin typeface="Times New Roman"/>
                <a:cs typeface="Times New Roman"/>
              </a:rPr>
              <a:t>Two </a:t>
            </a:r>
            <a:r>
              <a:rPr sz="1400" dirty="0">
                <a:latin typeface="Times New Roman"/>
                <a:cs typeface="Times New Roman"/>
              </a:rPr>
              <a:t>other </a:t>
            </a:r>
            <a:r>
              <a:rPr sz="1400" spc="-5" dirty="0">
                <a:latin typeface="Times New Roman"/>
                <a:cs typeface="Times New Roman"/>
              </a:rPr>
              <a:t>methods using Gaussian and homogeneity/difference operators 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given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below: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2395100" y="5881616"/>
          <a:ext cx="2853051" cy="21816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845"/>
                <a:gridCol w="421640"/>
                <a:gridCol w="451484"/>
                <a:gridCol w="461009"/>
                <a:gridCol w="474979"/>
                <a:gridCol w="430530"/>
                <a:gridCol w="329564"/>
              </a:tblGrid>
              <a:tr h="297039">
                <a:tc>
                  <a:txBody>
                    <a:bodyPr/>
                    <a:lstStyle/>
                    <a:p>
                      <a:pPr marR="111760" algn="r">
                        <a:lnSpc>
                          <a:spcPts val="153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165" algn="ctr">
                        <a:lnSpc>
                          <a:spcPts val="153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5730" algn="r">
                        <a:lnSpc>
                          <a:spcPts val="153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1275" algn="ctr">
                        <a:lnSpc>
                          <a:spcPts val="153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ts val="153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>
                        <a:lnSpc>
                          <a:spcPts val="153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ts val="153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6705">
                <a:tc>
                  <a:txBody>
                    <a:bodyPr/>
                    <a:lstStyle/>
                    <a:p>
                      <a:pPr marR="11176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7145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7366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</a:tr>
              <a:tr h="306070">
                <a:tc>
                  <a:txBody>
                    <a:bodyPr/>
                    <a:lstStyle/>
                    <a:p>
                      <a:pPr marR="9652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5811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06070">
                <a:tc>
                  <a:txBody>
                    <a:bodyPr/>
                    <a:lstStyle/>
                    <a:p>
                      <a:pPr marR="9652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16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5811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06705">
                <a:tc>
                  <a:txBody>
                    <a:bodyPr/>
                    <a:lstStyle/>
                    <a:p>
                      <a:pPr marR="11176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4318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4287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06705">
                <a:tc>
                  <a:txBody>
                    <a:bodyPr/>
                    <a:lstStyle/>
                    <a:p>
                      <a:pPr marR="11176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2763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</a:tr>
              <a:tr h="352402">
                <a:tc>
                  <a:txBody>
                    <a:bodyPr/>
                    <a:lstStyle/>
                    <a:p>
                      <a:pPr marR="96520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58115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2336419" y="8303514"/>
            <a:ext cx="30988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7×7 Gaussian Mask </a:t>
            </a:r>
            <a:r>
              <a:rPr sz="1400" b="1" dirty="0">
                <a:latin typeface="Times New Roman"/>
                <a:cs typeface="Times New Roman"/>
              </a:rPr>
              <a:t>to </a:t>
            </a:r>
            <a:r>
              <a:rPr sz="1400" b="1" spc="-5" dirty="0">
                <a:latin typeface="Times New Roman"/>
                <a:cs typeface="Times New Roman"/>
              </a:rPr>
              <a:t>detect large edges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57308" y="153225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5" h="907414">
                <a:moveTo>
                  <a:pt x="151256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8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6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63350" y="153225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6" y="151256"/>
                </a:lnTo>
                <a:lnTo>
                  <a:pt x="151256" y="756158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33708" y="151955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6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8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6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988950" y="151955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8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572642" y="153225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6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8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6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627886" y="153225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8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05050" y="5673090"/>
            <a:ext cx="396240" cy="2376171"/>
          </a:xfrm>
          <a:custGeom>
            <a:avLst/>
            <a:gdLst/>
            <a:ahLst/>
            <a:cxnLst/>
            <a:rect l="l" t="t" r="r" b="b"/>
            <a:pathLst>
              <a:path w="396239" h="2376170">
                <a:moveTo>
                  <a:pt x="395986" y="0"/>
                </a:moveTo>
                <a:lnTo>
                  <a:pt x="349806" y="2664"/>
                </a:lnTo>
                <a:lnTo>
                  <a:pt x="305190" y="10458"/>
                </a:lnTo>
                <a:lnTo>
                  <a:pt x="262437" y="23085"/>
                </a:lnTo>
                <a:lnTo>
                  <a:pt x="221842" y="40249"/>
                </a:lnTo>
                <a:lnTo>
                  <a:pt x="183703" y="61651"/>
                </a:lnTo>
                <a:lnTo>
                  <a:pt x="148318" y="86994"/>
                </a:lnTo>
                <a:lnTo>
                  <a:pt x="115982" y="115982"/>
                </a:lnTo>
                <a:lnTo>
                  <a:pt x="86994" y="148318"/>
                </a:lnTo>
                <a:lnTo>
                  <a:pt x="61651" y="183703"/>
                </a:lnTo>
                <a:lnTo>
                  <a:pt x="40249" y="221842"/>
                </a:lnTo>
                <a:lnTo>
                  <a:pt x="23085" y="262437"/>
                </a:lnTo>
                <a:lnTo>
                  <a:pt x="10458" y="305190"/>
                </a:lnTo>
                <a:lnTo>
                  <a:pt x="2664" y="349806"/>
                </a:lnTo>
                <a:lnTo>
                  <a:pt x="0" y="395986"/>
                </a:lnTo>
                <a:lnTo>
                  <a:pt x="0" y="1980184"/>
                </a:lnTo>
                <a:lnTo>
                  <a:pt x="2664" y="2026363"/>
                </a:lnTo>
                <a:lnTo>
                  <a:pt x="10458" y="2070979"/>
                </a:lnTo>
                <a:lnTo>
                  <a:pt x="23085" y="2113732"/>
                </a:lnTo>
                <a:lnTo>
                  <a:pt x="40249" y="2154327"/>
                </a:lnTo>
                <a:lnTo>
                  <a:pt x="61651" y="2192466"/>
                </a:lnTo>
                <a:lnTo>
                  <a:pt x="86994" y="2227851"/>
                </a:lnTo>
                <a:lnTo>
                  <a:pt x="115982" y="2260187"/>
                </a:lnTo>
                <a:lnTo>
                  <a:pt x="148318" y="2289175"/>
                </a:lnTo>
                <a:lnTo>
                  <a:pt x="183703" y="2314518"/>
                </a:lnTo>
                <a:lnTo>
                  <a:pt x="221842" y="2335920"/>
                </a:lnTo>
                <a:lnTo>
                  <a:pt x="262437" y="2353084"/>
                </a:lnTo>
                <a:lnTo>
                  <a:pt x="305190" y="2365711"/>
                </a:lnTo>
                <a:lnTo>
                  <a:pt x="349806" y="2373505"/>
                </a:lnTo>
                <a:lnTo>
                  <a:pt x="395986" y="237617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81523" y="5673090"/>
            <a:ext cx="396240" cy="2376171"/>
          </a:xfrm>
          <a:custGeom>
            <a:avLst/>
            <a:gdLst/>
            <a:ahLst/>
            <a:cxnLst/>
            <a:rect l="l" t="t" r="r" b="b"/>
            <a:pathLst>
              <a:path w="396239" h="2376170">
                <a:moveTo>
                  <a:pt x="0" y="0"/>
                </a:moveTo>
                <a:lnTo>
                  <a:pt x="46179" y="2664"/>
                </a:lnTo>
                <a:lnTo>
                  <a:pt x="90795" y="10458"/>
                </a:lnTo>
                <a:lnTo>
                  <a:pt x="133548" y="23085"/>
                </a:lnTo>
                <a:lnTo>
                  <a:pt x="174143" y="40249"/>
                </a:lnTo>
                <a:lnTo>
                  <a:pt x="212282" y="61651"/>
                </a:lnTo>
                <a:lnTo>
                  <a:pt x="247667" y="86994"/>
                </a:lnTo>
                <a:lnTo>
                  <a:pt x="280003" y="115982"/>
                </a:lnTo>
                <a:lnTo>
                  <a:pt x="308991" y="148318"/>
                </a:lnTo>
                <a:lnTo>
                  <a:pt x="334334" y="183703"/>
                </a:lnTo>
                <a:lnTo>
                  <a:pt x="355736" y="221842"/>
                </a:lnTo>
                <a:lnTo>
                  <a:pt x="372900" y="262437"/>
                </a:lnTo>
                <a:lnTo>
                  <a:pt x="385527" y="305190"/>
                </a:lnTo>
                <a:lnTo>
                  <a:pt x="393321" y="349806"/>
                </a:lnTo>
                <a:lnTo>
                  <a:pt x="395986" y="395986"/>
                </a:lnTo>
                <a:lnTo>
                  <a:pt x="395986" y="1980184"/>
                </a:lnTo>
                <a:lnTo>
                  <a:pt x="393321" y="2026363"/>
                </a:lnTo>
                <a:lnTo>
                  <a:pt x="385527" y="2070979"/>
                </a:lnTo>
                <a:lnTo>
                  <a:pt x="372900" y="2113732"/>
                </a:lnTo>
                <a:lnTo>
                  <a:pt x="355736" y="2154327"/>
                </a:lnTo>
                <a:lnTo>
                  <a:pt x="334334" y="2192466"/>
                </a:lnTo>
                <a:lnTo>
                  <a:pt x="308991" y="2227851"/>
                </a:lnTo>
                <a:lnTo>
                  <a:pt x="280003" y="2260187"/>
                </a:lnTo>
                <a:lnTo>
                  <a:pt x="247667" y="2289175"/>
                </a:lnTo>
                <a:lnTo>
                  <a:pt x="212282" y="2314518"/>
                </a:lnTo>
                <a:lnTo>
                  <a:pt x="174143" y="2335920"/>
                </a:lnTo>
                <a:lnTo>
                  <a:pt x="133548" y="2353084"/>
                </a:lnTo>
                <a:lnTo>
                  <a:pt x="90795" y="2365711"/>
                </a:lnTo>
                <a:lnTo>
                  <a:pt x="46179" y="2373505"/>
                </a:lnTo>
                <a:lnTo>
                  <a:pt x="0" y="237617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99"/>
            <a:ext cx="5514340" cy="83889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11430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Gaussian edge detector has the advantage that the details in the output image  </a:t>
            </a:r>
            <a:r>
              <a:rPr sz="1400" dirty="0">
                <a:latin typeface="Times New Roman"/>
                <a:cs typeface="Times New Roman"/>
              </a:rPr>
              <a:t>can be </a:t>
            </a:r>
            <a:r>
              <a:rPr sz="1400" spc="-5" dirty="0">
                <a:latin typeface="Times New Roman"/>
                <a:cs typeface="Times New Roman"/>
              </a:rPr>
              <a:t>adjusted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varying the </a:t>
            </a:r>
            <a:r>
              <a:rPr sz="1400" spc="-10" dirty="0">
                <a:latin typeface="Times New Roman"/>
                <a:cs typeface="Times New Roman"/>
              </a:rPr>
              <a:t>width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convolution mask.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wider mask  eliminates small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fine edges and detects only </a:t>
            </a:r>
            <a:r>
              <a:rPr sz="1400" dirty="0">
                <a:latin typeface="Times New Roman"/>
                <a:cs typeface="Times New Roman"/>
              </a:rPr>
              <a:t>large, </a:t>
            </a:r>
            <a:r>
              <a:rPr sz="1400" spc="-5" dirty="0">
                <a:latin typeface="Times New Roman"/>
                <a:cs typeface="Times New Roman"/>
              </a:rPr>
              <a:t>significant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edges.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Other than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masking, edge detection can also be performed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i="1" spc="-5" dirty="0">
                <a:latin typeface="Times New Roman"/>
                <a:cs typeface="Times New Roman"/>
              </a:rPr>
              <a:t>subtraction.  </a:t>
            </a:r>
            <a:r>
              <a:rPr sz="1400" spc="-5" dirty="0">
                <a:latin typeface="Times New Roman"/>
                <a:cs typeface="Times New Roman"/>
              </a:rPr>
              <a:t>Two methods that </a:t>
            </a:r>
            <a:r>
              <a:rPr sz="1400" dirty="0">
                <a:latin typeface="Times New Roman"/>
                <a:cs typeface="Times New Roman"/>
              </a:rPr>
              <a:t>use </a:t>
            </a:r>
            <a:r>
              <a:rPr sz="1400" spc="-5" dirty="0">
                <a:latin typeface="Times New Roman"/>
                <a:cs typeface="Times New Roman"/>
              </a:rPr>
              <a:t>subtraction to detect the edge are </a:t>
            </a:r>
            <a:r>
              <a:rPr sz="1400" b="1" spc="-5" dirty="0">
                <a:latin typeface="Times New Roman"/>
                <a:cs typeface="Times New Roman"/>
              </a:rPr>
              <a:t>Homogeneity  operator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b="1" spc="-5" dirty="0">
                <a:latin typeface="Times New Roman"/>
                <a:cs typeface="Times New Roman"/>
              </a:rPr>
              <a:t>Difference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operator</a:t>
            </a:r>
            <a:r>
              <a:rPr sz="140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homogeneity operator </a:t>
            </a:r>
            <a:r>
              <a:rPr sz="1400" spc="-5" dirty="0">
                <a:latin typeface="Times New Roman"/>
                <a:cs typeface="Times New Roman"/>
              </a:rPr>
              <a:t>subtracts each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pixels next to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center </a:t>
            </a:r>
            <a:r>
              <a:rPr sz="1400" dirty="0">
                <a:latin typeface="Times New Roman"/>
                <a:cs typeface="Times New Roman"/>
              </a:rPr>
              <a:t>of  the </a:t>
            </a:r>
            <a:r>
              <a:rPr sz="1400" spc="5" dirty="0">
                <a:latin typeface="Times New Roman"/>
                <a:cs typeface="Times New Roman"/>
              </a:rPr>
              <a:t>n×n </a:t>
            </a:r>
            <a:r>
              <a:rPr sz="1400" spc="-5" dirty="0">
                <a:latin typeface="Times New Roman"/>
                <a:cs typeface="Times New Roman"/>
              </a:rPr>
              <a:t>area (where </a:t>
            </a:r>
            <a:r>
              <a:rPr sz="1400" dirty="0">
                <a:latin typeface="Times New Roman"/>
                <a:cs typeface="Times New Roman"/>
              </a:rPr>
              <a:t>n is </a:t>
            </a:r>
            <a:r>
              <a:rPr sz="1400" spc="-5" dirty="0">
                <a:latin typeface="Times New Roman"/>
                <a:cs typeface="Times New Roman"/>
              </a:rPr>
              <a:t>usually </a:t>
            </a:r>
            <a:r>
              <a:rPr sz="1400" dirty="0">
                <a:latin typeface="Times New Roman"/>
                <a:cs typeface="Times New Roman"/>
              </a:rPr>
              <a:t>3) </a:t>
            </a:r>
            <a:r>
              <a:rPr sz="1400" spc="-5" dirty="0">
                <a:latin typeface="Times New Roman"/>
                <a:cs typeface="Times New Roman"/>
              </a:rPr>
              <a:t>from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center pixel. The result is the  maximum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absolute value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10" dirty="0">
                <a:latin typeface="Times New Roman"/>
                <a:cs typeface="Times New Roman"/>
              </a:rPr>
              <a:t>these </a:t>
            </a:r>
            <a:r>
              <a:rPr sz="1400" spc="-5" dirty="0">
                <a:latin typeface="Times New Roman"/>
                <a:cs typeface="Times New Roman"/>
              </a:rPr>
              <a:t>subtractions. Subtraction in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homogenous region produces zero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indicates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absence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edges.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high  maximum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subtractions indicates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edge. This </a:t>
            </a:r>
            <a:r>
              <a:rPr sz="1400" dirty="0">
                <a:latin typeface="Times New Roman"/>
                <a:cs typeface="Times New Roman"/>
              </a:rPr>
              <a:t>is a </a:t>
            </a:r>
            <a:r>
              <a:rPr sz="1400" spc="-5" dirty="0">
                <a:latin typeface="Times New Roman"/>
                <a:cs typeface="Times New Roman"/>
              </a:rPr>
              <a:t>quick operator  since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performs </a:t>
            </a:r>
            <a:r>
              <a:rPr sz="1400" dirty="0">
                <a:latin typeface="Times New Roman"/>
                <a:cs typeface="Times New Roman"/>
              </a:rPr>
              <a:t>only subtraction- </a:t>
            </a:r>
            <a:r>
              <a:rPr sz="1400" spc="-5" dirty="0">
                <a:latin typeface="Times New Roman"/>
                <a:cs typeface="Times New Roman"/>
              </a:rPr>
              <a:t>eight operations per pixel and no  multiplication. This operator then requires thresholding.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there is no  thresholding then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resulting image looks like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faded copy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original.  </a:t>
            </a:r>
            <a:r>
              <a:rPr sz="1400" dirty="0">
                <a:latin typeface="Times New Roman"/>
                <a:cs typeface="Times New Roman"/>
              </a:rPr>
              <a:t>Generally </a:t>
            </a:r>
            <a:r>
              <a:rPr sz="1400" spc="-5" dirty="0">
                <a:latin typeface="Times New Roman"/>
                <a:cs typeface="Times New Roman"/>
              </a:rPr>
              <a:t>thresholding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30 to 50 gives good result. The thresholding can 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varied depending upon the extent </a:t>
            </a:r>
            <a:r>
              <a:rPr sz="1400" dirty="0">
                <a:latin typeface="Times New Roman"/>
                <a:cs typeface="Times New Roman"/>
              </a:rPr>
              <a:t>of edge </a:t>
            </a:r>
            <a:r>
              <a:rPr sz="1400" spc="-5" dirty="0">
                <a:latin typeface="Times New Roman"/>
                <a:cs typeface="Times New Roman"/>
              </a:rPr>
              <a:t>detection desired.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b="1" dirty="0">
                <a:latin typeface="Times New Roman"/>
                <a:cs typeface="Times New Roman"/>
              </a:rPr>
              <a:t>difference </a:t>
            </a:r>
            <a:r>
              <a:rPr sz="1400" b="1" spc="-5" dirty="0">
                <a:latin typeface="Times New Roman"/>
                <a:cs typeface="Times New Roman"/>
              </a:rPr>
              <a:t>operator </a:t>
            </a:r>
            <a:r>
              <a:rPr sz="1400" spc="-5" dirty="0">
                <a:latin typeface="Times New Roman"/>
                <a:cs typeface="Times New Roman"/>
              </a:rPr>
              <a:t>performs differentiation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calculating the  differences between the pixels that surround the centre pixel of </a:t>
            </a:r>
            <a:r>
              <a:rPr sz="1400" dirty="0">
                <a:latin typeface="Times New Roman"/>
                <a:cs typeface="Times New Roman"/>
              </a:rPr>
              <a:t>an n×n area.  </a:t>
            </a:r>
            <a:r>
              <a:rPr sz="1400" spc="-5" dirty="0">
                <a:latin typeface="Times New Roman"/>
                <a:cs typeface="Times New Roman"/>
              </a:rPr>
              <a:t>This operator finds the absolute value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difference between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opposite  pixels, the upper left minus the lower right, upper right minus the lower left,  left </a:t>
            </a:r>
            <a:r>
              <a:rPr sz="1400" spc="-10" dirty="0">
                <a:latin typeface="Times New Roman"/>
                <a:cs typeface="Times New Roman"/>
              </a:rPr>
              <a:t>minus </a:t>
            </a:r>
            <a:r>
              <a:rPr sz="1400" spc="-5" dirty="0">
                <a:latin typeface="Times New Roman"/>
                <a:cs typeface="Times New Roman"/>
              </a:rPr>
              <a:t>right, and top minus bottom.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result is the maximum absolute  value.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in the homogeneity </a:t>
            </a:r>
            <a:r>
              <a:rPr sz="1400" dirty="0">
                <a:latin typeface="Times New Roman"/>
                <a:cs typeface="Times New Roman"/>
              </a:rPr>
              <a:t>case, </a:t>
            </a:r>
            <a:r>
              <a:rPr sz="1400" spc="-5" dirty="0">
                <a:latin typeface="Times New Roman"/>
                <a:cs typeface="Times New Roman"/>
              </a:rPr>
              <a:t>this operator requires thresholding. But it 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quicker than the homogeneity </a:t>
            </a:r>
            <a:r>
              <a:rPr sz="1400" dirty="0">
                <a:latin typeface="Times New Roman"/>
                <a:cs typeface="Times New Roman"/>
              </a:rPr>
              <a:t>operator </a:t>
            </a:r>
            <a:r>
              <a:rPr sz="1400" spc="-5" dirty="0">
                <a:latin typeface="Times New Roman"/>
                <a:cs typeface="Times New Roman"/>
              </a:rPr>
              <a:t>since it uses </a:t>
            </a:r>
            <a:r>
              <a:rPr sz="1400" dirty="0">
                <a:latin typeface="Times New Roman"/>
                <a:cs typeface="Times New Roman"/>
              </a:rPr>
              <a:t>four </a:t>
            </a:r>
            <a:r>
              <a:rPr sz="1400" spc="-5" dirty="0">
                <a:latin typeface="Times New Roman"/>
                <a:cs typeface="Times New Roman"/>
              </a:rPr>
              <a:t>integer  subtractions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against eight subtractions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homogeneity operator </a:t>
            </a:r>
            <a:r>
              <a:rPr sz="1400" dirty="0">
                <a:latin typeface="Times New Roman"/>
                <a:cs typeface="Times New Roman"/>
              </a:rPr>
              <a:t>per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pixel.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41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12" y="792847"/>
            <a:ext cx="3950335" cy="6326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Shown below is how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two operators detect the edge:  Consider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 block with centre pixel intensity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5,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568704" y="1706743"/>
          <a:ext cx="1306194" cy="1069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265"/>
                <a:gridCol w="598804"/>
                <a:gridCol w="365125"/>
              </a:tblGrid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6220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8227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3659" marB="0"/>
                </a:tc>
                <a:tc>
                  <a:txBody>
                    <a:bodyPr/>
                    <a:lstStyle/>
                    <a:p>
                      <a:pPr marR="236220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3659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3659" marB="0"/>
                </a:tc>
              </a:tr>
              <a:tr h="390501">
                <a:tc>
                  <a:txBody>
                    <a:bodyPr/>
                    <a:lstStyle/>
                    <a:p>
                      <a:pPr marL="31750">
                        <a:lnSpc>
                          <a:spcPts val="1605"/>
                        </a:lnSpc>
                        <a:spcBef>
                          <a:spcPts val="5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3659" marB="0"/>
                </a:tc>
                <a:tc>
                  <a:txBody>
                    <a:bodyPr/>
                    <a:lstStyle/>
                    <a:p>
                      <a:pPr marR="59055" algn="ctr">
                        <a:lnSpc>
                          <a:spcPts val="1605"/>
                        </a:lnSpc>
                        <a:spcBef>
                          <a:spcPts val="5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3659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605"/>
                        </a:lnSpc>
                        <a:spcBef>
                          <a:spcPts val="5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3659" marB="0"/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1130604" y="2822194"/>
            <a:ext cx="5287010" cy="17209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Output of </a:t>
            </a:r>
            <a:r>
              <a:rPr sz="1400" i="1" spc="-5" dirty="0">
                <a:latin typeface="Times New Roman"/>
                <a:cs typeface="Times New Roman"/>
              </a:rPr>
              <a:t>homogeneity operator</a:t>
            </a:r>
            <a:r>
              <a:rPr sz="1400" i="1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Times New Roman"/>
              <a:cs typeface="Times New Roman"/>
            </a:endParaRPr>
          </a:p>
          <a:p>
            <a:pPr marL="189230">
              <a:lnSpc>
                <a:spcPct val="100000"/>
              </a:lnSpc>
              <a:tabLst>
                <a:tab pos="951230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Max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of	{| </a:t>
            </a:r>
            <a:r>
              <a:rPr sz="1400" b="1" spc="-5" dirty="0">
                <a:latin typeface="Times New Roman"/>
                <a:cs typeface="Times New Roman"/>
              </a:rPr>
              <a:t>5-1 </a:t>
            </a:r>
            <a:r>
              <a:rPr sz="1400" b="1" dirty="0">
                <a:latin typeface="Times New Roman"/>
                <a:cs typeface="Times New Roman"/>
              </a:rPr>
              <a:t>|, | 5-2 |, | </a:t>
            </a:r>
            <a:r>
              <a:rPr sz="1400" b="1" spc="-5" dirty="0">
                <a:latin typeface="Times New Roman"/>
                <a:cs typeface="Times New Roman"/>
              </a:rPr>
              <a:t>5-3 </a:t>
            </a:r>
            <a:r>
              <a:rPr sz="1400" b="1" dirty="0">
                <a:latin typeface="Times New Roman"/>
                <a:cs typeface="Times New Roman"/>
              </a:rPr>
              <a:t>|, | </a:t>
            </a:r>
            <a:r>
              <a:rPr sz="1400" b="1" spc="-5" dirty="0">
                <a:latin typeface="Times New Roman"/>
                <a:cs typeface="Times New Roman"/>
              </a:rPr>
              <a:t>5-4 </a:t>
            </a:r>
            <a:r>
              <a:rPr sz="1400" b="1" dirty="0">
                <a:latin typeface="Times New Roman"/>
                <a:cs typeface="Times New Roman"/>
              </a:rPr>
              <a:t>|, | 5-6 |, | </a:t>
            </a:r>
            <a:r>
              <a:rPr sz="1400" b="1" spc="-5" dirty="0">
                <a:latin typeface="Times New Roman"/>
                <a:cs typeface="Times New Roman"/>
              </a:rPr>
              <a:t>5-7 </a:t>
            </a:r>
            <a:r>
              <a:rPr sz="1400" b="1" dirty="0">
                <a:latin typeface="Times New Roman"/>
                <a:cs typeface="Times New Roman"/>
              </a:rPr>
              <a:t>|, | 5-8 |, | 5-9 | } =</a:t>
            </a:r>
            <a:r>
              <a:rPr sz="1400" b="1" spc="-7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Output of </a:t>
            </a:r>
            <a:r>
              <a:rPr sz="1400" i="1" spc="-5" dirty="0">
                <a:latin typeface="Times New Roman"/>
                <a:cs typeface="Times New Roman"/>
              </a:rPr>
              <a:t>difference operator</a:t>
            </a:r>
            <a:r>
              <a:rPr sz="1400" i="1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89230">
              <a:lnSpc>
                <a:spcPct val="100000"/>
              </a:lnSpc>
              <a:tabLst>
                <a:tab pos="951230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Max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of	{| </a:t>
            </a:r>
            <a:r>
              <a:rPr sz="1400" b="1" spc="-5" dirty="0">
                <a:latin typeface="Times New Roman"/>
                <a:cs typeface="Times New Roman"/>
              </a:rPr>
              <a:t>1-9 </a:t>
            </a:r>
            <a:r>
              <a:rPr sz="1400" b="1" dirty="0">
                <a:latin typeface="Times New Roman"/>
                <a:cs typeface="Times New Roman"/>
              </a:rPr>
              <a:t>|, | 7-3 |, | </a:t>
            </a:r>
            <a:r>
              <a:rPr sz="1400" b="1" spc="-5" dirty="0">
                <a:latin typeface="Times New Roman"/>
                <a:cs typeface="Times New Roman"/>
              </a:rPr>
              <a:t>4-6 </a:t>
            </a:r>
            <a:r>
              <a:rPr sz="1400" b="1" dirty="0">
                <a:latin typeface="Times New Roman"/>
                <a:cs typeface="Times New Roman"/>
              </a:rPr>
              <a:t>|, | </a:t>
            </a:r>
            <a:r>
              <a:rPr sz="1400" b="1" spc="-5" dirty="0">
                <a:latin typeface="Times New Roman"/>
                <a:cs typeface="Times New Roman"/>
              </a:rPr>
              <a:t>2-8 </a:t>
            </a:r>
            <a:r>
              <a:rPr sz="1400" b="1" dirty="0">
                <a:latin typeface="Times New Roman"/>
                <a:cs typeface="Times New Roman"/>
              </a:rPr>
              <a:t>| } =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33502" y="1676400"/>
            <a:ext cx="228600" cy="1142999"/>
          </a:xfrm>
          <a:custGeom>
            <a:avLst/>
            <a:gdLst/>
            <a:ahLst/>
            <a:cxnLst/>
            <a:rect l="l" t="t" r="r" b="b"/>
            <a:pathLst>
              <a:path w="228600" h="1143000">
                <a:moveTo>
                  <a:pt x="228600" y="0"/>
                </a:moveTo>
                <a:lnTo>
                  <a:pt x="167834" y="3404"/>
                </a:lnTo>
                <a:lnTo>
                  <a:pt x="113227" y="13010"/>
                </a:lnTo>
                <a:lnTo>
                  <a:pt x="66960" y="27908"/>
                </a:lnTo>
                <a:lnTo>
                  <a:pt x="31213" y="47187"/>
                </a:lnTo>
                <a:lnTo>
                  <a:pt x="0" y="95250"/>
                </a:lnTo>
                <a:lnTo>
                  <a:pt x="0" y="1047750"/>
                </a:lnTo>
                <a:lnTo>
                  <a:pt x="31213" y="1095812"/>
                </a:lnTo>
                <a:lnTo>
                  <a:pt x="66960" y="1115091"/>
                </a:lnTo>
                <a:lnTo>
                  <a:pt x="113227" y="1129989"/>
                </a:lnTo>
                <a:lnTo>
                  <a:pt x="167834" y="1139595"/>
                </a:lnTo>
                <a:lnTo>
                  <a:pt x="228600" y="1143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21002" y="1689102"/>
            <a:ext cx="228600" cy="1142999"/>
          </a:xfrm>
          <a:custGeom>
            <a:avLst/>
            <a:gdLst/>
            <a:ahLst/>
            <a:cxnLst/>
            <a:rect l="l" t="t" r="r" b="b"/>
            <a:pathLst>
              <a:path w="228600" h="1143000">
                <a:moveTo>
                  <a:pt x="0" y="1143000"/>
                </a:moveTo>
                <a:lnTo>
                  <a:pt x="60765" y="1139595"/>
                </a:lnTo>
                <a:lnTo>
                  <a:pt x="115372" y="1129989"/>
                </a:lnTo>
                <a:lnTo>
                  <a:pt x="161639" y="1115091"/>
                </a:lnTo>
                <a:lnTo>
                  <a:pt x="197386" y="1095812"/>
                </a:lnTo>
                <a:lnTo>
                  <a:pt x="228600" y="1047750"/>
                </a:lnTo>
                <a:lnTo>
                  <a:pt x="228600" y="95250"/>
                </a:lnTo>
                <a:lnTo>
                  <a:pt x="197386" y="47187"/>
                </a:lnTo>
                <a:lnTo>
                  <a:pt x="161639" y="27908"/>
                </a:lnTo>
                <a:lnTo>
                  <a:pt x="115372" y="13010"/>
                </a:lnTo>
                <a:lnTo>
                  <a:pt x="60765" y="3404"/>
                </a:ln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42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79831" y="966470"/>
            <a:ext cx="1674495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05815" y="1001394"/>
            <a:ext cx="1619856" cy="159585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61559" y="920750"/>
            <a:ext cx="1758284" cy="175074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071676" y="914408"/>
          <a:ext cx="5624828" cy="4434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7220"/>
                <a:gridCol w="819784"/>
                <a:gridCol w="1012189"/>
                <a:gridCol w="1905635"/>
              </a:tblGrid>
              <a:tr h="19062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44767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Original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Image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9376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91160" marR="210185" indent="-169545">
                        <a:lnSpc>
                          <a:spcPts val="1380"/>
                        </a:lnSpc>
                        <a:spcBef>
                          <a:spcPts val="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Edge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detect by</a:t>
                      </a:r>
                      <a:r>
                        <a:rPr sz="12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Sobel'  horizontal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37845" marR="267970" indent="-257810">
                        <a:lnSpc>
                          <a:spcPts val="1380"/>
                        </a:lnSpc>
                        <a:spcBef>
                          <a:spcPts val="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Edge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detect by</a:t>
                      </a:r>
                      <a:r>
                        <a:rPr sz="12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Sobel  overall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293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6841">
                <a:tc gridSpan="2"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Edge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detect by Gaussian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396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71755">
                        <a:lnSpc>
                          <a:spcPts val="16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Edge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detect by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Prewitt</a:t>
                      </a:r>
                      <a:r>
                        <a:rPr sz="1400" b="1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1218982" y="3185160"/>
            <a:ext cx="1671593" cy="175704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49371" y="3252482"/>
            <a:ext cx="1612900" cy="162305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312036" y="5627001"/>
            <a:ext cx="314642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(2-20) </a:t>
            </a:r>
            <a:r>
              <a:rPr sz="1400" b="1" dirty="0">
                <a:latin typeface="Times New Roman"/>
                <a:cs typeface="Times New Roman"/>
              </a:rPr>
              <a:t>: </a:t>
            </a:r>
            <a:r>
              <a:rPr sz="1400" spc="-5" dirty="0">
                <a:latin typeface="Times New Roman"/>
                <a:cs typeface="Times New Roman"/>
              </a:rPr>
              <a:t>Example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Edge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Operators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746500"/>
            <a:ext cx="7189470" cy="1906000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TENTH </a:t>
            </a:r>
            <a:r>
              <a:rPr lang="en-US" sz="6600" dirty="0"/>
              <a:t>lecture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136900"/>
            <a:ext cx="7189470" cy="1906000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EIGHT </a:t>
            </a:r>
            <a:r>
              <a:rPr lang="en-US" sz="6600" dirty="0"/>
              <a:t>lecture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36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44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1092453"/>
            <a:ext cx="5279390" cy="2529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Algorithms and solved</a:t>
            </a:r>
            <a:r>
              <a:rPr sz="16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questions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630"/>
              </a:lnSpc>
            </a:pPr>
            <a:r>
              <a:rPr sz="1400" b="1" dirty="0">
                <a:latin typeface="Times New Roman"/>
                <a:cs typeface="Times New Roman"/>
              </a:rPr>
              <a:t>Q/ </a:t>
            </a:r>
            <a:r>
              <a:rPr sz="1400" b="1" spc="-5" dirty="0">
                <a:latin typeface="Times New Roman"/>
                <a:cs typeface="Times New Roman"/>
              </a:rPr>
              <a:t>Algorithm </a:t>
            </a:r>
            <a:r>
              <a:rPr sz="1400" b="1" dirty="0">
                <a:latin typeface="Times New Roman"/>
                <a:cs typeface="Times New Roman"/>
              </a:rPr>
              <a:t>1: </a:t>
            </a:r>
            <a:r>
              <a:rPr sz="1400" b="1" spc="-5" dirty="0">
                <a:latin typeface="Times New Roman"/>
                <a:cs typeface="Times New Roman"/>
              </a:rPr>
              <a:t>Enlargement Digital Image </a:t>
            </a:r>
            <a:r>
              <a:rPr sz="1400" b="1" dirty="0">
                <a:latin typeface="Times New Roman"/>
                <a:cs typeface="Times New Roman"/>
              </a:rPr>
              <a:t>using </a:t>
            </a:r>
            <a:r>
              <a:rPr sz="1400" b="1" spc="-5" dirty="0">
                <a:latin typeface="Times New Roman"/>
                <a:cs typeface="Times New Roman"/>
              </a:rPr>
              <a:t>Zero_Order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Hold.</a:t>
            </a:r>
            <a:endParaRPr sz="1400">
              <a:latin typeface="Times New Roman"/>
              <a:cs typeface="Times New Roman"/>
            </a:endParaRPr>
          </a:p>
          <a:p>
            <a:pPr marL="12700" marR="3237230">
              <a:lnSpc>
                <a:spcPct val="95700"/>
              </a:lnSpc>
              <a:spcBef>
                <a:spcPts val="25"/>
              </a:spcBef>
              <a:tabLst>
                <a:tab pos="699770" algn="l"/>
              </a:tabLst>
            </a:pPr>
            <a:r>
              <a:rPr sz="1400" b="1" i="1" spc="-5" dirty="0">
                <a:latin typeface="Times New Roman"/>
                <a:cs typeface="Times New Roman"/>
              </a:rPr>
              <a:t>Input:	</a:t>
            </a: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dirty="0">
                <a:latin typeface="Times New Roman"/>
                <a:cs typeface="Times New Roman"/>
              </a:rPr>
              <a:t>File </a:t>
            </a:r>
            <a:r>
              <a:rPr sz="1400" b="1" i="1" spc="-5" dirty="0">
                <a:latin typeface="Times New Roman"/>
                <a:cs typeface="Times New Roman"/>
              </a:rPr>
              <a:t>(NxN)  Output :</a:t>
            </a:r>
            <a:r>
              <a:rPr sz="1400" b="1" spc="-5" dirty="0">
                <a:latin typeface="Times New Roman"/>
                <a:cs typeface="Times New Roman"/>
              </a:rPr>
              <a:t>ImageFile</a:t>
            </a:r>
            <a:r>
              <a:rPr sz="1400" b="1" i="1" spc="-5" dirty="0">
                <a:latin typeface="Times New Roman"/>
                <a:cs typeface="Times New Roman"/>
              </a:rPr>
              <a:t>(2Nx2N)  Step1</a:t>
            </a:r>
            <a:r>
              <a:rPr sz="1400" b="1" i="1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:</a:t>
            </a:r>
            <a:r>
              <a:rPr sz="1400" spc="-5" dirty="0">
                <a:latin typeface="Times New Roman"/>
                <a:cs typeface="Times New Roman"/>
              </a:rPr>
              <a:t>N=0:M=0</a:t>
            </a:r>
            <a:endParaRPr sz="1400">
              <a:latin typeface="Times New Roman"/>
              <a:cs typeface="Times New Roman"/>
            </a:endParaRPr>
          </a:p>
          <a:p>
            <a:pPr marL="12700" marR="1991360">
              <a:lnSpc>
                <a:spcPts val="1610"/>
              </a:lnSpc>
              <a:spcBef>
                <a:spcPts val="40"/>
              </a:spcBef>
              <a:tabLst>
                <a:tab pos="743585" algn="l"/>
              </a:tabLst>
            </a:pPr>
            <a:r>
              <a:rPr sz="1400" b="1" i="1" spc="-5" dirty="0">
                <a:latin typeface="Times New Roman"/>
                <a:cs typeface="Times New Roman"/>
              </a:rPr>
              <a:t>Step</a:t>
            </a:r>
            <a:r>
              <a:rPr sz="1400" b="1" i="1" spc="5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2:	</a:t>
            </a:r>
            <a:r>
              <a:rPr sz="1400" dirty="0">
                <a:latin typeface="Times New Roman"/>
                <a:cs typeface="Times New Roman"/>
              </a:rPr>
              <a:t>For I = 2 </a:t>
            </a:r>
            <a:r>
              <a:rPr sz="1400" spc="-5" dirty="0">
                <a:latin typeface="Times New Roman"/>
                <a:cs typeface="Times New Roman"/>
              </a:rPr>
              <a:t>to width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input image </a:t>
            </a:r>
            <a:r>
              <a:rPr sz="1400" dirty="0">
                <a:latin typeface="Times New Roman"/>
                <a:cs typeface="Times New Roman"/>
              </a:rPr>
              <a:t>-1  For J = 2 </a:t>
            </a:r>
            <a:r>
              <a:rPr sz="1400" spc="-5" dirty="0">
                <a:latin typeface="Times New Roman"/>
                <a:cs typeface="Times New Roman"/>
              </a:rPr>
              <a:t>to height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input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image-1</a:t>
            </a:r>
            <a:endParaRPr sz="1400">
              <a:latin typeface="Times New Roman"/>
              <a:cs typeface="Times New Roman"/>
            </a:endParaRPr>
          </a:p>
          <a:p>
            <a:pPr marL="56515" marR="1798320" indent="-44450">
              <a:lnSpc>
                <a:spcPts val="1610"/>
              </a:lnSpc>
              <a:spcBef>
                <a:spcPts val="5"/>
              </a:spcBef>
              <a:tabLst>
                <a:tab pos="521334" algn="l"/>
              </a:tabLst>
            </a:pP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each Picture1.point (Pixel) do the following:  </a:t>
            </a:r>
            <a:r>
              <a:rPr sz="1400" dirty="0">
                <a:latin typeface="Times New Roman"/>
                <a:cs typeface="Times New Roman"/>
              </a:rPr>
              <a:t>Red	= </a:t>
            </a:r>
            <a:r>
              <a:rPr sz="1400" spc="-5" dirty="0">
                <a:latin typeface="Times New Roman"/>
                <a:cs typeface="Times New Roman"/>
              </a:rPr>
              <a:t>Pixel (I, </a:t>
            </a:r>
            <a:r>
              <a:rPr sz="1400" dirty="0">
                <a:latin typeface="Times New Roman"/>
                <a:cs typeface="Times New Roman"/>
              </a:rPr>
              <a:t>J) </a:t>
            </a:r>
            <a:r>
              <a:rPr sz="1400" spc="-5" dirty="0">
                <a:latin typeface="Times New Roman"/>
                <a:cs typeface="Times New Roman"/>
              </a:rPr>
              <a:t>Mod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256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sz="1400" spc="-5" dirty="0">
                <a:latin typeface="Times New Roman"/>
                <a:cs typeface="Times New Roman"/>
              </a:rPr>
              <a:t>Green </a:t>
            </a:r>
            <a:r>
              <a:rPr sz="1400" dirty="0">
                <a:latin typeface="Times New Roman"/>
                <a:cs typeface="Times New Roman"/>
              </a:rPr>
              <a:t>= </a:t>
            </a:r>
            <a:r>
              <a:rPr sz="1400" spc="-5" dirty="0">
                <a:latin typeface="Times New Roman"/>
                <a:cs typeface="Times New Roman"/>
              </a:rPr>
              <a:t>((Pixel(I,J) And &amp;HFF00FF00) </a:t>
            </a:r>
            <a:r>
              <a:rPr sz="1400" dirty="0">
                <a:latin typeface="Times New Roman"/>
                <a:cs typeface="Times New Roman"/>
              </a:rPr>
              <a:t>/ 256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&amp;)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12" y="3368167"/>
            <a:ext cx="36258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Bl</a:t>
            </a:r>
            <a:r>
              <a:rPr sz="1400" spc="-10" dirty="0">
                <a:latin typeface="Times New Roman"/>
                <a:cs typeface="Times New Roman"/>
              </a:rPr>
              <a:t>u</a:t>
            </a:r>
            <a:r>
              <a:rPr sz="1400" dirty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44101" y="3368172"/>
            <a:ext cx="4131310" cy="20774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45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= </a:t>
            </a:r>
            <a:r>
              <a:rPr sz="1400" spc="-5" dirty="0">
                <a:latin typeface="Times New Roman"/>
                <a:cs typeface="Times New Roman"/>
              </a:rPr>
              <a:t>((pixel </a:t>
            </a:r>
            <a:r>
              <a:rPr sz="1400" dirty="0">
                <a:latin typeface="Times New Roman"/>
                <a:cs typeface="Times New Roman"/>
              </a:rPr>
              <a:t>(I, </a:t>
            </a:r>
            <a:r>
              <a:rPr sz="1400" spc="-5" dirty="0">
                <a:latin typeface="Times New Roman"/>
                <a:cs typeface="Times New Roman"/>
              </a:rPr>
              <a:t>J) And&amp;HFF0000) </a:t>
            </a:r>
            <a:r>
              <a:rPr sz="1400" dirty="0">
                <a:latin typeface="Times New Roman"/>
                <a:cs typeface="Times New Roman"/>
              </a:rPr>
              <a:t>/ </a:t>
            </a:r>
            <a:r>
              <a:rPr sz="1400" spc="-5" dirty="0">
                <a:latin typeface="Times New Roman"/>
                <a:cs typeface="Times New Roman"/>
              </a:rPr>
              <a:t>65536)</a:t>
            </a:r>
            <a:endParaRPr sz="1400">
              <a:latin typeface="Times New Roman"/>
              <a:cs typeface="Times New Roman"/>
            </a:endParaRPr>
          </a:p>
          <a:p>
            <a:pPr marL="1327785">
              <a:lnSpc>
                <a:spcPts val="1610"/>
              </a:lnSpc>
            </a:pP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Red&lt;0 then Red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=0</a:t>
            </a:r>
            <a:endParaRPr sz="1400">
              <a:latin typeface="Times New Roman"/>
              <a:cs typeface="Times New Roman"/>
            </a:endParaRPr>
          </a:p>
          <a:p>
            <a:pPr marL="1327785" marR="742315">
              <a:lnSpc>
                <a:spcPts val="1610"/>
              </a:lnSpc>
              <a:spcBef>
                <a:spcPts val="80"/>
              </a:spcBef>
            </a:pP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Red&gt;=255 then </a:t>
            </a:r>
            <a:r>
              <a:rPr sz="1400" spc="-10" dirty="0">
                <a:latin typeface="Times New Roman"/>
                <a:cs typeface="Times New Roman"/>
              </a:rPr>
              <a:t>Red </a:t>
            </a:r>
            <a:r>
              <a:rPr sz="1400" spc="-5" dirty="0">
                <a:latin typeface="Times New Roman"/>
                <a:cs typeface="Times New Roman"/>
              </a:rPr>
              <a:t>=255 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Green&lt;0 then Green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=0</a:t>
            </a:r>
            <a:endParaRPr sz="1400">
              <a:latin typeface="Times New Roman"/>
              <a:cs typeface="Times New Roman"/>
            </a:endParaRPr>
          </a:p>
          <a:p>
            <a:pPr marL="1327785" marR="445770">
              <a:lnSpc>
                <a:spcPts val="1610"/>
              </a:lnSpc>
              <a:spcBef>
                <a:spcPts val="5"/>
              </a:spcBef>
            </a:pP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Green&gt;=255 then Green=255  </a:t>
            </a:r>
            <a:r>
              <a:rPr sz="1400" dirty="0">
                <a:latin typeface="Times New Roman"/>
                <a:cs typeface="Times New Roman"/>
              </a:rPr>
              <a:t>If Blue&lt;0 </a:t>
            </a:r>
            <a:r>
              <a:rPr sz="1400" spc="-5" dirty="0">
                <a:latin typeface="Times New Roman"/>
                <a:cs typeface="Times New Roman"/>
              </a:rPr>
              <a:t>the Blue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=0</a:t>
            </a:r>
            <a:endParaRPr sz="1400">
              <a:latin typeface="Times New Roman"/>
              <a:cs typeface="Times New Roman"/>
            </a:endParaRPr>
          </a:p>
          <a:p>
            <a:pPr marL="1327785">
              <a:lnSpc>
                <a:spcPts val="1530"/>
              </a:lnSpc>
            </a:pP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Blue&gt;=255 then Blue=255</a:t>
            </a:r>
            <a:endParaRPr sz="1400">
              <a:latin typeface="Times New Roman"/>
              <a:cs typeface="Times New Roman"/>
            </a:endParaRPr>
          </a:p>
          <a:p>
            <a:pPr marL="767080" marR="5080" indent="-354330">
              <a:lnSpc>
                <a:spcPts val="1610"/>
              </a:lnSpc>
              <a:spcBef>
                <a:spcPts val="80"/>
              </a:spcBef>
            </a:pPr>
            <a:r>
              <a:rPr sz="1400" spc="-5" dirty="0">
                <a:latin typeface="Times New Roman"/>
                <a:cs typeface="Times New Roman"/>
              </a:rPr>
              <a:t>Draw Picture2.PSet (N,M), </a:t>
            </a:r>
            <a:r>
              <a:rPr sz="1400" dirty="0">
                <a:latin typeface="Times New Roman"/>
                <a:cs typeface="Times New Roman"/>
              </a:rPr>
              <a:t>RGB(Red, </a:t>
            </a:r>
            <a:r>
              <a:rPr sz="1400" spc="-5" dirty="0">
                <a:latin typeface="Times New Roman"/>
                <a:cs typeface="Times New Roman"/>
              </a:rPr>
              <a:t>Green, Blue)  M=M+1</a:t>
            </a:r>
            <a:endParaRPr sz="1400">
              <a:latin typeface="Times New Roman"/>
              <a:cs typeface="Times New Roman"/>
            </a:endParaRPr>
          </a:p>
          <a:p>
            <a:pPr marL="413384">
              <a:lnSpc>
                <a:spcPts val="1565"/>
              </a:lnSpc>
            </a:pPr>
            <a:r>
              <a:rPr sz="1400" spc="-5" dirty="0">
                <a:latin typeface="Times New Roman"/>
                <a:cs typeface="Times New Roman"/>
              </a:rPr>
              <a:t>Draw Picture2.PSet (N,M), </a:t>
            </a:r>
            <a:r>
              <a:rPr sz="1400" dirty="0">
                <a:latin typeface="Times New Roman"/>
                <a:cs typeface="Times New Roman"/>
              </a:rPr>
              <a:t>RGB(Red, </a:t>
            </a:r>
            <a:r>
              <a:rPr sz="1400" spc="-5" dirty="0">
                <a:latin typeface="Times New Roman"/>
                <a:cs typeface="Times New Roman"/>
              </a:rPr>
              <a:t>Green,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Blue)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12" y="5416675"/>
            <a:ext cx="3215005" cy="189705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3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Next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J</a:t>
            </a:r>
            <a:endParaRPr sz="1400">
              <a:latin typeface="Times New Roman"/>
              <a:cs typeface="Times New Roman"/>
            </a:endParaRPr>
          </a:p>
          <a:p>
            <a:pPr marL="499745">
              <a:lnSpc>
                <a:spcPts val="1595"/>
              </a:lnSpc>
            </a:pPr>
            <a:r>
              <a:rPr sz="1400" spc="-5" dirty="0">
                <a:latin typeface="Times New Roman"/>
                <a:cs typeface="Times New Roman"/>
              </a:rPr>
              <a:t>N=N+1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00"/>
              </a:lnSpc>
            </a:pPr>
            <a:r>
              <a:rPr sz="1400" dirty="0">
                <a:latin typeface="Times New Roman"/>
                <a:cs typeface="Times New Roman"/>
              </a:rPr>
              <a:t>For K = 1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  <a:p>
            <a:pPr marL="970915">
              <a:lnSpc>
                <a:spcPts val="1839"/>
              </a:lnSpc>
            </a:pPr>
            <a:r>
              <a:rPr sz="1400" spc="-5" dirty="0">
                <a:latin typeface="Times New Roman"/>
                <a:cs typeface="Times New Roman"/>
              </a:rPr>
              <a:t>A= </a:t>
            </a:r>
            <a:r>
              <a:rPr sz="1600" spc="-5" dirty="0">
                <a:latin typeface="Times New Roman"/>
                <a:cs typeface="Times New Roman"/>
              </a:rPr>
              <a:t>Picture2.Point(N - 1,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K)</a:t>
            </a:r>
            <a:endParaRPr sz="1600">
              <a:latin typeface="Times New Roman"/>
              <a:cs typeface="Times New Roman"/>
            </a:endParaRPr>
          </a:p>
          <a:p>
            <a:pPr marL="926465">
              <a:lnSpc>
                <a:spcPts val="1630"/>
              </a:lnSpc>
            </a:pPr>
            <a:r>
              <a:rPr sz="1400" spc="-5" dirty="0">
                <a:latin typeface="Times New Roman"/>
                <a:cs typeface="Times New Roman"/>
              </a:rPr>
              <a:t>Draw Picture2.PSet (N,K), </a:t>
            </a:r>
            <a:r>
              <a:rPr sz="1400" dirty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marL="12700" marR="2596515" indent="57785">
              <a:lnSpc>
                <a:spcPct val="95000"/>
              </a:lnSpc>
              <a:spcBef>
                <a:spcPts val="65"/>
              </a:spcBef>
            </a:pPr>
            <a:r>
              <a:rPr sz="1400" b="1" dirty="0">
                <a:latin typeface="Times New Roman"/>
                <a:cs typeface="Times New Roman"/>
              </a:rPr>
              <a:t>Next</a:t>
            </a:r>
            <a:r>
              <a:rPr sz="1400" b="1" spc="-9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K  </a:t>
            </a:r>
            <a:r>
              <a:rPr sz="1400" dirty="0">
                <a:latin typeface="Times New Roman"/>
                <a:cs typeface="Times New Roman"/>
              </a:rPr>
              <a:t>M=0  </a:t>
            </a:r>
            <a:r>
              <a:rPr sz="1400" spc="-5" dirty="0">
                <a:latin typeface="Times New Roman"/>
                <a:cs typeface="Times New Roman"/>
              </a:rPr>
              <a:t>N=N+1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35"/>
              </a:lnSpc>
            </a:pPr>
            <a:r>
              <a:rPr sz="1400" b="1" dirty="0">
                <a:latin typeface="Times New Roman"/>
                <a:cs typeface="Times New Roman"/>
              </a:rPr>
              <a:t>Next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I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0" y="5282945"/>
            <a:ext cx="1981998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45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6" y="888237"/>
            <a:ext cx="5208905" cy="22644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3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Q/ </a:t>
            </a:r>
            <a:r>
              <a:rPr sz="1400" b="1" spc="-5" dirty="0">
                <a:latin typeface="Times New Roman"/>
                <a:cs typeface="Times New Roman"/>
              </a:rPr>
              <a:t>Sobel Edge Detection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Algorithm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30"/>
              </a:lnSpc>
              <a:tabLst>
                <a:tab pos="699770" algn="l"/>
              </a:tabLst>
            </a:pPr>
            <a:r>
              <a:rPr sz="1400" b="1" i="1" spc="-5" dirty="0">
                <a:latin typeface="Times New Roman"/>
                <a:cs typeface="Times New Roman"/>
              </a:rPr>
              <a:t>Input:	</a:t>
            </a:r>
            <a:r>
              <a:rPr sz="1400" spc="-5" dirty="0">
                <a:latin typeface="Times New Roman"/>
                <a:cs typeface="Times New Roman"/>
              </a:rPr>
              <a:t>Gray </a:t>
            </a:r>
            <a:r>
              <a:rPr sz="1400" dirty="0">
                <a:latin typeface="Times New Roman"/>
                <a:cs typeface="Times New Roman"/>
              </a:rPr>
              <a:t>level </a:t>
            </a: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dirty="0">
                <a:latin typeface="Times New Roman"/>
                <a:cs typeface="Times New Roman"/>
              </a:rPr>
              <a:t>File, </a:t>
            </a:r>
            <a:r>
              <a:rPr sz="1400" spc="-5" dirty="0">
                <a:latin typeface="Times New Roman"/>
                <a:cs typeface="Times New Roman"/>
              </a:rPr>
              <a:t>Image Width, Image Height,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Column</a:t>
            </a:r>
            <a:endParaRPr sz="1400">
              <a:latin typeface="Times New Roman"/>
              <a:cs typeface="Times New Roman"/>
            </a:endParaRPr>
          </a:p>
          <a:p>
            <a:pPr marR="2581910" algn="ctr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Mask, </a:t>
            </a:r>
            <a:r>
              <a:rPr sz="1400" spc="-5" dirty="0">
                <a:latin typeface="Times New Roman"/>
                <a:cs typeface="Times New Roman"/>
              </a:rPr>
              <a:t>Row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Mask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400" b="1" i="1" spc="-5" dirty="0">
                <a:latin typeface="Times New Roman"/>
                <a:cs typeface="Times New Roman"/>
              </a:rPr>
              <a:t>Output: </a:t>
            </a:r>
            <a:r>
              <a:rPr sz="1400" spc="-5" dirty="0">
                <a:latin typeface="Times New Roman"/>
                <a:cs typeface="Times New Roman"/>
              </a:rPr>
              <a:t>Edge Image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File.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  <a:tabLst>
                <a:tab pos="655320" algn="l"/>
              </a:tabLst>
            </a:pPr>
            <a:r>
              <a:rPr sz="1400" b="1" i="1" spc="-5" dirty="0">
                <a:latin typeface="Times New Roman"/>
                <a:cs typeface="Times New Roman"/>
              </a:rPr>
              <a:t>Step1:	</a:t>
            </a:r>
            <a:r>
              <a:rPr sz="1400" spc="-5" dirty="0">
                <a:latin typeface="Times New Roman"/>
                <a:cs typeface="Times New Roman"/>
              </a:rPr>
              <a:t>Set the counters, </a:t>
            </a:r>
            <a:r>
              <a:rPr sz="1400" dirty="0">
                <a:latin typeface="Times New Roman"/>
                <a:cs typeface="Times New Roman"/>
              </a:rPr>
              <a:t>Row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spc="-10" dirty="0">
                <a:latin typeface="Times New Roman"/>
                <a:cs typeface="Times New Roman"/>
              </a:rPr>
              <a:t>Column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one.</a:t>
            </a:r>
            <a:endParaRPr sz="1400">
              <a:latin typeface="Times New Roman"/>
              <a:cs typeface="Times New Roman"/>
            </a:endParaRPr>
          </a:p>
          <a:p>
            <a:pPr marL="544195" marR="5080" indent="-532130">
              <a:lnSpc>
                <a:spcPct val="143600"/>
              </a:lnSpc>
            </a:pPr>
            <a:r>
              <a:rPr sz="1400" b="1" i="1" spc="-5" dirty="0">
                <a:latin typeface="Times New Roman"/>
                <a:cs typeface="Times New Roman"/>
              </a:rPr>
              <a:t>Step2</a:t>
            </a:r>
            <a:r>
              <a:rPr sz="1400" spc="-5" dirty="0">
                <a:latin typeface="Times New Roman"/>
                <a:cs typeface="Times New Roman"/>
              </a:rPr>
              <a:t>: Cut the window </a:t>
            </a:r>
            <a:r>
              <a:rPr sz="1400" dirty="0">
                <a:latin typeface="Times New Roman"/>
                <a:cs typeface="Times New Roman"/>
              </a:rPr>
              <a:t>size </a:t>
            </a:r>
            <a:r>
              <a:rPr sz="1400" spc="-5" dirty="0">
                <a:latin typeface="Times New Roman"/>
                <a:cs typeface="Times New Roman"/>
              </a:rPr>
              <a:t>(3X3) from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original image, such that the  </a:t>
            </a:r>
            <a:r>
              <a:rPr sz="1400" dirty="0">
                <a:latin typeface="Times New Roman"/>
                <a:cs typeface="Times New Roman"/>
              </a:rPr>
              <a:t>central </a:t>
            </a:r>
            <a:r>
              <a:rPr sz="1400" spc="-5" dirty="0">
                <a:latin typeface="Times New Roman"/>
                <a:cs typeface="Times New Roman"/>
              </a:rPr>
              <a:t>pixel of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window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pixel in the original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image</a:t>
            </a:r>
            <a:endParaRPr sz="1400">
              <a:latin typeface="Times New Roman"/>
              <a:cs typeface="Times New Roman"/>
            </a:endParaRPr>
          </a:p>
          <a:p>
            <a:pPr marL="544195">
              <a:lnSpc>
                <a:spcPct val="100000"/>
              </a:lnSpc>
              <a:spcBef>
                <a:spcPts val="745"/>
              </a:spcBef>
            </a:pPr>
            <a:r>
              <a:rPr sz="1400" dirty="0">
                <a:latin typeface="Times New Roman"/>
                <a:cs typeface="Times New Roman"/>
              </a:rPr>
              <a:t>whose </a:t>
            </a:r>
            <a:r>
              <a:rPr sz="1400" spc="-5" dirty="0">
                <a:latin typeface="Times New Roman"/>
                <a:cs typeface="Times New Roman"/>
              </a:rPr>
              <a:t>location </a:t>
            </a:r>
            <a:r>
              <a:rPr sz="1400" dirty="0">
                <a:latin typeface="Times New Roman"/>
                <a:cs typeface="Times New Roman"/>
              </a:rPr>
              <a:t>(Row, </a:t>
            </a:r>
            <a:r>
              <a:rPr sz="1400" spc="-10" dirty="0">
                <a:latin typeface="Times New Roman"/>
                <a:cs typeface="Times New Roman"/>
              </a:rPr>
              <a:t>Column)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3237103"/>
            <a:ext cx="49149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spc="-5" dirty="0">
                <a:latin typeface="Times New Roman"/>
                <a:cs typeface="Times New Roman"/>
              </a:rPr>
              <a:t>Step3: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60490" y="4502915"/>
            <a:ext cx="25844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0025" algn="l"/>
              </a:tabLst>
            </a:pPr>
            <a:r>
              <a:rPr sz="700" spc="5" dirty="0">
                <a:latin typeface="Times New Roman"/>
                <a:cs typeface="Times New Roman"/>
              </a:rPr>
              <a:t>1	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27961" y="3132557"/>
            <a:ext cx="4856480" cy="1808444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400" dirty="0">
                <a:latin typeface="Times New Roman"/>
                <a:cs typeface="Times New Roman"/>
              </a:rPr>
              <a:t>perform the </a:t>
            </a:r>
            <a:r>
              <a:rPr sz="1400" spc="-5" dirty="0">
                <a:latin typeface="Times New Roman"/>
                <a:cs typeface="Times New Roman"/>
              </a:rPr>
              <a:t>convolution process </a:t>
            </a:r>
            <a:r>
              <a:rPr sz="1400" spc="-10" dirty="0">
                <a:latin typeface="Times New Roman"/>
                <a:cs typeface="Times New Roman"/>
              </a:rPr>
              <a:t>as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  <a:p>
            <a:pPr marL="501650" marR="5080" indent="-228600" algn="just">
              <a:lnSpc>
                <a:spcPct val="143900"/>
              </a:lnSpc>
              <a:spcBef>
                <a:spcPts val="90"/>
              </a:spcBef>
              <a:buFont typeface="Symbol"/>
              <a:buChar char=""/>
              <a:tabLst>
                <a:tab pos="502284" algn="l"/>
              </a:tabLst>
            </a:pPr>
            <a:r>
              <a:rPr sz="1400" spc="-5" dirty="0">
                <a:latin typeface="Times New Roman"/>
                <a:cs typeface="Times New Roman"/>
              </a:rPr>
              <a:t>convolve the window </a:t>
            </a:r>
            <a:r>
              <a:rPr sz="1400" dirty="0">
                <a:latin typeface="Times New Roman"/>
                <a:cs typeface="Times New Roman"/>
              </a:rPr>
              <a:t>two </a:t>
            </a:r>
            <a:r>
              <a:rPr sz="1400" spc="-10" dirty="0">
                <a:latin typeface="Times New Roman"/>
                <a:cs typeface="Times New Roman"/>
              </a:rPr>
              <a:t>times </a:t>
            </a:r>
            <a:r>
              <a:rPr sz="1400" dirty="0">
                <a:latin typeface="Times New Roman"/>
                <a:cs typeface="Times New Roman"/>
              </a:rPr>
              <a:t>, first </a:t>
            </a:r>
            <a:r>
              <a:rPr sz="1400" spc="-5" dirty="0">
                <a:latin typeface="Times New Roman"/>
                <a:cs typeface="Times New Roman"/>
              </a:rPr>
              <a:t>convolved it with row  mask, second </a:t>
            </a:r>
            <a:r>
              <a:rPr sz="1400" spc="-10" dirty="0">
                <a:latin typeface="Times New Roman"/>
                <a:cs typeface="Times New Roman"/>
              </a:rPr>
              <a:t>convolved </a:t>
            </a:r>
            <a:r>
              <a:rPr sz="1400" spc="-5" dirty="0">
                <a:latin typeface="Times New Roman"/>
                <a:cs typeface="Times New Roman"/>
              </a:rPr>
              <a:t>it with </a:t>
            </a:r>
            <a:r>
              <a:rPr sz="1400" spc="-10" dirty="0">
                <a:latin typeface="Times New Roman"/>
                <a:cs typeface="Times New Roman"/>
              </a:rPr>
              <a:t>column </a:t>
            </a:r>
            <a:r>
              <a:rPr sz="1400" spc="-5" dirty="0">
                <a:latin typeface="Times New Roman"/>
                <a:cs typeface="Times New Roman"/>
              </a:rPr>
              <a:t>mask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described in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following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equation:</a:t>
            </a:r>
            <a:endParaRPr sz="1400">
              <a:latin typeface="Times New Roman"/>
              <a:cs typeface="Times New Roman"/>
            </a:endParaRPr>
          </a:p>
          <a:p>
            <a:pPr marL="501650">
              <a:lnSpc>
                <a:spcPct val="100000"/>
              </a:lnSpc>
              <a:spcBef>
                <a:spcPts val="1100"/>
              </a:spcBef>
            </a:pPr>
            <a:r>
              <a:rPr sz="1400" spc="-5" dirty="0">
                <a:latin typeface="Times New Roman"/>
                <a:cs typeface="Times New Roman"/>
              </a:rPr>
              <a:t>Temporary-image </a:t>
            </a:r>
            <a:r>
              <a:rPr sz="1400" dirty="0">
                <a:latin typeface="Times New Roman"/>
                <a:cs typeface="Times New Roman"/>
              </a:rPr>
              <a:t>(x,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y)</a:t>
            </a:r>
            <a:r>
              <a:rPr sz="1400" dirty="0">
                <a:latin typeface="Times New Roman"/>
                <a:cs typeface="Times New Roman"/>
              </a:rPr>
              <a:t> =</a:t>
            </a:r>
            <a:r>
              <a:rPr sz="1400" spc="-135" dirty="0">
                <a:latin typeface="Times New Roman"/>
                <a:cs typeface="Times New Roman"/>
              </a:rPr>
              <a:t> </a:t>
            </a:r>
            <a:r>
              <a:rPr sz="2625" spc="60" baseline="-9523" dirty="0">
                <a:latin typeface="Symbol"/>
                <a:cs typeface="Symbol"/>
              </a:rPr>
              <a:t></a:t>
            </a:r>
            <a:r>
              <a:rPr sz="1200" i="1" spc="40" dirty="0">
                <a:latin typeface="Times New Roman"/>
                <a:cs typeface="Times New Roman"/>
              </a:rPr>
              <a:t>window</a:t>
            </a:r>
            <a:r>
              <a:rPr sz="1200" spc="40" dirty="0">
                <a:latin typeface="Times New Roman"/>
                <a:cs typeface="Times New Roman"/>
              </a:rPr>
              <a:t>(</a:t>
            </a:r>
            <a:r>
              <a:rPr sz="1200" i="1" spc="40" dirty="0">
                <a:latin typeface="Times New Roman"/>
                <a:cs typeface="Times New Roman"/>
              </a:rPr>
              <a:t>i</a:t>
            </a:r>
            <a:r>
              <a:rPr sz="1200" spc="40" dirty="0">
                <a:latin typeface="Times New Roman"/>
                <a:cs typeface="Times New Roman"/>
              </a:rPr>
              <a:t>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i="1" spc="30" dirty="0">
                <a:latin typeface="Times New Roman"/>
                <a:cs typeface="Times New Roman"/>
              </a:rPr>
              <a:t>j</a:t>
            </a:r>
            <a:r>
              <a:rPr sz="1200" spc="30" dirty="0">
                <a:latin typeface="Times New Roman"/>
                <a:cs typeface="Times New Roman"/>
              </a:rPr>
              <a:t>)</a:t>
            </a:r>
            <a:r>
              <a:rPr sz="1200" spc="-1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*</a:t>
            </a:r>
            <a:r>
              <a:rPr sz="1200" spc="-145" dirty="0">
                <a:latin typeface="Times New Roman"/>
                <a:cs typeface="Times New Roman"/>
              </a:rPr>
              <a:t> </a:t>
            </a:r>
            <a:r>
              <a:rPr sz="1200" i="1" spc="15" dirty="0">
                <a:latin typeface="Times New Roman"/>
                <a:cs typeface="Times New Roman"/>
              </a:rPr>
              <a:t>mask</a:t>
            </a:r>
            <a:r>
              <a:rPr sz="1200" spc="15" dirty="0">
                <a:latin typeface="Times New Roman"/>
                <a:cs typeface="Times New Roman"/>
              </a:rPr>
              <a:t>(</a:t>
            </a:r>
            <a:r>
              <a:rPr sz="1200" i="1" spc="15" dirty="0">
                <a:latin typeface="Times New Roman"/>
                <a:cs typeface="Times New Roman"/>
              </a:rPr>
              <a:t>i</a:t>
            </a:r>
            <a:r>
              <a:rPr sz="1200" spc="15" dirty="0">
                <a:latin typeface="Times New Roman"/>
                <a:cs typeface="Times New Roman"/>
              </a:rPr>
              <a:t>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i="1" spc="30" dirty="0">
                <a:latin typeface="Times New Roman"/>
                <a:cs typeface="Times New Roman"/>
              </a:rPr>
              <a:t>j</a:t>
            </a:r>
            <a:r>
              <a:rPr sz="1200" spc="30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marL="274320" algn="ctr">
              <a:lnSpc>
                <a:spcPct val="100000"/>
              </a:lnSpc>
              <a:spcBef>
                <a:spcPts val="85"/>
              </a:spcBef>
            </a:pPr>
            <a:r>
              <a:rPr sz="700" i="1" spc="30" dirty="0">
                <a:latin typeface="Times New Roman"/>
                <a:cs typeface="Times New Roman"/>
              </a:rPr>
              <a:t>i</a:t>
            </a:r>
            <a:r>
              <a:rPr sz="700" spc="30" dirty="0">
                <a:latin typeface="Symbol"/>
                <a:cs typeface="Symbol"/>
              </a:rPr>
              <a:t></a:t>
            </a:r>
            <a:r>
              <a:rPr sz="700" spc="30" dirty="0">
                <a:latin typeface="Times New Roman"/>
                <a:cs typeface="Times New Roman"/>
              </a:rPr>
              <a:t>1</a:t>
            </a:r>
            <a:r>
              <a:rPr sz="700" i="1" spc="30" dirty="0">
                <a:latin typeface="Times New Roman"/>
                <a:cs typeface="Times New Roman"/>
              </a:rPr>
              <a:t>i</a:t>
            </a:r>
            <a:r>
              <a:rPr sz="700" spc="30" dirty="0">
                <a:latin typeface="Symbol"/>
                <a:cs typeface="Symbol"/>
              </a:rPr>
              <a:t></a:t>
            </a:r>
            <a:r>
              <a:rPr sz="700" spc="30" dirty="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88566" y="4903699"/>
            <a:ext cx="4692650" cy="652102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925"/>
              </a:spcBef>
            </a:pPr>
            <a:r>
              <a:rPr sz="1400" spc="-5" dirty="0">
                <a:latin typeface="Times New Roman"/>
                <a:cs typeface="Times New Roman"/>
              </a:rPr>
              <a:t>Where the result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two convolutions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5" dirty="0">
                <a:latin typeface="Times New Roman"/>
                <a:cs typeface="Times New Roman"/>
              </a:rPr>
              <a:t>S</a:t>
            </a:r>
            <a:r>
              <a:rPr sz="1350" spc="7" baseline="-9259" dirty="0">
                <a:latin typeface="Times New Roman"/>
                <a:cs typeface="Times New Roman"/>
              </a:rPr>
              <a:t>1 </a:t>
            </a:r>
            <a:r>
              <a:rPr sz="1400" spc="-10" dirty="0">
                <a:latin typeface="Times New Roman"/>
                <a:cs typeface="Times New Roman"/>
              </a:rPr>
              <a:t>and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350" baseline="-9259" dirty="0">
                <a:latin typeface="Times New Roman"/>
                <a:cs typeface="Times New Roman"/>
              </a:rPr>
              <a:t>2</a:t>
            </a:r>
            <a:r>
              <a:rPr sz="140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83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400" dirty="0">
                <a:latin typeface="Times New Roman"/>
                <a:cs typeface="Times New Roman"/>
              </a:rPr>
              <a:t>Perform the </a:t>
            </a:r>
            <a:r>
              <a:rPr sz="1400" spc="-5" dirty="0">
                <a:latin typeface="Times New Roman"/>
                <a:cs typeface="Times New Roman"/>
              </a:rPr>
              <a:t>following equation to obtain the edge magnitude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17168" y="5671197"/>
            <a:ext cx="135128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Edge Magnitude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94758" y="5800242"/>
            <a:ext cx="396240" cy="11926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37185" algn="l"/>
              </a:tabLst>
            </a:pPr>
            <a:r>
              <a:rPr sz="700" spc="5" dirty="0">
                <a:latin typeface="Times New Roman"/>
                <a:cs typeface="Times New Roman"/>
              </a:rPr>
              <a:t>1	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16377" y="5699695"/>
            <a:ext cx="487680" cy="19428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i="1" spc="40" dirty="0">
                <a:latin typeface="Times New Roman"/>
                <a:cs typeface="Times New Roman"/>
              </a:rPr>
              <a:t>S</a:t>
            </a:r>
            <a:r>
              <a:rPr sz="1150" i="1" spc="-120" dirty="0">
                <a:latin typeface="Times New Roman"/>
                <a:cs typeface="Times New Roman"/>
              </a:rPr>
              <a:t> </a:t>
            </a:r>
            <a:r>
              <a:rPr sz="1050" spc="7" baseline="43650" dirty="0">
                <a:latin typeface="Times New Roman"/>
                <a:cs typeface="Times New Roman"/>
              </a:rPr>
              <a:t>2</a:t>
            </a:r>
            <a:r>
              <a:rPr sz="1050" spc="262" baseline="43650" dirty="0">
                <a:latin typeface="Times New Roman"/>
                <a:cs typeface="Times New Roman"/>
              </a:rPr>
              <a:t> </a:t>
            </a:r>
            <a:r>
              <a:rPr sz="1150" spc="45" dirty="0">
                <a:latin typeface="Symbol"/>
                <a:cs typeface="Symbol"/>
              </a:rPr>
              <a:t></a:t>
            </a:r>
            <a:r>
              <a:rPr sz="1150" spc="-50" dirty="0">
                <a:latin typeface="Times New Roman"/>
                <a:cs typeface="Times New Roman"/>
              </a:rPr>
              <a:t> </a:t>
            </a:r>
            <a:r>
              <a:rPr sz="1150" i="1" spc="40" dirty="0">
                <a:latin typeface="Times New Roman"/>
                <a:cs typeface="Times New Roman"/>
              </a:rPr>
              <a:t>S</a:t>
            </a:r>
            <a:r>
              <a:rPr sz="1150" i="1" spc="-125" dirty="0">
                <a:latin typeface="Times New Roman"/>
                <a:cs typeface="Times New Roman"/>
              </a:rPr>
              <a:t> </a:t>
            </a:r>
            <a:r>
              <a:rPr sz="1050" spc="7" baseline="43650" dirty="0">
                <a:latin typeface="Times New Roman"/>
                <a:cs typeface="Times New Roman"/>
              </a:rPr>
              <a:t>2</a:t>
            </a:r>
            <a:endParaRPr sz="1050" baseline="436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0604" y="5908027"/>
            <a:ext cx="5483860" cy="2193293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099185">
              <a:lnSpc>
                <a:spcPct val="100000"/>
              </a:lnSpc>
              <a:spcBef>
                <a:spcPts val="925"/>
              </a:spcBef>
            </a:pPr>
            <a:r>
              <a:rPr sz="1400" spc="-5" dirty="0">
                <a:latin typeface="Times New Roman"/>
                <a:cs typeface="Times New Roman"/>
              </a:rPr>
              <a:t>Store the result in edge _image location (Row,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Column).</a:t>
            </a:r>
            <a:endParaRPr sz="1400">
              <a:latin typeface="Times New Roman"/>
              <a:cs typeface="Times New Roman"/>
            </a:endParaRPr>
          </a:p>
          <a:p>
            <a:pPr marL="1099185" marR="5080" indent="-228600">
              <a:lnSpc>
                <a:spcPct val="144300"/>
              </a:lnSpc>
              <a:spcBef>
                <a:spcPts val="85"/>
              </a:spcBef>
              <a:buFont typeface="Symbol"/>
              <a:buChar char=""/>
              <a:tabLst>
                <a:tab pos="1099185" algn="l"/>
                <a:tab pos="1099820" algn="l"/>
              </a:tabLst>
            </a:pPr>
            <a:r>
              <a:rPr sz="1400" spc="-5" dirty="0">
                <a:latin typeface="Times New Roman"/>
                <a:cs typeface="Times New Roman"/>
              </a:rPr>
              <a:t>Shift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window </a:t>
            </a:r>
            <a:r>
              <a:rPr sz="1400" dirty="0">
                <a:latin typeface="Times New Roman"/>
                <a:cs typeface="Times New Roman"/>
              </a:rPr>
              <a:t>one </a:t>
            </a:r>
            <a:r>
              <a:rPr sz="1400" spc="-5" dirty="0">
                <a:latin typeface="Times New Roman"/>
                <a:cs typeface="Times New Roman"/>
              </a:rPr>
              <a:t>pixel to the right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original –image  </a:t>
            </a:r>
            <a:r>
              <a:rPr sz="1400" dirty="0">
                <a:latin typeface="Times New Roman"/>
                <a:cs typeface="Times New Roman"/>
              </a:rPr>
              <a:t>by increment </a:t>
            </a:r>
            <a:r>
              <a:rPr sz="1400" spc="-10" dirty="0">
                <a:latin typeface="Times New Roman"/>
                <a:cs typeface="Times New Roman"/>
              </a:rPr>
              <a:t>column </a:t>
            </a:r>
            <a:r>
              <a:rPr sz="1400" dirty="0">
                <a:latin typeface="Times New Roman"/>
                <a:cs typeface="Times New Roman"/>
              </a:rPr>
              <a:t>by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one.</a:t>
            </a:r>
            <a:endParaRPr sz="1400">
              <a:latin typeface="Times New Roman"/>
              <a:cs typeface="Times New Roman"/>
            </a:endParaRPr>
          </a:p>
          <a:p>
            <a:pPr marL="634365" marR="2252345" indent="-622300">
              <a:lnSpc>
                <a:spcPts val="2410"/>
              </a:lnSpc>
              <a:spcBef>
                <a:spcPts val="204"/>
              </a:spcBef>
            </a:pPr>
            <a:r>
              <a:rPr sz="1400" b="1" i="1" spc="-5" dirty="0">
                <a:latin typeface="Times New Roman"/>
                <a:cs typeface="Times New Roman"/>
              </a:rPr>
              <a:t>Step4: </a:t>
            </a:r>
            <a:r>
              <a:rPr sz="1400" spc="-1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column </a:t>
            </a:r>
            <a:r>
              <a:rPr sz="1400" dirty="0">
                <a:latin typeface="Times New Roman"/>
                <a:cs typeface="Times New Roman"/>
              </a:rPr>
              <a:t>= </a:t>
            </a:r>
            <a:r>
              <a:rPr sz="1400" spc="-5" dirty="0">
                <a:latin typeface="Times New Roman"/>
                <a:cs typeface="Times New Roman"/>
              </a:rPr>
              <a:t>width </a:t>
            </a:r>
            <a:r>
              <a:rPr sz="1400" spc="-10" dirty="0">
                <a:latin typeface="Times New Roman"/>
                <a:cs typeface="Times New Roman"/>
              </a:rPr>
              <a:t>-1 </a:t>
            </a:r>
            <a:r>
              <a:rPr sz="1400" spc="-5" dirty="0">
                <a:latin typeface="Times New Roman"/>
                <a:cs typeface="Times New Roman"/>
              </a:rPr>
              <a:t>then </a:t>
            </a:r>
            <a:r>
              <a:rPr sz="1400" dirty="0">
                <a:latin typeface="Times New Roman"/>
                <a:cs typeface="Times New Roman"/>
              </a:rPr>
              <a:t>go to </a:t>
            </a:r>
            <a:r>
              <a:rPr sz="1400" spc="-5" dirty="0">
                <a:latin typeface="Times New Roman"/>
                <a:cs typeface="Times New Roman"/>
              </a:rPr>
              <a:t>step </a:t>
            </a:r>
            <a:r>
              <a:rPr sz="1400" dirty="0">
                <a:latin typeface="Times New Roman"/>
                <a:cs typeface="Times New Roman"/>
              </a:rPr>
              <a:t>5  </a:t>
            </a:r>
            <a:r>
              <a:rPr sz="1400" spc="-5" dirty="0">
                <a:latin typeface="Times New Roman"/>
                <a:cs typeface="Times New Roman"/>
              </a:rPr>
              <a:t>Else repeat steps (2), </a:t>
            </a:r>
            <a:r>
              <a:rPr sz="1400" dirty="0">
                <a:latin typeface="Times New Roman"/>
                <a:cs typeface="Times New Roman"/>
              </a:rPr>
              <a:t>(3)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(4)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400" b="1" i="1" spc="-5" dirty="0">
                <a:latin typeface="Times New Roman"/>
                <a:cs typeface="Times New Roman"/>
              </a:rPr>
              <a:t>Step5: </a:t>
            </a:r>
            <a:r>
              <a:rPr sz="1400" spc="-5" dirty="0">
                <a:latin typeface="Times New Roman"/>
                <a:cs typeface="Times New Roman"/>
              </a:rPr>
              <a:t>Move the window image one Row down in original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400" b="1" i="1" spc="-5" dirty="0">
                <a:latin typeface="Times New Roman"/>
                <a:cs typeface="Times New Roman"/>
              </a:rPr>
              <a:t>Step6: </a:t>
            </a:r>
            <a:r>
              <a:rPr sz="1400" spc="-5" dirty="0">
                <a:latin typeface="Times New Roman"/>
                <a:cs typeface="Times New Roman"/>
              </a:rPr>
              <a:t>Repeat step </a:t>
            </a:r>
            <a:r>
              <a:rPr sz="1400" spc="-10" dirty="0">
                <a:latin typeface="Times New Roman"/>
                <a:cs typeface="Times New Roman"/>
              </a:rPr>
              <a:t>(3) </a:t>
            </a:r>
            <a:r>
              <a:rPr sz="1400" dirty="0">
                <a:latin typeface="Times New Roman"/>
                <a:cs typeface="Times New Roman"/>
              </a:rPr>
              <a:t>until </a:t>
            </a:r>
            <a:r>
              <a:rPr sz="1400" spc="-5" dirty="0">
                <a:latin typeface="Times New Roman"/>
                <a:cs typeface="Times New Roman"/>
              </a:rPr>
              <a:t>Row=Height -1, Column= Width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-1.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888238"/>
            <a:ext cx="32054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Q/ </a:t>
            </a:r>
            <a:r>
              <a:rPr sz="1400" b="1" spc="-5" dirty="0">
                <a:latin typeface="Times New Roman"/>
                <a:cs typeface="Times New Roman"/>
              </a:rPr>
              <a:t>Enlarge the following </a:t>
            </a:r>
            <a:r>
              <a:rPr sz="1400" b="1" dirty="0">
                <a:latin typeface="Times New Roman"/>
                <a:cs typeface="Times New Roman"/>
              </a:rPr>
              <a:t>sub </a:t>
            </a:r>
            <a:r>
              <a:rPr sz="1400" b="1" spc="-5" dirty="0">
                <a:latin typeface="Times New Roman"/>
                <a:cs typeface="Times New Roman"/>
              </a:rPr>
              <a:t>image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using: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5333" y="1293634"/>
            <a:ext cx="2102485" cy="4231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5425">
              <a:lnSpc>
                <a:spcPts val="1645"/>
              </a:lnSpc>
              <a:spcBef>
                <a:spcPts val="100"/>
              </a:spcBef>
              <a:buFont typeface="Times New Roman"/>
              <a:buAutoNum type="arabicPeriod"/>
              <a:tabLst>
                <a:tab pos="238760" algn="l"/>
              </a:tabLst>
            </a:pPr>
            <a:r>
              <a:rPr sz="1400" spc="-5" dirty="0">
                <a:latin typeface="Times New Roman"/>
                <a:cs typeface="Times New Roman"/>
              </a:rPr>
              <a:t>Zero_Order </a:t>
            </a:r>
            <a:r>
              <a:rPr sz="1400" spc="-10" dirty="0">
                <a:latin typeface="Times New Roman"/>
                <a:cs typeface="Times New Roman"/>
              </a:rPr>
              <a:t>Hold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method</a:t>
            </a:r>
            <a:endParaRPr sz="1400">
              <a:latin typeface="Times New Roman"/>
              <a:cs typeface="Times New Roman"/>
            </a:endParaRPr>
          </a:p>
          <a:p>
            <a:pPr marL="238125" indent="-225425">
              <a:lnSpc>
                <a:spcPts val="1645"/>
              </a:lnSpc>
              <a:buFont typeface="Times New Roman"/>
              <a:buAutoNum type="arabicPeriod"/>
              <a:tabLst>
                <a:tab pos="238760" algn="l"/>
              </a:tabLst>
            </a:pPr>
            <a:r>
              <a:rPr sz="1400" spc="-5" dirty="0">
                <a:latin typeface="Times New Roman"/>
                <a:cs typeface="Times New Roman"/>
              </a:rPr>
              <a:t>First </a:t>
            </a:r>
            <a:r>
              <a:rPr sz="1400" dirty="0">
                <a:latin typeface="Times New Roman"/>
                <a:cs typeface="Times New Roman"/>
              </a:rPr>
              <a:t>_Order </a:t>
            </a:r>
            <a:r>
              <a:rPr sz="1400" spc="-10" dirty="0">
                <a:latin typeface="Times New Roman"/>
                <a:cs typeface="Times New Roman"/>
              </a:rPr>
              <a:t>Hold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method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97256" y="1910843"/>
            <a:ext cx="15652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1. </a:t>
            </a:r>
            <a:r>
              <a:rPr sz="1400" b="1" spc="-5" dirty="0">
                <a:latin typeface="Times New Roman"/>
                <a:cs typeface="Times New Roman"/>
              </a:rPr>
              <a:t>Zero_Order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Hold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465080" y="2147175"/>
          <a:ext cx="3547741" cy="17822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434"/>
                <a:gridCol w="509904"/>
                <a:gridCol w="419734"/>
                <a:gridCol w="463550"/>
                <a:gridCol w="501014"/>
                <a:gridCol w="457200"/>
                <a:gridCol w="426085"/>
                <a:gridCol w="337820"/>
              </a:tblGrid>
              <a:tr h="297039">
                <a:tc>
                  <a:txBody>
                    <a:bodyPr/>
                    <a:lstStyle/>
                    <a:p>
                      <a:pPr marL="48260">
                        <a:lnSpc>
                          <a:spcPts val="147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30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8745" algn="r">
                        <a:lnSpc>
                          <a:spcPts val="147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30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47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ts val="147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ts val="147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47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47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47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7039">
                <a:tc>
                  <a:txBody>
                    <a:bodyPr/>
                    <a:lstStyle/>
                    <a:p>
                      <a:pPr marL="48260">
                        <a:lnSpc>
                          <a:spcPts val="151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30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8745" algn="r">
                        <a:lnSpc>
                          <a:spcPts val="151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30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151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ts val="151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ts val="151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51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51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51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7039">
                <a:tc>
                  <a:txBody>
                    <a:bodyPr/>
                    <a:lstStyle/>
                    <a:p>
                      <a:pPr marL="48260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8745" algn="r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151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 algn="ctr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80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ts val="15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80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15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80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1910" algn="r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80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7039">
                <a:tc>
                  <a:txBody>
                    <a:bodyPr/>
                    <a:lstStyle/>
                    <a:p>
                      <a:pPr marL="48260">
                        <a:lnSpc>
                          <a:spcPts val="1515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8745" algn="r">
                        <a:lnSpc>
                          <a:spcPts val="1515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151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010" algn="ctr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80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80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80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ts val="1515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15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9695" algn="r">
                        <a:lnSpc>
                          <a:spcPts val="1515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1515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1515"/>
                        </a:lnSpc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ts val="1515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ts val="1515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9065">
                        <a:lnSpc>
                          <a:spcPts val="1515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90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8100" algn="r">
                        <a:lnSpc>
                          <a:spcPts val="1515"/>
                        </a:lnSpc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47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9695" algn="r">
                        <a:lnSpc>
                          <a:spcPts val="147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47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147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ts val="147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ts val="147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9065">
                        <a:lnSpc>
                          <a:spcPts val="147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90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8100" algn="r">
                        <a:lnSpc>
                          <a:spcPts val="1470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1397261" y="3546476"/>
            <a:ext cx="22256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2. First </a:t>
            </a:r>
            <a:r>
              <a:rPr sz="1400" b="1" spc="-5" dirty="0">
                <a:latin typeface="Times New Roman"/>
                <a:cs typeface="Times New Roman"/>
              </a:rPr>
              <a:t>_Order Hold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method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74389" y="4159123"/>
            <a:ext cx="693420" cy="6572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80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90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5159729"/>
            <a:ext cx="5736590" cy="4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7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Q/ </a:t>
            </a:r>
            <a:r>
              <a:rPr sz="1400" b="1" spc="-5" dirty="0">
                <a:latin typeface="Times New Roman"/>
                <a:cs typeface="Times New Roman"/>
              </a:rPr>
              <a:t>Apply </a:t>
            </a:r>
            <a:r>
              <a:rPr sz="1400" b="1" dirty="0">
                <a:latin typeface="Times New Roman"/>
                <a:cs typeface="Times New Roman"/>
              </a:rPr>
              <a:t>a </a:t>
            </a:r>
            <a:r>
              <a:rPr sz="1400" b="1" spc="-5" dirty="0">
                <a:latin typeface="Times New Roman"/>
                <a:cs typeface="Times New Roman"/>
              </a:rPr>
              <a:t>median filter (Order Statistic) </a:t>
            </a:r>
            <a:r>
              <a:rPr sz="1400" b="1" dirty="0">
                <a:latin typeface="Times New Roman"/>
                <a:cs typeface="Times New Roman"/>
              </a:rPr>
              <a:t>on the </a:t>
            </a:r>
            <a:r>
              <a:rPr sz="1400" b="1" spc="-5" dirty="0">
                <a:latin typeface="Times New Roman"/>
                <a:cs typeface="Times New Roman"/>
              </a:rPr>
              <a:t>following assumed image,  using (3×3) Window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size: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53437" y="7640913"/>
            <a:ext cx="76200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0"/>
              </a:lnSpc>
            </a:pPr>
            <a:r>
              <a:rPr sz="1200" b="1" dirty="0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28640" y="1147330"/>
            <a:ext cx="157734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45"/>
              </a:lnSpc>
              <a:spcBef>
                <a:spcPts val="100"/>
              </a:spcBef>
              <a:tabLst>
                <a:tab pos="469900" algn="l"/>
                <a:tab pos="927100" algn="l"/>
                <a:tab pos="1384300" algn="l"/>
              </a:tabLst>
            </a:pPr>
            <a:r>
              <a:rPr sz="1400" b="1" spc="5" dirty="0">
                <a:latin typeface="Times New Roman"/>
                <a:cs typeface="Times New Roman"/>
              </a:rPr>
              <a:t>3</a:t>
            </a:r>
            <a:r>
              <a:rPr sz="1400" b="1" dirty="0">
                <a:latin typeface="Times New Roman"/>
                <a:cs typeface="Times New Roman"/>
              </a:rPr>
              <a:t>0	</a:t>
            </a:r>
            <a:r>
              <a:rPr sz="1400" b="1" spc="5" dirty="0">
                <a:latin typeface="Times New Roman"/>
                <a:cs typeface="Times New Roman"/>
              </a:rPr>
              <a:t>4</a:t>
            </a:r>
            <a:r>
              <a:rPr sz="1400" b="1" dirty="0">
                <a:latin typeface="Times New Roman"/>
                <a:cs typeface="Times New Roman"/>
              </a:rPr>
              <a:t>0	1</a:t>
            </a:r>
            <a:r>
              <a:rPr sz="1400" b="1" spc="-10" dirty="0">
                <a:latin typeface="Times New Roman"/>
                <a:cs typeface="Times New Roman"/>
              </a:rPr>
              <a:t>0</a:t>
            </a:r>
            <a:r>
              <a:rPr sz="1400" b="1" dirty="0">
                <a:latin typeface="Times New Roman"/>
                <a:cs typeface="Times New Roman"/>
              </a:rPr>
              <a:t>0	</a:t>
            </a:r>
            <a:r>
              <a:rPr sz="1400" b="1" spc="5" dirty="0">
                <a:latin typeface="Times New Roman"/>
                <a:cs typeface="Times New Roman"/>
              </a:rPr>
              <a:t>40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  <a:tabLst>
                <a:tab pos="469900" algn="l"/>
                <a:tab pos="927100" algn="l"/>
                <a:tab pos="1384300" algn="l"/>
              </a:tabLst>
            </a:pPr>
            <a:r>
              <a:rPr sz="1400" b="1" spc="5" dirty="0">
                <a:latin typeface="Times New Roman"/>
                <a:cs typeface="Times New Roman"/>
              </a:rPr>
              <a:t>4</a:t>
            </a:r>
            <a:r>
              <a:rPr sz="1400" b="1" dirty="0">
                <a:latin typeface="Times New Roman"/>
                <a:cs typeface="Times New Roman"/>
              </a:rPr>
              <a:t>0	</a:t>
            </a:r>
            <a:r>
              <a:rPr sz="1400" b="1" spc="5" dirty="0">
                <a:latin typeface="Times New Roman"/>
                <a:cs typeface="Times New Roman"/>
              </a:rPr>
              <a:t>4</a:t>
            </a:r>
            <a:r>
              <a:rPr sz="1400" b="1" dirty="0">
                <a:latin typeface="Times New Roman"/>
                <a:cs typeface="Times New Roman"/>
              </a:rPr>
              <a:t>0	</a:t>
            </a:r>
            <a:r>
              <a:rPr sz="1400" b="1" spc="5" dirty="0">
                <a:latin typeface="Times New Roman"/>
                <a:cs typeface="Times New Roman"/>
              </a:rPr>
              <a:t>8</a:t>
            </a:r>
            <a:r>
              <a:rPr sz="1400" b="1" dirty="0">
                <a:latin typeface="Times New Roman"/>
                <a:cs typeface="Times New Roman"/>
              </a:rPr>
              <a:t>0	</a:t>
            </a:r>
            <a:r>
              <a:rPr sz="1400" b="1" spc="5" dirty="0">
                <a:latin typeface="Times New Roman"/>
                <a:cs typeface="Times New Roman"/>
              </a:rPr>
              <a:t>80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  <a:tabLst>
                <a:tab pos="469900" algn="l"/>
                <a:tab pos="927100" algn="l"/>
                <a:tab pos="1384300" algn="l"/>
              </a:tabLst>
            </a:pPr>
            <a:r>
              <a:rPr sz="1400" b="1" spc="5" dirty="0">
                <a:latin typeface="Times New Roman"/>
                <a:cs typeface="Times New Roman"/>
              </a:rPr>
              <a:t>1</a:t>
            </a:r>
            <a:r>
              <a:rPr sz="1400" b="1" dirty="0">
                <a:latin typeface="Times New Roman"/>
                <a:cs typeface="Times New Roman"/>
              </a:rPr>
              <a:t>0	</a:t>
            </a:r>
            <a:r>
              <a:rPr sz="1400" b="1" spc="5" dirty="0">
                <a:latin typeface="Times New Roman"/>
                <a:cs typeface="Times New Roman"/>
              </a:rPr>
              <a:t>5</a:t>
            </a:r>
            <a:r>
              <a:rPr sz="1400" b="1" dirty="0">
                <a:latin typeface="Times New Roman"/>
                <a:cs typeface="Times New Roman"/>
              </a:rPr>
              <a:t>0	</a:t>
            </a:r>
            <a:r>
              <a:rPr sz="1400" b="1" spc="5" dirty="0">
                <a:latin typeface="Times New Roman"/>
                <a:cs typeface="Times New Roman"/>
              </a:rPr>
              <a:t>5</a:t>
            </a:r>
            <a:r>
              <a:rPr sz="1400" b="1" dirty="0">
                <a:latin typeface="Times New Roman"/>
                <a:cs typeface="Times New Roman"/>
              </a:rPr>
              <a:t>0	</a:t>
            </a:r>
            <a:r>
              <a:rPr sz="1400" b="1" spc="5" dirty="0">
                <a:latin typeface="Times New Roman"/>
                <a:cs typeface="Times New Roman"/>
              </a:rPr>
              <a:t>90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11278" y="5941060"/>
            <a:ext cx="184150" cy="1104264"/>
          </a:xfrm>
          <a:custGeom>
            <a:avLst/>
            <a:gdLst/>
            <a:ahLst/>
            <a:cxnLst/>
            <a:rect l="l" t="t" r="r" b="b"/>
            <a:pathLst>
              <a:path w="184150" h="1104265">
                <a:moveTo>
                  <a:pt x="184022" y="0"/>
                </a:moveTo>
                <a:lnTo>
                  <a:pt x="135113" y="6575"/>
                </a:lnTo>
                <a:lnTo>
                  <a:pt x="91157" y="25131"/>
                </a:lnTo>
                <a:lnTo>
                  <a:pt x="53911" y="53911"/>
                </a:lnTo>
                <a:lnTo>
                  <a:pt x="25131" y="91157"/>
                </a:lnTo>
                <a:lnTo>
                  <a:pt x="6575" y="135113"/>
                </a:lnTo>
                <a:lnTo>
                  <a:pt x="0" y="184023"/>
                </a:lnTo>
                <a:lnTo>
                  <a:pt x="0" y="920241"/>
                </a:lnTo>
                <a:lnTo>
                  <a:pt x="6575" y="969151"/>
                </a:lnTo>
                <a:lnTo>
                  <a:pt x="25131" y="1013107"/>
                </a:lnTo>
                <a:lnTo>
                  <a:pt x="53911" y="1050353"/>
                </a:lnTo>
                <a:lnTo>
                  <a:pt x="91157" y="1079133"/>
                </a:lnTo>
                <a:lnTo>
                  <a:pt x="135113" y="1097689"/>
                </a:lnTo>
                <a:lnTo>
                  <a:pt x="184022" y="1104264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36163" y="5941060"/>
            <a:ext cx="184150" cy="1104264"/>
          </a:xfrm>
          <a:custGeom>
            <a:avLst/>
            <a:gdLst/>
            <a:ahLst/>
            <a:cxnLst/>
            <a:rect l="l" t="t" r="r" b="b"/>
            <a:pathLst>
              <a:path w="184150" h="1104265">
                <a:moveTo>
                  <a:pt x="0" y="0"/>
                </a:moveTo>
                <a:lnTo>
                  <a:pt x="48909" y="6575"/>
                </a:lnTo>
                <a:lnTo>
                  <a:pt x="92865" y="25131"/>
                </a:lnTo>
                <a:lnTo>
                  <a:pt x="130111" y="53911"/>
                </a:lnTo>
                <a:lnTo>
                  <a:pt x="158891" y="91157"/>
                </a:lnTo>
                <a:lnTo>
                  <a:pt x="177447" y="135113"/>
                </a:lnTo>
                <a:lnTo>
                  <a:pt x="184023" y="184023"/>
                </a:lnTo>
                <a:lnTo>
                  <a:pt x="184023" y="920241"/>
                </a:lnTo>
                <a:lnTo>
                  <a:pt x="177447" y="969151"/>
                </a:lnTo>
                <a:lnTo>
                  <a:pt x="158891" y="1013107"/>
                </a:lnTo>
                <a:lnTo>
                  <a:pt x="130111" y="1050353"/>
                </a:lnTo>
                <a:lnTo>
                  <a:pt x="92865" y="1079133"/>
                </a:lnTo>
                <a:lnTo>
                  <a:pt x="48909" y="1097689"/>
                </a:lnTo>
                <a:lnTo>
                  <a:pt x="0" y="110426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465962" y="7303770"/>
            <a:ext cx="146685" cy="879475"/>
          </a:xfrm>
          <a:custGeom>
            <a:avLst/>
            <a:gdLst/>
            <a:ahLst/>
            <a:cxnLst/>
            <a:rect l="l" t="t" r="r" b="b"/>
            <a:pathLst>
              <a:path w="146685" h="879475">
                <a:moveTo>
                  <a:pt x="146558" y="0"/>
                </a:moveTo>
                <a:lnTo>
                  <a:pt x="100250" y="7475"/>
                </a:lnTo>
                <a:lnTo>
                  <a:pt x="60021" y="28289"/>
                </a:lnTo>
                <a:lnTo>
                  <a:pt x="28289" y="60021"/>
                </a:lnTo>
                <a:lnTo>
                  <a:pt x="7475" y="100250"/>
                </a:lnTo>
                <a:lnTo>
                  <a:pt x="0" y="146557"/>
                </a:lnTo>
                <a:lnTo>
                  <a:pt x="0" y="732916"/>
                </a:lnTo>
                <a:lnTo>
                  <a:pt x="7475" y="779224"/>
                </a:lnTo>
                <a:lnTo>
                  <a:pt x="28289" y="819453"/>
                </a:lnTo>
                <a:lnTo>
                  <a:pt x="60021" y="851185"/>
                </a:lnTo>
                <a:lnTo>
                  <a:pt x="100250" y="871999"/>
                </a:lnTo>
                <a:lnTo>
                  <a:pt x="146558" y="87947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647950" y="7303770"/>
            <a:ext cx="146685" cy="879475"/>
          </a:xfrm>
          <a:custGeom>
            <a:avLst/>
            <a:gdLst/>
            <a:ahLst/>
            <a:cxnLst/>
            <a:rect l="l" t="t" r="r" b="b"/>
            <a:pathLst>
              <a:path w="146684" h="879475">
                <a:moveTo>
                  <a:pt x="0" y="0"/>
                </a:moveTo>
                <a:lnTo>
                  <a:pt x="46307" y="7475"/>
                </a:lnTo>
                <a:lnTo>
                  <a:pt x="86536" y="28289"/>
                </a:lnTo>
                <a:lnTo>
                  <a:pt x="118268" y="60021"/>
                </a:lnTo>
                <a:lnTo>
                  <a:pt x="139082" y="100250"/>
                </a:lnTo>
                <a:lnTo>
                  <a:pt x="146557" y="146557"/>
                </a:lnTo>
                <a:lnTo>
                  <a:pt x="146557" y="732916"/>
                </a:lnTo>
                <a:lnTo>
                  <a:pt x="139082" y="779224"/>
                </a:lnTo>
                <a:lnTo>
                  <a:pt x="118268" y="819453"/>
                </a:lnTo>
                <a:lnTo>
                  <a:pt x="86536" y="851185"/>
                </a:lnTo>
                <a:lnTo>
                  <a:pt x="46307" y="871999"/>
                </a:lnTo>
                <a:lnTo>
                  <a:pt x="0" y="87947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342514" y="7565392"/>
            <a:ext cx="1121410" cy="230504"/>
          </a:xfrm>
          <a:custGeom>
            <a:avLst/>
            <a:gdLst/>
            <a:ahLst/>
            <a:cxnLst/>
            <a:rect l="l" t="t" r="r" b="b"/>
            <a:pathLst>
              <a:path w="1121410" h="230504">
                <a:moveTo>
                  <a:pt x="0" y="230504"/>
                </a:moveTo>
                <a:lnTo>
                  <a:pt x="1121410" y="230504"/>
                </a:lnTo>
                <a:lnTo>
                  <a:pt x="1121410" y="0"/>
                </a:lnTo>
                <a:lnTo>
                  <a:pt x="0" y="0"/>
                </a:lnTo>
                <a:lnTo>
                  <a:pt x="0" y="2305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1481844" y="5860279"/>
          <a:ext cx="5181599" cy="34623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700"/>
                <a:gridCol w="501015"/>
                <a:gridCol w="430529"/>
                <a:gridCol w="595630"/>
                <a:gridCol w="828675"/>
                <a:gridCol w="781050"/>
                <a:gridCol w="419100"/>
                <a:gridCol w="476250"/>
                <a:gridCol w="476250"/>
                <a:gridCol w="152400"/>
                <a:gridCol w="127000"/>
              </a:tblGrid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48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20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ts val="148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44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ts val="148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56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48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48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90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6"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37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45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55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5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90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6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22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80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ts val="151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5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6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20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ts val="1510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90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ts val="151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200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5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51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6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15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20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ts val="1515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33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ts val="1515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210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515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515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230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6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6841">
                <a:tc>
                  <a:txBody>
                    <a:bodyPr/>
                    <a:lstStyle/>
                    <a:p>
                      <a:pPr marL="31750">
                        <a:lnSpc>
                          <a:spcPts val="1565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22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ts val="1565"/>
                        </a:lnSpc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80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ts val="1565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565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565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6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655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100" algn="r">
                        <a:lnSpc>
                          <a:spcPts val="1360"/>
                        </a:lnSpc>
                        <a:spcBef>
                          <a:spcPts val="69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69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1360"/>
                        </a:lnSpc>
                        <a:spcBef>
                          <a:spcPts val="69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1360"/>
                        </a:lnSpc>
                        <a:spcBef>
                          <a:spcPts val="69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/>
                </a:tc>
                <a:tc gridSpan="2">
                  <a:txBody>
                    <a:bodyPr/>
                    <a:lstStyle/>
                    <a:p>
                      <a:pPr marL="170180">
                        <a:lnSpc>
                          <a:spcPts val="1360"/>
                        </a:lnSpc>
                        <a:spcBef>
                          <a:spcPts val="69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376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100" algn="r">
                        <a:lnSpc>
                          <a:spcPts val="121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ts val="121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ts val="121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121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70180">
                        <a:lnSpc>
                          <a:spcPts val="121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4856">
                <a:tc gridSpan="4">
                  <a:txBody>
                    <a:bodyPr/>
                    <a:lstStyle/>
                    <a:p>
                      <a:pPr marR="20955" algn="r">
                        <a:lnSpc>
                          <a:spcPts val="131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Sol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65100" algn="r">
                        <a:lnSpc>
                          <a:spcPts val="1385"/>
                        </a:lnSpc>
                        <a:spcBef>
                          <a:spcPts val="6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ts val="1385"/>
                        </a:lnSpc>
                        <a:spcBef>
                          <a:spcPts val="6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/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ts val="1385"/>
                        </a:lnSpc>
                        <a:spcBef>
                          <a:spcPts val="6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/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ts val="1385"/>
                        </a:lnSpc>
                        <a:spcBef>
                          <a:spcPts val="6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ts val="1385"/>
                        </a:lnSpc>
                        <a:spcBef>
                          <a:spcPts val="6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/>
                </a:tc>
              </a:tr>
              <a:tr h="257434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27000" algn="r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7434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65100" algn="r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ts val="12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7434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65100" algn="r">
                        <a:lnSpc>
                          <a:spcPts val="125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125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125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ts val="125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1" name="object 21"/>
          <p:cNvSpPr/>
          <p:nvPr/>
        </p:nvSpPr>
        <p:spPr>
          <a:xfrm>
            <a:off x="3512184" y="7669909"/>
            <a:ext cx="284480" cy="118111"/>
          </a:xfrm>
          <a:custGeom>
            <a:avLst/>
            <a:gdLst/>
            <a:ahLst/>
            <a:cxnLst/>
            <a:rect l="l" t="t" r="r" b="b"/>
            <a:pathLst>
              <a:path w="284479" h="118109">
                <a:moveTo>
                  <a:pt x="233897" y="58991"/>
                </a:moveTo>
                <a:lnTo>
                  <a:pt x="170434" y="96011"/>
                </a:lnTo>
                <a:lnTo>
                  <a:pt x="168401" y="103758"/>
                </a:lnTo>
                <a:lnTo>
                  <a:pt x="171957" y="109854"/>
                </a:lnTo>
                <a:lnTo>
                  <a:pt x="175387" y="115950"/>
                </a:lnTo>
                <a:lnTo>
                  <a:pt x="183261" y="117982"/>
                </a:lnTo>
                <a:lnTo>
                  <a:pt x="189229" y="114426"/>
                </a:lnTo>
                <a:lnTo>
                  <a:pt x="262487" y="71627"/>
                </a:lnTo>
                <a:lnTo>
                  <a:pt x="259079" y="71627"/>
                </a:lnTo>
                <a:lnTo>
                  <a:pt x="259079" y="69976"/>
                </a:lnTo>
                <a:lnTo>
                  <a:pt x="252729" y="69976"/>
                </a:lnTo>
                <a:lnTo>
                  <a:pt x="233897" y="58991"/>
                </a:lnTo>
                <a:close/>
              </a:path>
              <a:path w="284479" h="118109">
                <a:moveTo>
                  <a:pt x="129539" y="54482"/>
                </a:moveTo>
                <a:lnTo>
                  <a:pt x="0" y="54482"/>
                </a:lnTo>
                <a:lnTo>
                  <a:pt x="0" y="79882"/>
                </a:lnTo>
                <a:lnTo>
                  <a:pt x="154939" y="79882"/>
                </a:lnTo>
                <a:lnTo>
                  <a:pt x="154939" y="71627"/>
                </a:lnTo>
                <a:lnTo>
                  <a:pt x="142239" y="71627"/>
                </a:lnTo>
                <a:lnTo>
                  <a:pt x="146685" y="67182"/>
                </a:lnTo>
                <a:lnTo>
                  <a:pt x="129539" y="67182"/>
                </a:lnTo>
                <a:lnTo>
                  <a:pt x="129539" y="54482"/>
                </a:lnTo>
                <a:close/>
              </a:path>
              <a:path w="284479" h="118109">
                <a:moveTo>
                  <a:pt x="154939" y="58927"/>
                </a:moveTo>
                <a:lnTo>
                  <a:pt x="142239" y="71627"/>
                </a:lnTo>
                <a:lnTo>
                  <a:pt x="154939" y="71627"/>
                </a:lnTo>
                <a:lnTo>
                  <a:pt x="154939" y="58927"/>
                </a:lnTo>
                <a:close/>
              </a:path>
              <a:path w="284479" h="118109">
                <a:moveTo>
                  <a:pt x="233788" y="58927"/>
                </a:moveTo>
                <a:lnTo>
                  <a:pt x="154939" y="58927"/>
                </a:lnTo>
                <a:lnTo>
                  <a:pt x="154939" y="71627"/>
                </a:lnTo>
                <a:lnTo>
                  <a:pt x="212235" y="71627"/>
                </a:lnTo>
                <a:lnTo>
                  <a:pt x="233897" y="58991"/>
                </a:lnTo>
                <a:close/>
              </a:path>
              <a:path w="284479" h="118109">
                <a:moveTo>
                  <a:pt x="262437" y="46227"/>
                </a:moveTo>
                <a:lnTo>
                  <a:pt x="259079" y="46227"/>
                </a:lnTo>
                <a:lnTo>
                  <a:pt x="259079" y="71627"/>
                </a:lnTo>
                <a:lnTo>
                  <a:pt x="262487" y="71627"/>
                </a:lnTo>
                <a:lnTo>
                  <a:pt x="284225" y="58927"/>
                </a:lnTo>
                <a:lnTo>
                  <a:pt x="262437" y="46227"/>
                </a:lnTo>
                <a:close/>
              </a:path>
              <a:path w="284479" h="118109">
                <a:moveTo>
                  <a:pt x="252729" y="48005"/>
                </a:moveTo>
                <a:lnTo>
                  <a:pt x="233897" y="58991"/>
                </a:lnTo>
                <a:lnTo>
                  <a:pt x="252729" y="69976"/>
                </a:lnTo>
                <a:lnTo>
                  <a:pt x="252729" y="48005"/>
                </a:lnTo>
                <a:close/>
              </a:path>
              <a:path w="284479" h="118109">
                <a:moveTo>
                  <a:pt x="259079" y="48005"/>
                </a:moveTo>
                <a:lnTo>
                  <a:pt x="252729" y="48005"/>
                </a:lnTo>
                <a:lnTo>
                  <a:pt x="252729" y="69976"/>
                </a:lnTo>
                <a:lnTo>
                  <a:pt x="259079" y="69976"/>
                </a:lnTo>
                <a:lnTo>
                  <a:pt x="259079" y="48005"/>
                </a:lnTo>
                <a:close/>
              </a:path>
              <a:path w="284479" h="118109">
                <a:moveTo>
                  <a:pt x="212017" y="46227"/>
                </a:moveTo>
                <a:lnTo>
                  <a:pt x="129539" y="46227"/>
                </a:lnTo>
                <a:lnTo>
                  <a:pt x="129539" y="67182"/>
                </a:lnTo>
                <a:lnTo>
                  <a:pt x="142239" y="54482"/>
                </a:lnTo>
                <a:lnTo>
                  <a:pt x="226168" y="54482"/>
                </a:lnTo>
                <a:lnTo>
                  <a:pt x="212017" y="46227"/>
                </a:lnTo>
                <a:close/>
              </a:path>
              <a:path w="284479" h="118109">
                <a:moveTo>
                  <a:pt x="226168" y="54482"/>
                </a:moveTo>
                <a:lnTo>
                  <a:pt x="142239" y="54482"/>
                </a:lnTo>
                <a:lnTo>
                  <a:pt x="129539" y="67182"/>
                </a:lnTo>
                <a:lnTo>
                  <a:pt x="146685" y="67182"/>
                </a:lnTo>
                <a:lnTo>
                  <a:pt x="154939" y="58927"/>
                </a:lnTo>
                <a:lnTo>
                  <a:pt x="233788" y="58927"/>
                </a:lnTo>
                <a:lnTo>
                  <a:pt x="226168" y="54482"/>
                </a:lnTo>
                <a:close/>
              </a:path>
              <a:path w="284479" h="118109">
                <a:moveTo>
                  <a:pt x="183261" y="0"/>
                </a:moveTo>
                <a:lnTo>
                  <a:pt x="175387" y="2031"/>
                </a:lnTo>
                <a:lnTo>
                  <a:pt x="171957" y="8127"/>
                </a:lnTo>
                <a:lnTo>
                  <a:pt x="168401" y="14223"/>
                </a:lnTo>
                <a:lnTo>
                  <a:pt x="170434" y="21970"/>
                </a:lnTo>
                <a:lnTo>
                  <a:pt x="233897" y="58991"/>
                </a:lnTo>
                <a:lnTo>
                  <a:pt x="252729" y="48005"/>
                </a:lnTo>
                <a:lnTo>
                  <a:pt x="259079" y="48005"/>
                </a:lnTo>
                <a:lnTo>
                  <a:pt x="259079" y="46227"/>
                </a:lnTo>
                <a:lnTo>
                  <a:pt x="262437" y="46227"/>
                </a:lnTo>
                <a:lnTo>
                  <a:pt x="189229" y="3555"/>
                </a:lnTo>
                <a:lnTo>
                  <a:pt x="183261" y="0"/>
                </a:lnTo>
                <a:close/>
              </a:path>
            </a:pathLst>
          </a:custGeom>
          <a:solidFill>
            <a:srgbClr val="000000">
              <a:alpha val="3803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512184" y="7649972"/>
            <a:ext cx="284480" cy="118111"/>
          </a:xfrm>
          <a:custGeom>
            <a:avLst/>
            <a:gdLst/>
            <a:ahLst/>
            <a:cxnLst/>
            <a:rect l="l" t="t" r="r" b="b"/>
            <a:pathLst>
              <a:path w="284479" h="118109">
                <a:moveTo>
                  <a:pt x="234006" y="58927"/>
                </a:moveTo>
                <a:lnTo>
                  <a:pt x="176529" y="92455"/>
                </a:lnTo>
                <a:lnTo>
                  <a:pt x="170434" y="95884"/>
                </a:lnTo>
                <a:lnTo>
                  <a:pt x="168401" y="103758"/>
                </a:lnTo>
                <a:lnTo>
                  <a:pt x="171957" y="109727"/>
                </a:lnTo>
                <a:lnTo>
                  <a:pt x="175387" y="115823"/>
                </a:lnTo>
                <a:lnTo>
                  <a:pt x="183261" y="117855"/>
                </a:lnTo>
                <a:lnTo>
                  <a:pt x="189229" y="114300"/>
                </a:lnTo>
                <a:lnTo>
                  <a:pt x="262437" y="71627"/>
                </a:lnTo>
                <a:lnTo>
                  <a:pt x="259079" y="71627"/>
                </a:lnTo>
                <a:lnTo>
                  <a:pt x="259079" y="69850"/>
                </a:lnTo>
                <a:lnTo>
                  <a:pt x="252729" y="69850"/>
                </a:lnTo>
                <a:lnTo>
                  <a:pt x="234006" y="58927"/>
                </a:lnTo>
                <a:close/>
              </a:path>
              <a:path w="284479" h="118109">
                <a:moveTo>
                  <a:pt x="129539" y="54482"/>
                </a:moveTo>
                <a:lnTo>
                  <a:pt x="0" y="54482"/>
                </a:lnTo>
                <a:lnTo>
                  <a:pt x="0" y="79882"/>
                </a:lnTo>
                <a:lnTo>
                  <a:pt x="154939" y="79882"/>
                </a:lnTo>
                <a:lnTo>
                  <a:pt x="154939" y="71627"/>
                </a:lnTo>
                <a:lnTo>
                  <a:pt x="142239" y="71627"/>
                </a:lnTo>
                <a:lnTo>
                  <a:pt x="146685" y="67182"/>
                </a:lnTo>
                <a:lnTo>
                  <a:pt x="129539" y="67182"/>
                </a:lnTo>
                <a:lnTo>
                  <a:pt x="129539" y="54482"/>
                </a:lnTo>
                <a:close/>
              </a:path>
              <a:path w="284479" h="118109">
                <a:moveTo>
                  <a:pt x="154939" y="58927"/>
                </a:moveTo>
                <a:lnTo>
                  <a:pt x="142239" y="71627"/>
                </a:lnTo>
                <a:lnTo>
                  <a:pt x="154939" y="71627"/>
                </a:lnTo>
                <a:lnTo>
                  <a:pt x="154939" y="58927"/>
                </a:lnTo>
                <a:close/>
              </a:path>
              <a:path w="284479" h="118109">
                <a:moveTo>
                  <a:pt x="234006" y="58927"/>
                </a:moveTo>
                <a:lnTo>
                  <a:pt x="154939" y="58927"/>
                </a:lnTo>
                <a:lnTo>
                  <a:pt x="154939" y="71627"/>
                </a:lnTo>
                <a:lnTo>
                  <a:pt x="212235" y="71627"/>
                </a:lnTo>
                <a:lnTo>
                  <a:pt x="234006" y="58927"/>
                </a:lnTo>
                <a:close/>
              </a:path>
              <a:path w="284479" h="118109">
                <a:moveTo>
                  <a:pt x="262437" y="46227"/>
                </a:moveTo>
                <a:lnTo>
                  <a:pt x="259079" y="46227"/>
                </a:lnTo>
                <a:lnTo>
                  <a:pt x="259079" y="71627"/>
                </a:lnTo>
                <a:lnTo>
                  <a:pt x="262437" y="71627"/>
                </a:lnTo>
                <a:lnTo>
                  <a:pt x="284225" y="58927"/>
                </a:lnTo>
                <a:lnTo>
                  <a:pt x="262437" y="46227"/>
                </a:lnTo>
                <a:close/>
              </a:path>
              <a:path w="284479" h="118109">
                <a:moveTo>
                  <a:pt x="252729" y="48005"/>
                </a:moveTo>
                <a:lnTo>
                  <a:pt x="234006" y="58927"/>
                </a:lnTo>
                <a:lnTo>
                  <a:pt x="252729" y="69850"/>
                </a:lnTo>
                <a:lnTo>
                  <a:pt x="252729" y="48005"/>
                </a:lnTo>
                <a:close/>
              </a:path>
              <a:path w="284479" h="118109">
                <a:moveTo>
                  <a:pt x="259079" y="48005"/>
                </a:moveTo>
                <a:lnTo>
                  <a:pt x="252729" y="48005"/>
                </a:lnTo>
                <a:lnTo>
                  <a:pt x="252729" y="69850"/>
                </a:lnTo>
                <a:lnTo>
                  <a:pt x="259079" y="69850"/>
                </a:lnTo>
                <a:lnTo>
                  <a:pt x="259079" y="48005"/>
                </a:lnTo>
                <a:close/>
              </a:path>
              <a:path w="284479" h="118109">
                <a:moveTo>
                  <a:pt x="212235" y="46227"/>
                </a:moveTo>
                <a:lnTo>
                  <a:pt x="129539" y="46227"/>
                </a:lnTo>
                <a:lnTo>
                  <a:pt x="129539" y="67182"/>
                </a:lnTo>
                <a:lnTo>
                  <a:pt x="142239" y="54482"/>
                </a:lnTo>
                <a:lnTo>
                  <a:pt x="226386" y="54482"/>
                </a:lnTo>
                <a:lnTo>
                  <a:pt x="212235" y="46227"/>
                </a:lnTo>
                <a:close/>
              </a:path>
              <a:path w="284479" h="118109">
                <a:moveTo>
                  <a:pt x="226386" y="54482"/>
                </a:moveTo>
                <a:lnTo>
                  <a:pt x="142239" y="54482"/>
                </a:lnTo>
                <a:lnTo>
                  <a:pt x="129539" y="67182"/>
                </a:lnTo>
                <a:lnTo>
                  <a:pt x="146685" y="67182"/>
                </a:lnTo>
                <a:lnTo>
                  <a:pt x="154939" y="58927"/>
                </a:lnTo>
                <a:lnTo>
                  <a:pt x="234006" y="58927"/>
                </a:lnTo>
                <a:lnTo>
                  <a:pt x="226386" y="54482"/>
                </a:lnTo>
                <a:close/>
              </a:path>
              <a:path w="284479" h="118109">
                <a:moveTo>
                  <a:pt x="183261" y="0"/>
                </a:moveTo>
                <a:lnTo>
                  <a:pt x="175387" y="2031"/>
                </a:lnTo>
                <a:lnTo>
                  <a:pt x="171957" y="8127"/>
                </a:lnTo>
                <a:lnTo>
                  <a:pt x="168401" y="14096"/>
                </a:lnTo>
                <a:lnTo>
                  <a:pt x="170434" y="21970"/>
                </a:lnTo>
                <a:lnTo>
                  <a:pt x="176529" y="25400"/>
                </a:lnTo>
                <a:lnTo>
                  <a:pt x="234006" y="58927"/>
                </a:lnTo>
                <a:lnTo>
                  <a:pt x="252729" y="48005"/>
                </a:lnTo>
                <a:lnTo>
                  <a:pt x="259079" y="48005"/>
                </a:lnTo>
                <a:lnTo>
                  <a:pt x="259079" y="46227"/>
                </a:lnTo>
                <a:lnTo>
                  <a:pt x="262437" y="46227"/>
                </a:lnTo>
                <a:lnTo>
                  <a:pt x="189229" y="3555"/>
                </a:lnTo>
                <a:lnTo>
                  <a:pt x="1832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46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9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5" y="424687"/>
            <a:ext cx="5514975" cy="85231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imes New Roman"/>
              <a:cs typeface="Times New Roman"/>
            </a:endParaRPr>
          </a:p>
          <a:p>
            <a:pPr marL="316865" lvl="1" indent="-304165">
              <a:lnSpc>
                <a:spcPct val="100000"/>
              </a:lnSpc>
              <a:spcBef>
                <a:spcPts val="5"/>
              </a:spcBef>
              <a:buAutoNum type="arabicPeriod" startAt="6"/>
              <a:tabLst>
                <a:tab pos="317500" algn="l"/>
              </a:tabLst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Image</a:t>
            </a:r>
            <a:r>
              <a:rPr sz="16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Quantization</a:t>
            </a:r>
            <a:endParaRPr sz="1600">
              <a:latin typeface="Times New Roman"/>
              <a:cs typeface="Times New Roman"/>
            </a:endParaRPr>
          </a:p>
          <a:p>
            <a:pPr marL="12700" marR="5080" indent="227965" algn="just">
              <a:lnSpc>
                <a:spcPct val="1436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Image </a:t>
            </a:r>
            <a:r>
              <a:rPr sz="1400" spc="-5" dirty="0">
                <a:latin typeface="Times New Roman"/>
                <a:cs typeface="Times New Roman"/>
              </a:rPr>
              <a:t>quantization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process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reducing the </a:t>
            </a:r>
            <a:r>
              <a:rPr sz="1400" spc="5" dirty="0">
                <a:latin typeface="Times New Roman"/>
                <a:cs typeface="Times New Roman"/>
              </a:rPr>
              <a:t>image </a:t>
            </a:r>
            <a:r>
              <a:rPr sz="1400" spc="-5" dirty="0">
                <a:latin typeface="Times New Roman"/>
                <a:cs typeface="Times New Roman"/>
              </a:rPr>
              <a:t>data </a:t>
            </a:r>
            <a:r>
              <a:rPr sz="1400" dirty="0">
                <a:latin typeface="Times New Roman"/>
                <a:cs typeface="Times New Roman"/>
              </a:rPr>
              <a:t>by  </a:t>
            </a:r>
            <a:r>
              <a:rPr sz="1400" spc="-5" dirty="0">
                <a:latin typeface="Times New Roman"/>
                <a:cs typeface="Times New Roman"/>
              </a:rPr>
              <a:t>removing some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detail information by mapping group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data points </a:t>
            </a:r>
            <a:r>
              <a:rPr sz="1400" dirty="0">
                <a:latin typeface="Times New Roman"/>
                <a:cs typeface="Times New Roman"/>
              </a:rPr>
              <a:t>to  a </a:t>
            </a:r>
            <a:r>
              <a:rPr sz="1400" spc="-5" dirty="0">
                <a:latin typeface="Times New Roman"/>
                <a:cs typeface="Times New Roman"/>
              </a:rPr>
              <a:t>single point. </a:t>
            </a:r>
            <a:r>
              <a:rPr sz="1400" spc="-10" dirty="0">
                <a:latin typeface="Times New Roman"/>
                <a:cs typeface="Times New Roman"/>
              </a:rPr>
              <a:t>This </a:t>
            </a:r>
            <a:r>
              <a:rPr sz="1400" spc="-5" dirty="0">
                <a:latin typeface="Times New Roman"/>
                <a:cs typeface="Times New Roman"/>
              </a:rPr>
              <a:t>can be done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by:</a:t>
            </a:r>
            <a:endParaRPr sz="1400">
              <a:latin typeface="Times New Roman"/>
              <a:cs typeface="Times New Roman"/>
            </a:endParaRPr>
          </a:p>
          <a:p>
            <a:pPr marL="469265" lvl="2" indent="-228600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Gray_Level reduction (reduce pixel values themselves </a:t>
            </a:r>
            <a:r>
              <a:rPr sz="1400" dirty="0">
                <a:latin typeface="Times New Roman"/>
                <a:cs typeface="Times New Roman"/>
              </a:rPr>
              <a:t>I(r,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c).</a:t>
            </a:r>
            <a:endParaRPr sz="1400">
              <a:latin typeface="Times New Roman"/>
              <a:cs typeface="Times New Roman"/>
            </a:endParaRPr>
          </a:p>
          <a:p>
            <a:pPr marL="469265" lvl="2" indent="-228600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Spatial reduction (reduce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spatial coordinate </a:t>
            </a:r>
            <a:r>
              <a:rPr sz="1400" dirty="0">
                <a:latin typeface="Times New Roman"/>
                <a:cs typeface="Times New Roman"/>
              </a:rPr>
              <a:t>(r, c).</a:t>
            </a:r>
            <a:endParaRPr sz="1400">
              <a:latin typeface="Times New Roman"/>
              <a:cs typeface="Times New Roman"/>
            </a:endParaRPr>
          </a:p>
          <a:p>
            <a:pPr marL="12700" marR="6350">
              <a:lnSpc>
                <a:spcPts val="2420"/>
              </a:lnSpc>
              <a:spcBef>
                <a:spcPts val="200"/>
              </a:spcBef>
            </a:pPr>
            <a:r>
              <a:rPr sz="1400" spc="-5" dirty="0">
                <a:latin typeface="Times New Roman"/>
                <a:cs typeface="Times New Roman"/>
              </a:rPr>
              <a:t>The simplest method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gray-level reduction is </a:t>
            </a:r>
            <a:r>
              <a:rPr sz="1400" b="1" spc="-5" dirty="0">
                <a:latin typeface="Times New Roman"/>
                <a:cs typeface="Times New Roman"/>
              </a:rPr>
              <a:t>Thresholding. </a:t>
            </a: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spc="-5" dirty="0">
                <a:latin typeface="Times New Roman"/>
                <a:cs typeface="Times New Roman"/>
              </a:rPr>
              <a:t>select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threshold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gray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_level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and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set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everything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above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that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value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equal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“1”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marL="12700" marR="8255" algn="just">
              <a:lnSpc>
                <a:spcPts val="241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everything below the threshold equal to “0”. This effectively turns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gray_level image into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binary (two level) image and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often used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preprocessing </a:t>
            </a:r>
            <a:r>
              <a:rPr sz="1400" dirty="0">
                <a:latin typeface="Times New Roman"/>
                <a:cs typeface="Times New Roman"/>
              </a:rPr>
              <a:t>step </a:t>
            </a:r>
            <a:r>
              <a:rPr sz="1400" spc="-5" dirty="0">
                <a:latin typeface="Times New Roman"/>
                <a:cs typeface="Times New Roman"/>
              </a:rPr>
              <a:t>in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extraction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object features, such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dirty="0">
                <a:latin typeface="Times New Roman"/>
                <a:cs typeface="Times New Roman"/>
              </a:rPr>
              <a:t>shape, </a:t>
            </a:r>
            <a:r>
              <a:rPr sz="1400" spc="-5" dirty="0">
                <a:latin typeface="Times New Roman"/>
                <a:cs typeface="Times New Roman"/>
              </a:rPr>
              <a:t>area, </a:t>
            </a:r>
            <a:r>
              <a:rPr sz="1400" dirty="0">
                <a:latin typeface="Times New Roman"/>
                <a:cs typeface="Times New Roman"/>
              </a:rPr>
              <a:t>or  </a:t>
            </a:r>
            <a:r>
              <a:rPr sz="1400" spc="-5" dirty="0">
                <a:latin typeface="Times New Roman"/>
                <a:cs typeface="Times New Roman"/>
              </a:rPr>
              <a:t>perimeter.</a:t>
            </a:r>
            <a:endParaRPr sz="1400">
              <a:latin typeface="Times New Roman"/>
              <a:cs typeface="Times New Roman"/>
            </a:endParaRPr>
          </a:p>
          <a:p>
            <a:pPr marL="12700" marR="6350">
              <a:lnSpc>
                <a:spcPts val="2410"/>
              </a:lnSpc>
              <a:spcBef>
                <a:spcPts val="20"/>
              </a:spcBef>
            </a:pP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more versatile method </a:t>
            </a:r>
            <a:r>
              <a:rPr sz="1400" dirty="0">
                <a:latin typeface="Times New Roman"/>
                <a:cs typeface="Times New Roman"/>
              </a:rPr>
              <a:t>of gray </a:t>
            </a:r>
            <a:r>
              <a:rPr sz="1400" spc="-5" dirty="0">
                <a:latin typeface="Times New Roman"/>
                <a:cs typeface="Times New Roman"/>
              </a:rPr>
              <a:t>_level reduction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process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taking </a:t>
            </a:r>
            <a:r>
              <a:rPr sz="1400" dirty="0">
                <a:latin typeface="Times New Roman"/>
                <a:cs typeface="Times New Roman"/>
              </a:rPr>
              <a:t>the  </a:t>
            </a:r>
            <a:r>
              <a:rPr sz="1400" spc="-5" dirty="0">
                <a:latin typeface="Times New Roman"/>
                <a:cs typeface="Times New Roman"/>
              </a:rPr>
              <a:t>data and reducing the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bits per pixel. </a:t>
            </a:r>
            <a:r>
              <a:rPr sz="1400" spc="-10" dirty="0">
                <a:latin typeface="Times New Roman"/>
                <a:cs typeface="Times New Roman"/>
              </a:rPr>
              <a:t>This </a:t>
            </a:r>
            <a:r>
              <a:rPr sz="1400" spc="-5" dirty="0">
                <a:latin typeface="Times New Roman"/>
                <a:cs typeface="Times New Roman"/>
              </a:rPr>
              <a:t>can be done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10" dirty="0">
                <a:latin typeface="Times New Roman"/>
                <a:cs typeface="Times New Roman"/>
              </a:rPr>
              <a:t>very</a:t>
            </a:r>
            <a:endParaRPr sz="1400">
              <a:latin typeface="Times New Roman"/>
              <a:cs typeface="Times New Roman"/>
            </a:endParaRPr>
          </a:p>
          <a:p>
            <a:pPr marL="12700" marR="12700" algn="just">
              <a:lnSpc>
                <a:spcPts val="241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efficiency </a:t>
            </a:r>
            <a:r>
              <a:rPr sz="1400" spc="5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masking the lower bits via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AND operation. Within </a:t>
            </a:r>
            <a:r>
              <a:rPr sz="1400" spc="-10" dirty="0">
                <a:latin typeface="Times New Roman"/>
                <a:cs typeface="Times New Roman"/>
              </a:rPr>
              <a:t>this  </a:t>
            </a:r>
            <a:r>
              <a:rPr sz="1400" spc="-5" dirty="0">
                <a:latin typeface="Times New Roman"/>
                <a:cs typeface="Times New Roman"/>
              </a:rPr>
              <a:t>method,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numbers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bits that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masked determine the </a:t>
            </a:r>
            <a:r>
              <a:rPr sz="1400" spc="-10" dirty="0">
                <a:latin typeface="Times New Roman"/>
                <a:cs typeface="Times New Roman"/>
              </a:rPr>
              <a:t>number </a:t>
            </a:r>
            <a:r>
              <a:rPr sz="1400" dirty="0">
                <a:latin typeface="Times New Roman"/>
                <a:cs typeface="Times New Roman"/>
              </a:rPr>
              <a:t>of gray  </a:t>
            </a:r>
            <a:r>
              <a:rPr sz="1400" spc="-5" dirty="0">
                <a:latin typeface="Times New Roman"/>
                <a:cs typeface="Times New Roman"/>
              </a:rPr>
              <a:t>levels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available.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r>
              <a:rPr sz="1400" b="1" spc="-5" dirty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 marR="13335">
              <a:lnSpc>
                <a:spcPts val="2410"/>
              </a:lnSpc>
              <a:spcBef>
                <a:spcPts val="180"/>
              </a:spcBef>
            </a:pP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want </a:t>
            </a:r>
            <a:r>
              <a:rPr sz="1400" spc="-5" dirty="0">
                <a:latin typeface="Times New Roman"/>
                <a:cs typeface="Times New Roman"/>
              </a:rPr>
              <a:t>to reduce 8_bit information containing 256 possible gray_level  values down to 32 possible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values.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400" spc="-5" dirty="0">
                <a:latin typeface="Times New Roman"/>
                <a:cs typeface="Times New Roman"/>
              </a:rPr>
              <a:t>This  </a:t>
            </a:r>
            <a:r>
              <a:rPr sz="1400" dirty="0">
                <a:latin typeface="Times New Roman"/>
                <a:cs typeface="Times New Roman"/>
              </a:rPr>
              <a:t>can be </a:t>
            </a:r>
            <a:r>
              <a:rPr sz="1400" spc="-5" dirty="0">
                <a:latin typeface="Times New Roman"/>
                <a:cs typeface="Times New Roman"/>
              </a:rPr>
              <a:t>done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ANDing  each  </a:t>
            </a:r>
            <a:r>
              <a:rPr sz="1400" dirty="0">
                <a:latin typeface="Times New Roman"/>
                <a:cs typeface="Times New Roman"/>
              </a:rPr>
              <a:t>8-bit </a:t>
            </a:r>
            <a:r>
              <a:rPr sz="1400" spc="-5" dirty="0">
                <a:latin typeface="Times New Roman"/>
                <a:cs typeface="Times New Roman"/>
              </a:rPr>
              <a:t>value with  the bit  string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1111000.</a:t>
            </a:r>
            <a:endParaRPr sz="1400">
              <a:latin typeface="Times New Roman"/>
              <a:cs typeface="Times New Roman"/>
            </a:endParaRPr>
          </a:p>
          <a:p>
            <a:pPr marL="12700" marR="8255">
              <a:lnSpc>
                <a:spcPct val="152100"/>
              </a:lnSpc>
              <a:spcBef>
                <a:spcPts val="60"/>
              </a:spcBef>
            </a:pPr>
            <a:r>
              <a:rPr sz="1400" spc="-5" dirty="0">
                <a:latin typeface="Times New Roman"/>
                <a:cs typeface="Times New Roman"/>
              </a:rPr>
              <a:t>this is equivalent to dividing </a:t>
            </a:r>
            <a:r>
              <a:rPr sz="1400" dirty="0">
                <a:latin typeface="Times New Roman"/>
                <a:cs typeface="Times New Roman"/>
              </a:rPr>
              <a:t>by eight(2</a:t>
            </a:r>
            <a:r>
              <a:rPr sz="1575" b="1" baseline="31746" dirty="0">
                <a:latin typeface="Times New Roman"/>
                <a:cs typeface="Times New Roman"/>
              </a:rPr>
              <a:t>3</a:t>
            </a:r>
            <a:r>
              <a:rPr sz="1400" dirty="0">
                <a:latin typeface="Times New Roman"/>
                <a:cs typeface="Times New Roman"/>
              </a:rPr>
              <a:t>), </a:t>
            </a:r>
            <a:r>
              <a:rPr sz="1400" spc="-5" dirty="0">
                <a:latin typeface="Times New Roman"/>
                <a:cs typeface="Times New Roman"/>
              </a:rPr>
              <a:t>corresponding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lower three  bits that  we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masking  and  then shifting  the result  left</a:t>
            </a:r>
            <a:r>
              <a:rPr sz="1400" spc="-11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three times. </a:t>
            </a:r>
            <a:r>
              <a:rPr sz="1400" dirty="0">
                <a:latin typeface="Times New Roman"/>
                <a:cs typeface="Times New Roman"/>
              </a:rPr>
              <a:t>[Gray</a:t>
            </a:r>
            <a:endParaRPr sz="1400">
              <a:latin typeface="Times New Roman"/>
              <a:cs typeface="Times New Roman"/>
            </a:endParaRPr>
          </a:p>
          <a:p>
            <a:pPr marL="12700" marR="5715">
              <a:lnSpc>
                <a:spcPct val="143500"/>
              </a:lnSpc>
            </a:pPr>
            <a:r>
              <a:rPr sz="1400" spc="-5" dirty="0">
                <a:latin typeface="Times New Roman"/>
                <a:cs typeface="Times New Roman"/>
              </a:rPr>
              <a:t>_level in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spc="5" dirty="0">
                <a:latin typeface="Times New Roman"/>
                <a:cs typeface="Times New Roman"/>
              </a:rPr>
              <a:t>0-7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mapped </a:t>
            </a:r>
            <a:r>
              <a:rPr sz="1400" dirty="0">
                <a:latin typeface="Times New Roman"/>
                <a:cs typeface="Times New Roman"/>
              </a:rPr>
              <a:t>to 0, </a:t>
            </a:r>
            <a:r>
              <a:rPr sz="1400" spc="-5" dirty="0">
                <a:latin typeface="Times New Roman"/>
                <a:cs typeface="Times New Roman"/>
              </a:rPr>
              <a:t>gray_level in the range </a:t>
            </a:r>
            <a:r>
              <a:rPr sz="1400" spc="5" dirty="0">
                <a:latin typeface="Times New Roman"/>
                <a:cs typeface="Times New Roman"/>
              </a:rPr>
              <a:t>8-15 </a:t>
            </a:r>
            <a:r>
              <a:rPr sz="1400" spc="-5" dirty="0">
                <a:latin typeface="Times New Roman"/>
                <a:cs typeface="Times New Roman"/>
              </a:rPr>
              <a:t>are  mapped to </a:t>
            </a:r>
            <a:r>
              <a:rPr sz="1400" dirty="0">
                <a:latin typeface="Times New Roman"/>
                <a:cs typeface="Times New Roman"/>
              </a:rPr>
              <a:t>8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so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on].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29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5" y="424688"/>
            <a:ext cx="5514975" cy="52027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10795" algn="just">
              <a:lnSpc>
                <a:spcPct val="143600"/>
              </a:lnSpc>
            </a:pP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can see </a:t>
            </a:r>
            <a:r>
              <a:rPr sz="1400" spc="-5" dirty="0">
                <a:latin typeface="Times New Roman"/>
                <a:cs typeface="Times New Roman"/>
              </a:rPr>
              <a:t>that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masking the lower three </a:t>
            </a:r>
            <a:r>
              <a:rPr sz="1400" dirty="0">
                <a:latin typeface="Times New Roman"/>
                <a:cs typeface="Times New Roman"/>
              </a:rPr>
              <a:t>bits </a:t>
            </a:r>
            <a:r>
              <a:rPr sz="1400" spc="-5" dirty="0">
                <a:latin typeface="Times New Roman"/>
                <a:cs typeface="Times New Roman"/>
              </a:rPr>
              <a:t>we reduce 256 </a:t>
            </a:r>
            <a:r>
              <a:rPr sz="1400" dirty="0">
                <a:latin typeface="Times New Roman"/>
                <a:cs typeface="Times New Roman"/>
              </a:rPr>
              <a:t>gray </a:t>
            </a:r>
            <a:r>
              <a:rPr sz="1400" spc="-5" dirty="0">
                <a:latin typeface="Times New Roman"/>
                <a:cs typeface="Times New Roman"/>
              </a:rPr>
              <a:t>levels </a:t>
            </a:r>
            <a:r>
              <a:rPr sz="1400" dirty="0">
                <a:latin typeface="Times New Roman"/>
                <a:cs typeface="Times New Roman"/>
              </a:rPr>
              <a:t>to  32 gray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levels: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55"/>
              </a:spcBef>
            </a:pPr>
            <a:r>
              <a:rPr sz="1400" b="1" spc="-5" dirty="0">
                <a:latin typeface="Times New Roman"/>
                <a:cs typeface="Times New Roman"/>
              </a:rPr>
              <a:t>256 </a:t>
            </a:r>
            <a:r>
              <a:rPr sz="1400" b="1" dirty="0">
                <a:latin typeface="Times New Roman"/>
                <a:cs typeface="Times New Roman"/>
              </a:rPr>
              <a:t>÷ </a:t>
            </a:r>
            <a:r>
              <a:rPr sz="1400" b="1" spc="-5" dirty="0">
                <a:latin typeface="Times New Roman"/>
                <a:cs typeface="Times New Roman"/>
              </a:rPr>
              <a:t>8=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32</a:t>
            </a:r>
            <a:endParaRPr sz="14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46400"/>
              </a:lnSpc>
              <a:spcBef>
                <a:spcPts val="145"/>
              </a:spcBef>
            </a:pPr>
            <a:r>
              <a:rPr sz="1400" spc="-5" dirty="0">
                <a:latin typeface="Times New Roman"/>
                <a:cs typeface="Times New Roman"/>
              </a:rPr>
              <a:t>The general case requires </a:t>
            </a:r>
            <a:r>
              <a:rPr sz="1400" dirty="0">
                <a:latin typeface="Times New Roman"/>
                <a:cs typeface="Times New Roman"/>
              </a:rPr>
              <a:t>us </a:t>
            </a:r>
            <a:r>
              <a:rPr sz="1400" spc="-5" dirty="0">
                <a:latin typeface="Times New Roman"/>
                <a:cs typeface="Times New Roman"/>
              </a:rPr>
              <a:t>to mask </a:t>
            </a:r>
            <a:r>
              <a:rPr sz="1400" dirty="0">
                <a:latin typeface="Times New Roman"/>
                <a:cs typeface="Times New Roman"/>
              </a:rPr>
              <a:t>k </a:t>
            </a:r>
            <a:r>
              <a:rPr sz="1400" spc="-5" dirty="0">
                <a:latin typeface="Times New Roman"/>
                <a:cs typeface="Times New Roman"/>
              </a:rPr>
              <a:t>bits, where </a:t>
            </a:r>
            <a:r>
              <a:rPr sz="1400" spc="25" dirty="0">
                <a:latin typeface="Times New Roman"/>
                <a:cs typeface="Times New Roman"/>
              </a:rPr>
              <a:t>2</a:t>
            </a:r>
            <a:r>
              <a:rPr sz="1575" b="1" spc="37" baseline="31746" dirty="0">
                <a:latin typeface="Times New Roman"/>
                <a:cs typeface="Times New Roman"/>
              </a:rPr>
              <a:t>k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divided into the  original gray-level range to get the quantized range desired. Using this  method, we can reduce the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gray </a:t>
            </a:r>
            <a:r>
              <a:rPr sz="1400" dirty="0">
                <a:latin typeface="Times New Roman"/>
                <a:cs typeface="Times New Roman"/>
              </a:rPr>
              <a:t>levels </a:t>
            </a:r>
            <a:r>
              <a:rPr sz="1400" spc="-5" dirty="0">
                <a:latin typeface="Times New Roman"/>
                <a:cs typeface="Times New Roman"/>
              </a:rPr>
              <a:t>to any </a:t>
            </a:r>
            <a:r>
              <a:rPr sz="1400" dirty="0">
                <a:latin typeface="Times New Roman"/>
                <a:cs typeface="Times New Roman"/>
              </a:rPr>
              <a:t>power of </a:t>
            </a:r>
            <a:r>
              <a:rPr sz="1400" spc="-5" dirty="0">
                <a:latin typeface="Times New Roman"/>
                <a:cs typeface="Times New Roman"/>
              </a:rPr>
              <a:t>2: 2,4,6,8,  </a:t>
            </a:r>
            <a:r>
              <a:rPr sz="1400" dirty="0">
                <a:latin typeface="Times New Roman"/>
                <a:cs typeface="Times New Roman"/>
              </a:rPr>
              <a:t>16, 32, 64 or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128.</a:t>
            </a:r>
            <a:endParaRPr sz="1400">
              <a:latin typeface="Times New Roman"/>
              <a:cs typeface="Times New Roman"/>
            </a:endParaRPr>
          </a:p>
          <a:p>
            <a:pPr marL="469265" marR="5080" indent="-228600">
              <a:lnSpc>
                <a:spcPts val="2630"/>
              </a:lnSpc>
              <a:spcBef>
                <a:spcPts val="1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dirty="0">
                <a:latin typeface="Times New Roman"/>
                <a:cs typeface="Times New Roman"/>
              </a:rPr>
              <a:t>Image </a:t>
            </a:r>
            <a:r>
              <a:rPr sz="1400" spc="-5" dirty="0">
                <a:latin typeface="Times New Roman"/>
                <a:cs typeface="Times New Roman"/>
              </a:rPr>
              <a:t>quantization by masking </a:t>
            </a:r>
            <a:r>
              <a:rPr sz="1400" dirty="0">
                <a:latin typeface="Times New Roman"/>
                <a:cs typeface="Times New Roman"/>
              </a:rPr>
              <a:t>to 128 </a:t>
            </a:r>
            <a:r>
              <a:rPr sz="1400" spc="-5" dirty="0">
                <a:latin typeface="Times New Roman"/>
                <a:cs typeface="Times New Roman"/>
              </a:rPr>
              <a:t>gray </a:t>
            </a:r>
            <a:r>
              <a:rPr sz="1400" dirty="0">
                <a:latin typeface="Times New Roman"/>
                <a:cs typeface="Times New Roman"/>
              </a:rPr>
              <a:t>levels, </a:t>
            </a:r>
            <a:r>
              <a:rPr sz="1400" spc="-5" dirty="0">
                <a:latin typeface="Times New Roman"/>
                <a:cs typeface="Times New Roman"/>
              </a:rPr>
              <a:t>this </a:t>
            </a:r>
            <a:r>
              <a:rPr sz="1400" dirty="0">
                <a:latin typeface="Times New Roman"/>
                <a:cs typeface="Times New Roman"/>
              </a:rPr>
              <a:t>can be </a:t>
            </a:r>
            <a:r>
              <a:rPr sz="1400" spc="-5" dirty="0">
                <a:latin typeface="Times New Roman"/>
                <a:cs typeface="Times New Roman"/>
              </a:rPr>
              <a:t>done </a:t>
            </a:r>
            <a:r>
              <a:rPr sz="1400" dirty="0">
                <a:latin typeface="Times New Roman"/>
                <a:cs typeface="Times New Roman"/>
              </a:rPr>
              <a:t>by  </a:t>
            </a:r>
            <a:r>
              <a:rPr sz="1400" spc="-5" dirty="0">
                <a:latin typeface="Times New Roman"/>
                <a:cs typeface="Times New Roman"/>
              </a:rPr>
              <a:t>ANDing each 8-bit value with bit string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11111110(2</a:t>
            </a:r>
            <a:r>
              <a:rPr sz="1575" b="1" spc="-7" baseline="31746" dirty="0">
                <a:latin typeface="Times New Roman"/>
                <a:cs typeface="Times New Roman"/>
              </a:rPr>
              <a:t>1</a:t>
            </a:r>
            <a:r>
              <a:rPr sz="1400" spc="-5" dirty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marL="469265" marR="13335" indent="-228600">
              <a:lnSpc>
                <a:spcPts val="2590"/>
              </a:lnSpc>
              <a:spcBef>
                <a:spcPts val="5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dirty="0">
                <a:latin typeface="Times New Roman"/>
                <a:cs typeface="Times New Roman"/>
              </a:rPr>
              <a:t>Image </a:t>
            </a:r>
            <a:r>
              <a:rPr sz="1400" spc="-5" dirty="0">
                <a:latin typeface="Times New Roman"/>
                <a:cs typeface="Times New Roman"/>
              </a:rPr>
              <a:t>quantization by masking to </a:t>
            </a:r>
            <a:r>
              <a:rPr sz="1400" dirty="0">
                <a:latin typeface="Times New Roman"/>
                <a:cs typeface="Times New Roman"/>
              </a:rPr>
              <a:t>64 </a:t>
            </a:r>
            <a:r>
              <a:rPr sz="1400" spc="-5" dirty="0">
                <a:latin typeface="Times New Roman"/>
                <a:cs typeface="Times New Roman"/>
              </a:rPr>
              <a:t>gray_level. This </a:t>
            </a:r>
            <a:r>
              <a:rPr sz="1400" dirty="0">
                <a:latin typeface="Times New Roman"/>
                <a:cs typeface="Times New Roman"/>
              </a:rPr>
              <a:t>can be </a:t>
            </a:r>
            <a:r>
              <a:rPr sz="1400" spc="-5" dirty="0">
                <a:latin typeface="Times New Roman"/>
                <a:cs typeface="Times New Roman"/>
              </a:rPr>
              <a:t>done </a:t>
            </a:r>
            <a:r>
              <a:rPr sz="1400" dirty="0">
                <a:latin typeface="Times New Roman"/>
                <a:cs typeface="Times New Roman"/>
              </a:rPr>
              <a:t>by  </a:t>
            </a:r>
            <a:r>
              <a:rPr sz="1400" spc="-5" dirty="0">
                <a:latin typeface="Times New Roman"/>
                <a:cs typeface="Times New Roman"/>
              </a:rPr>
              <a:t>ANDing each 8-bit value with bit string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11111100(2</a:t>
            </a:r>
            <a:r>
              <a:rPr sz="1575" spc="-7" baseline="29100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marL="12700" marR="12065" algn="just">
              <a:lnSpc>
                <a:spcPts val="2410"/>
              </a:lnSpc>
              <a:spcBef>
                <a:spcPts val="145"/>
              </a:spcBef>
            </a:pPr>
            <a:r>
              <a:rPr sz="1400" spc="-5" dirty="0">
                <a:latin typeface="Times New Roman"/>
                <a:cs typeface="Times New Roman"/>
              </a:rPr>
              <a:t>As the number </a:t>
            </a:r>
            <a:r>
              <a:rPr sz="1400" dirty="0">
                <a:latin typeface="Times New Roman"/>
                <a:cs typeface="Times New Roman"/>
              </a:rPr>
              <a:t>of gray </a:t>
            </a:r>
            <a:r>
              <a:rPr sz="1400" spc="-5" dirty="0">
                <a:latin typeface="Times New Roman"/>
                <a:cs typeface="Times New Roman"/>
              </a:rPr>
              <a:t>levels </a:t>
            </a:r>
            <a:r>
              <a:rPr sz="1400" dirty="0">
                <a:latin typeface="Times New Roman"/>
                <a:cs typeface="Times New Roman"/>
              </a:rPr>
              <a:t>decreases, </a:t>
            </a:r>
            <a:r>
              <a:rPr sz="1400" spc="-5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can see </a:t>
            </a:r>
            <a:r>
              <a:rPr sz="1400" spc="-5" dirty="0">
                <a:latin typeface="Times New Roman"/>
                <a:cs typeface="Times New Roman"/>
              </a:rPr>
              <a:t>increase in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phenomenon called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contouring.</a:t>
            </a:r>
            <a:endParaRPr sz="1400">
              <a:latin typeface="Times New Roman"/>
              <a:cs typeface="Times New Roman"/>
            </a:endParaRPr>
          </a:p>
          <a:p>
            <a:pPr marL="12700" marR="13970" algn="just">
              <a:lnSpc>
                <a:spcPts val="241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Contouring appears in the image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false </a:t>
            </a:r>
            <a:r>
              <a:rPr sz="1400" dirty="0">
                <a:latin typeface="Times New Roman"/>
                <a:cs typeface="Times New Roman"/>
              </a:rPr>
              <a:t>edges, or </a:t>
            </a:r>
            <a:r>
              <a:rPr sz="1400" spc="-10" dirty="0">
                <a:latin typeface="Times New Roman"/>
                <a:cs typeface="Times New Roman"/>
              </a:rPr>
              <a:t>lines </a:t>
            </a:r>
            <a:r>
              <a:rPr sz="1400" dirty="0">
                <a:latin typeface="Times New Roman"/>
                <a:cs typeface="Times New Roman"/>
              </a:rPr>
              <a:t>as a </a:t>
            </a:r>
            <a:r>
              <a:rPr sz="1400" spc="-5" dirty="0">
                <a:latin typeface="Times New Roman"/>
                <a:cs typeface="Times New Roman"/>
              </a:rPr>
              <a:t>result of the  </a:t>
            </a:r>
            <a:r>
              <a:rPr sz="1400" dirty="0">
                <a:latin typeface="Times New Roman"/>
                <a:cs typeface="Times New Roman"/>
              </a:rPr>
              <a:t>gray _level </a:t>
            </a:r>
            <a:r>
              <a:rPr sz="1400" spc="-5" dirty="0">
                <a:latin typeface="Times New Roman"/>
                <a:cs typeface="Times New Roman"/>
              </a:rPr>
              <a:t>quantization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method.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6" y="5677280"/>
            <a:ext cx="5513705" cy="17852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25905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</a:t>
            </a:r>
            <a:r>
              <a:rPr sz="1400" b="1" dirty="0">
                <a:latin typeface="Times New Roman"/>
                <a:cs typeface="Times New Roman"/>
              </a:rPr>
              <a:t>( </a:t>
            </a:r>
            <a:r>
              <a:rPr sz="1400" b="1" spc="-5" dirty="0">
                <a:latin typeface="Times New Roman"/>
                <a:cs typeface="Times New Roman"/>
              </a:rPr>
              <a:t>2-17): False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Contouring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 indent="43815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This false contouring effect </a:t>
            </a:r>
            <a:r>
              <a:rPr sz="1400" dirty="0">
                <a:latin typeface="Times New Roman"/>
                <a:cs typeface="Times New Roman"/>
              </a:rPr>
              <a:t>can be </a:t>
            </a:r>
            <a:r>
              <a:rPr sz="1400" spc="-5" dirty="0">
                <a:latin typeface="Times New Roman"/>
                <a:cs typeface="Times New Roman"/>
              </a:rPr>
              <a:t>visually </a:t>
            </a:r>
            <a:r>
              <a:rPr sz="1400" dirty="0">
                <a:latin typeface="Times New Roman"/>
                <a:cs typeface="Times New Roman"/>
              </a:rPr>
              <a:t>improved </a:t>
            </a:r>
            <a:r>
              <a:rPr sz="1400" spc="-5" dirty="0">
                <a:latin typeface="Times New Roman"/>
                <a:cs typeface="Times New Roman"/>
              </a:rPr>
              <a:t>upon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5" dirty="0">
                <a:latin typeface="Times New Roman"/>
                <a:cs typeface="Times New Roman"/>
              </a:rPr>
              <a:t>using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IGS  (improved </a:t>
            </a:r>
            <a:r>
              <a:rPr sz="1400" dirty="0">
                <a:latin typeface="Times New Roman"/>
                <a:cs typeface="Times New Roman"/>
              </a:rPr>
              <a:t>gray-scale) </a:t>
            </a:r>
            <a:r>
              <a:rPr sz="1400" spc="-5" dirty="0">
                <a:latin typeface="Times New Roman"/>
                <a:cs typeface="Times New Roman"/>
              </a:rPr>
              <a:t>quantization method. </a:t>
            </a:r>
            <a:r>
              <a:rPr sz="1400" spc="-1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this method </a:t>
            </a:r>
            <a:r>
              <a:rPr sz="1400" dirty="0">
                <a:latin typeface="Times New Roman"/>
                <a:cs typeface="Times New Roman"/>
              </a:rPr>
              <a:t>(IGS) </a:t>
            </a:r>
            <a:r>
              <a:rPr sz="1400" spc="-5" dirty="0">
                <a:latin typeface="Times New Roman"/>
                <a:cs typeface="Times New Roman"/>
              </a:rPr>
              <a:t>the  improvement will be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adding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small </a:t>
            </a:r>
            <a:r>
              <a:rPr sz="1400" dirty="0">
                <a:latin typeface="Times New Roman"/>
                <a:cs typeface="Times New Roman"/>
              </a:rPr>
              <a:t>random </a:t>
            </a:r>
            <a:r>
              <a:rPr sz="1400" spc="-5" dirty="0">
                <a:latin typeface="Times New Roman"/>
                <a:cs typeface="Times New Roman"/>
              </a:rPr>
              <a:t>number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each pixel before  quantization,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results </a:t>
            </a:r>
            <a:r>
              <a:rPr sz="1400" dirty="0">
                <a:latin typeface="Times New Roman"/>
                <a:cs typeface="Times New Roman"/>
              </a:rPr>
              <a:t>in a </a:t>
            </a:r>
            <a:r>
              <a:rPr sz="1400" spc="-5" dirty="0">
                <a:latin typeface="Times New Roman"/>
                <a:cs typeface="Times New Roman"/>
              </a:rPr>
              <a:t>more visually pleasing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appearance.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57352" y="914411"/>
            <a:ext cx="1849754" cy="17862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979422" y="2753626"/>
            <a:ext cx="1307465" cy="379591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87325" marR="5080" indent="-175260">
              <a:lnSpc>
                <a:spcPts val="1420"/>
              </a:lnSpc>
              <a:spcBef>
                <a:spcPts val="160"/>
              </a:spcBef>
            </a:pPr>
            <a:r>
              <a:rPr sz="1200" spc="-5" dirty="0">
                <a:latin typeface="Times New Roman"/>
                <a:cs typeface="Times New Roman"/>
              </a:rPr>
              <a:t>Original </a:t>
            </a:r>
            <a:r>
              <a:rPr sz="1200" dirty="0">
                <a:latin typeface="Times New Roman"/>
                <a:cs typeface="Times New Roman"/>
              </a:rPr>
              <a:t>8-bit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image,  </a:t>
            </a:r>
            <a:r>
              <a:rPr sz="1200" dirty="0">
                <a:latin typeface="Times New Roman"/>
                <a:cs typeface="Times New Roman"/>
              </a:rPr>
              <a:t>256 gray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levels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286886" y="914411"/>
            <a:ext cx="1849755" cy="17862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541904" y="2753615"/>
            <a:ext cx="1219835" cy="38408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81610" marR="5080" indent="-169545">
              <a:lnSpc>
                <a:spcPts val="1380"/>
              </a:lnSpc>
              <a:spcBef>
                <a:spcPts val="195"/>
              </a:spcBef>
            </a:pPr>
            <a:r>
              <a:rPr sz="1200" spc="-5" dirty="0">
                <a:latin typeface="Times New Roman"/>
                <a:cs typeface="Times New Roman"/>
              </a:rPr>
              <a:t>Quantized </a:t>
            </a:r>
            <a:r>
              <a:rPr sz="1200" dirty="0">
                <a:latin typeface="Times New Roman"/>
                <a:cs typeface="Times New Roman"/>
              </a:rPr>
              <a:t>to 6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bits,  64 gray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levels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90675" y="3338841"/>
            <a:ext cx="1849754" cy="17862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93871" y="3338841"/>
            <a:ext cx="1849754" cy="17862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851405" y="5136271"/>
            <a:ext cx="1219835" cy="379591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219710" marR="5080" indent="-207645">
              <a:lnSpc>
                <a:spcPts val="1420"/>
              </a:lnSpc>
              <a:spcBef>
                <a:spcPts val="160"/>
              </a:spcBef>
            </a:pPr>
            <a:r>
              <a:rPr sz="1200" spc="-5" dirty="0">
                <a:latin typeface="Times New Roman"/>
                <a:cs typeface="Times New Roman"/>
              </a:rPr>
              <a:t>Quantized </a:t>
            </a:r>
            <a:r>
              <a:rPr sz="1200" dirty="0">
                <a:latin typeface="Times New Roman"/>
                <a:cs typeface="Times New Roman"/>
              </a:rPr>
              <a:t>to 3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bits,  8 gray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levels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31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676013" y="5136271"/>
            <a:ext cx="1219835" cy="379591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219710" marR="5080" indent="-207645">
              <a:lnSpc>
                <a:spcPts val="1420"/>
              </a:lnSpc>
              <a:spcBef>
                <a:spcPts val="160"/>
              </a:spcBef>
            </a:pPr>
            <a:r>
              <a:rPr sz="1200" spc="-5" dirty="0">
                <a:latin typeface="Times New Roman"/>
                <a:cs typeface="Times New Roman"/>
              </a:rPr>
              <a:t>Quantized </a:t>
            </a:r>
            <a:r>
              <a:rPr sz="1200" dirty="0">
                <a:latin typeface="Times New Roman"/>
                <a:cs typeface="Times New Roman"/>
              </a:rPr>
              <a:t>to 1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bits,  2 gray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levels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99486" y="6376796"/>
            <a:ext cx="277177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</a:rPr>
              <a:t>Figure (2-18): </a:t>
            </a:r>
            <a:r>
              <a:rPr sz="1600" b="1" dirty="0">
                <a:latin typeface="Times New Roman"/>
                <a:cs typeface="Times New Roman"/>
              </a:rPr>
              <a:t>IGS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quantization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060700" y="1028712"/>
            <a:ext cx="1894839" cy="18954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71608" y="3543313"/>
            <a:ext cx="1895475" cy="18954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33933" y="3504567"/>
            <a:ext cx="1895475" cy="189483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462654" y="2979546"/>
            <a:ext cx="95123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Original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Image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32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23136" y="5505081"/>
            <a:ext cx="1125855" cy="379591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30480">
              <a:lnSpc>
                <a:spcPts val="1420"/>
              </a:lnSpc>
              <a:spcBef>
                <a:spcPts val="160"/>
              </a:spcBef>
            </a:pPr>
            <a:r>
              <a:rPr sz="1200" spc="-10" dirty="0">
                <a:latin typeface="Times New Roman"/>
                <a:cs typeface="Times New Roman"/>
              </a:rPr>
              <a:t>IGS </a:t>
            </a:r>
            <a:r>
              <a:rPr sz="1200" dirty="0">
                <a:latin typeface="Times New Roman"/>
                <a:cs typeface="Times New Roman"/>
              </a:rPr>
              <a:t>quantization  to 8 </a:t>
            </a:r>
            <a:r>
              <a:rPr sz="1200" spc="-5" dirty="0">
                <a:latin typeface="Times New Roman"/>
                <a:cs typeface="Times New Roman"/>
              </a:rPr>
              <a:t>levels </a:t>
            </a:r>
            <a:r>
              <a:rPr sz="1200" dirty="0">
                <a:latin typeface="Times New Roman"/>
                <a:cs typeface="Times New Roman"/>
              </a:rPr>
              <a:t>(3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bits)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45090" y="5479159"/>
            <a:ext cx="1341755" cy="38408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0650" marR="5080" indent="-108585">
              <a:lnSpc>
                <a:spcPts val="1380"/>
              </a:lnSpc>
              <a:spcBef>
                <a:spcPts val="195"/>
              </a:spcBef>
            </a:pPr>
            <a:r>
              <a:rPr sz="1200" spc="-5" dirty="0">
                <a:latin typeface="Times New Roman"/>
                <a:cs typeface="Times New Roman"/>
              </a:rPr>
              <a:t>Uniform quantization  </a:t>
            </a:r>
            <a:r>
              <a:rPr sz="1200" dirty="0">
                <a:latin typeface="Times New Roman"/>
                <a:cs typeface="Times New Roman"/>
              </a:rPr>
              <a:t>to 8 </a:t>
            </a:r>
            <a:r>
              <a:rPr sz="1200" spc="-5" dirty="0">
                <a:latin typeface="Times New Roman"/>
                <a:cs typeface="Times New Roman"/>
              </a:rPr>
              <a:t>levels </a:t>
            </a:r>
            <a:r>
              <a:rPr sz="1200" dirty="0">
                <a:latin typeface="Times New Roman"/>
                <a:cs typeface="Times New Roman"/>
              </a:rPr>
              <a:t>(3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bits)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908300"/>
            <a:ext cx="7189470" cy="1906000"/>
          </a:xfrm>
        </p:spPr>
        <p:txBody>
          <a:bodyPr>
            <a:normAutofit/>
          </a:bodyPr>
          <a:lstStyle/>
          <a:p>
            <a:pPr algn="ctr" rtl="1"/>
            <a:r>
              <a:rPr lang="en-US" sz="6600" dirty="0" smtClean="0"/>
              <a:t>NINTH  lecture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0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91"/>
            <a:ext cx="5513070" cy="82567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imes New Roman"/>
              <a:cs typeface="Times New Roman"/>
            </a:endParaRPr>
          </a:p>
          <a:p>
            <a:pPr marL="316865" lvl="1" indent="-304165">
              <a:lnSpc>
                <a:spcPct val="100000"/>
              </a:lnSpc>
              <a:spcBef>
                <a:spcPts val="5"/>
              </a:spcBef>
              <a:buAutoNum type="arabicPeriod" startAt="7"/>
              <a:tabLst>
                <a:tab pos="317500" algn="l"/>
              </a:tabLst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Edge</a:t>
            </a: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Detection</a:t>
            </a:r>
            <a:endParaRPr sz="1600">
              <a:latin typeface="Times New Roman"/>
              <a:cs typeface="Times New Roman"/>
            </a:endParaRPr>
          </a:p>
          <a:p>
            <a:pPr marL="12700" marR="13970" algn="just">
              <a:lnSpc>
                <a:spcPct val="1436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Detecting edges </a:t>
            </a:r>
            <a:r>
              <a:rPr sz="1400" dirty="0">
                <a:latin typeface="Times New Roman"/>
                <a:cs typeface="Times New Roman"/>
              </a:rPr>
              <a:t>is a </a:t>
            </a:r>
            <a:r>
              <a:rPr sz="1400" spc="-5" dirty="0">
                <a:latin typeface="Times New Roman"/>
                <a:cs typeface="Times New Roman"/>
              </a:rPr>
              <a:t>basic operation </a:t>
            </a:r>
            <a:r>
              <a:rPr sz="1400" dirty="0">
                <a:latin typeface="Times New Roman"/>
                <a:cs typeface="Times New Roman"/>
              </a:rPr>
              <a:t>in image </a:t>
            </a:r>
            <a:r>
              <a:rPr sz="1400" spc="-5" dirty="0">
                <a:latin typeface="Times New Roman"/>
                <a:cs typeface="Times New Roman"/>
              </a:rPr>
              <a:t>processing. The edges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10" dirty="0">
                <a:latin typeface="Times New Roman"/>
                <a:cs typeface="Times New Roman"/>
              </a:rPr>
              <a:t>items 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 hold </a:t>
            </a:r>
            <a:r>
              <a:rPr sz="1400" spc="-10" dirty="0">
                <a:latin typeface="Times New Roman"/>
                <a:cs typeface="Times New Roman"/>
              </a:rPr>
              <a:t>much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information in the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The edges tell </a:t>
            </a:r>
            <a:r>
              <a:rPr sz="1400" spc="-10" dirty="0">
                <a:latin typeface="Times New Roman"/>
                <a:cs typeface="Times New Roman"/>
              </a:rPr>
              <a:t>you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where:</a:t>
            </a:r>
            <a:endParaRPr sz="1400">
              <a:latin typeface="Times New Roman"/>
              <a:cs typeface="Times New Roman"/>
            </a:endParaRPr>
          </a:p>
          <a:p>
            <a:pPr marL="469265" lvl="2" indent="-228600">
              <a:lnSpc>
                <a:spcPct val="100000"/>
              </a:lnSpc>
              <a:spcBef>
                <a:spcPts val="84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Items</a:t>
            </a:r>
            <a:r>
              <a:rPr sz="1400" dirty="0">
                <a:latin typeface="Times New Roman"/>
                <a:cs typeface="Times New Roman"/>
              </a:rPr>
              <a:t> are.</a:t>
            </a:r>
            <a:endParaRPr sz="1400">
              <a:latin typeface="Times New Roman"/>
              <a:cs typeface="Times New Roman"/>
            </a:endParaRPr>
          </a:p>
          <a:p>
            <a:pPr marL="469265" lvl="2" indent="-228600">
              <a:lnSpc>
                <a:spcPct val="100000"/>
              </a:lnSpc>
              <a:spcBef>
                <a:spcPts val="8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Their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size.</a:t>
            </a:r>
            <a:endParaRPr sz="1400">
              <a:latin typeface="Times New Roman"/>
              <a:cs typeface="Times New Roman"/>
            </a:endParaRPr>
          </a:p>
          <a:p>
            <a:pPr marL="469265" lvl="2" indent="-228600">
              <a:lnSpc>
                <a:spcPct val="100000"/>
              </a:lnSpc>
              <a:spcBef>
                <a:spcPts val="84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shape</a:t>
            </a:r>
            <a:endParaRPr sz="1400">
              <a:latin typeface="Times New Roman"/>
              <a:cs typeface="Times New Roman"/>
            </a:endParaRPr>
          </a:p>
          <a:p>
            <a:pPr marL="469265" lvl="2" indent="-228600">
              <a:lnSpc>
                <a:spcPct val="100000"/>
              </a:lnSpc>
              <a:spcBef>
                <a:spcPts val="844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and something </a:t>
            </a:r>
            <a:r>
              <a:rPr sz="1400" spc="-10" dirty="0">
                <a:latin typeface="Times New Roman"/>
                <a:cs typeface="Times New Roman"/>
              </a:rPr>
              <a:t>about </a:t>
            </a:r>
            <a:r>
              <a:rPr sz="1400" spc="-5" dirty="0">
                <a:latin typeface="Times New Roman"/>
                <a:cs typeface="Times New Roman"/>
              </a:rPr>
              <a:t>their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texture.</a:t>
            </a:r>
            <a:endParaRPr sz="1400">
              <a:latin typeface="Times New Roman"/>
              <a:cs typeface="Times New Roman"/>
            </a:endParaRPr>
          </a:p>
          <a:p>
            <a:pPr marL="12700" marR="11430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Edge detection methods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used </a:t>
            </a:r>
            <a:r>
              <a:rPr sz="1400" dirty="0">
                <a:latin typeface="Times New Roman"/>
                <a:cs typeface="Times New Roman"/>
              </a:rPr>
              <a:t>as a </a:t>
            </a:r>
            <a:r>
              <a:rPr sz="1400" spc="-5" dirty="0">
                <a:latin typeface="Times New Roman"/>
                <a:cs typeface="Times New Roman"/>
              </a:rPr>
              <a:t>first step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 line detection  processes,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they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used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find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object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boundaries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marking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potential</a:t>
            </a:r>
            <a:endParaRPr sz="14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edge points corresponding to place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 where </a:t>
            </a:r>
            <a:r>
              <a:rPr sz="1400" spc="-10" dirty="0">
                <a:latin typeface="Times New Roman"/>
                <a:cs typeface="Times New Roman"/>
              </a:rPr>
              <a:t>rapid </a:t>
            </a:r>
            <a:r>
              <a:rPr sz="1400" spc="-5" dirty="0">
                <a:latin typeface="Times New Roman"/>
                <a:cs typeface="Times New Roman"/>
              </a:rPr>
              <a:t>changes in  brightness </a:t>
            </a:r>
            <a:r>
              <a:rPr sz="1400" dirty="0">
                <a:latin typeface="Times New Roman"/>
                <a:cs typeface="Times New Roman"/>
              </a:rPr>
              <a:t>occur. </a:t>
            </a:r>
            <a:r>
              <a:rPr sz="1400" spc="-10" dirty="0">
                <a:latin typeface="Times New Roman"/>
                <a:cs typeface="Times New Roman"/>
              </a:rPr>
              <a:t>After </a:t>
            </a:r>
            <a:r>
              <a:rPr sz="1400" spc="-5" dirty="0">
                <a:latin typeface="Times New Roman"/>
                <a:cs typeface="Times New Roman"/>
              </a:rPr>
              <a:t>these edge </a:t>
            </a:r>
            <a:r>
              <a:rPr sz="1400" spc="-10" dirty="0">
                <a:latin typeface="Times New Roman"/>
                <a:cs typeface="Times New Roman"/>
              </a:rPr>
              <a:t>points </a:t>
            </a:r>
            <a:r>
              <a:rPr sz="1400" spc="-5" dirty="0">
                <a:latin typeface="Times New Roman"/>
                <a:cs typeface="Times New Roman"/>
              </a:rPr>
              <a:t>have been marked, </a:t>
            </a:r>
            <a:r>
              <a:rPr sz="1400" dirty="0">
                <a:latin typeface="Times New Roman"/>
                <a:cs typeface="Times New Roman"/>
              </a:rPr>
              <a:t>they can be  merged to </a:t>
            </a:r>
            <a:r>
              <a:rPr sz="1400" spc="-5" dirty="0">
                <a:latin typeface="Times New Roman"/>
                <a:cs typeface="Times New Roman"/>
              </a:rPr>
              <a:t>form lines and objects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outlines.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Edge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detection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operations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based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on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idea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that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edge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information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10" dirty="0">
                <a:latin typeface="Times New Roman"/>
                <a:cs typeface="Times New Roman"/>
              </a:rPr>
              <a:t>found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looking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the relationship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pixel has with its neighbors.  </a:t>
            </a:r>
            <a:r>
              <a:rPr sz="1400" dirty="0">
                <a:latin typeface="Times New Roman"/>
                <a:cs typeface="Times New Roman"/>
              </a:rPr>
              <a:t>If a </a:t>
            </a:r>
            <a:r>
              <a:rPr sz="1400" spc="-5" dirty="0">
                <a:latin typeface="Times New Roman"/>
                <a:cs typeface="Times New Roman"/>
              </a:rPr>
              <a:t>pixel gray_level values similar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those around it, there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probably </a:t>
            </a:r>
            <a:r>
              <a:rPr sz="1400" dirty="0">
                <a:latin typeface="Times New Roman"/>
                <a:cs typeface="Times New Roman"/>
              </a:rPr>
              <a:t>not  an </a:t>
            </a:r>
            <a:r>
              <a:rPr sz="1400" spc="-5" dirty="0">
                <a:latin typeface="Times New Roman"/>
                <a:cs typeface="Times New Roman"/>
              </a:rPr>
              <a:t>edge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that point. </a:t>
            </a:r>
            <a:r>
              <a:rPr sz="1400" dirty="0">
                <a:latin typeface="Times New Roman"/>
                <a:cs typeface="Times New Roman"/>
              </a:rPr>
              <a:t>However, </a:t>
            </a:r>
            <a:r>
              <a:rPr sz="1400" spc="-5" dirty="0">
                <a:latin typeface="Times New Roman"/>
                <a:cs typeface="Times New Roman"/>
              </a:rPr>
              <a:t>if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pixel </a:t>
            </a:r>
            <a:r>
              <a:rPr sz="1400" dirty="0">
                <a:latin typeface="Times New Roman"/>
                <a:cs typeface="Times New Roman"/>
              </a:rPr>
              <a:t>has </a:t>
            </a:r>
            <a:r>
              <a:rPr sz="1400" spc="-5" dirty="0">
                <a:latin typeface="Times New Roman"/>
                <a:cs typeface="Times New Roman"/>
              </a:rPr>
              <a:t>neighbors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widely varying  </a:t>
            </a:r>
            <a:r>
              <a:rPr sz="1400" dirty="0">
                <a:latin typeface="Times New Roman"/>
                <a:cs typeface="Times New Roman"/>
              </a:rPr>
              <a:t>gray </a:t>
            </a:r>
            <a:r>
              <a:rPr sz="1400" spc="-5" dirty="0">
                <a:latin typeface="Times New Roman"/>
                <a:cs typeface="Times New Roman"/>
              </a:rPr>
              <a:t>levels, it may represent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edge point.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other </a:t>
            </a:r>
            <a:r>
              <a:rPr sz="1400" spc="-10" dirty="0">
                <a:latin typeface="Times New Roman"/>
                <a:cs typeface="Times New Roman"/>
              </a:rPr>
              <a:t>words,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edge is  defined </a:t>
            </a:r>
            <a:r>
              <a:rPr sz="1400" dirty="0">
                <a:latin typeface="Times New Roman"/>
                <a:cs typeface="Times New Roman"/>
              </a:rPr>
              <a:t>by a </a:t>
            </a:r>
            <a:r>
              <a:rPr sz="1400" spc="-5" dirty="0">
                <a:latin typeface="Times New Roman"/>
                <a:cs typeface="Times New Roman"/>
              </a:rPr>
              <a:t>discontinuity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gray-level values. Ideally, </a:t>
            </a:r>
            <a:r>
              <a:rPr sz="1400" dirty="0">
                <a:latin typeface="Times New Roman"/>
                <a:cs typeface="Times New Roman"/>
              </a:rPr>
              <a:t>an edge </a:t>
            </a:r>
            <a:r>
              <a:rPr sz="1400" spc="-5" dirty="0">
                <a:latin typeface="Times New Roman"/>
                <a:cs typeface="Times New Roman"/>
              </a:rPr>
              <a:t>separates  two distinct objects.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practice, edges are caused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by:</a:t>
            </a:r>
            <a:endParaRPr sz="1400">
              <a:latin typeface="Times New Roman"/>
              <a:cs typeface="Times New Roman"/>
            </a:endParaRPr>
          </a:p>
          <a:p>
            <a:pPr marL="469265" lvl="2" indent="-228600">
              <a:lnSpc>
                <a:spcPct val="100000"/>
              </a:lnSpc>
              <a:spcBef>
                <a:spcPts val="8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Change in color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texture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marL="469265" marR="9525" lvl="2" indent="-228600">
              <a:lnSpc>
                <a:spcPct val="143600"/>
              </a:lnSpc>
              <a:spcBef>
                <a:spcPts val="11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Specific lighting conditions present during the image acquisition  process.</a:t>
            </a:r>
            <a:endParaRPr sz="1400">
              <a:latin typeface="Times New Roman"/>
              <a:cs typeface="Times New Roman"/>
            </a:endParaRPr>
          </a:p>
          <a:p>
            <a:pPr marL="12700" marR="6350" algn="just">
              <a:lnSpc>
                <a:spcPts val="2420"/>
              </a:lnSpc>
              <a:spcBef>
                <a:spcPts val="195"/>
              </a:spcBef>
            </a:pPr>
            <a:r>
              <a:rPr sz="1400" spc="-5" dirty="0">
                <a:latin typeface="Times New Roman"/>
                <a:cs typeface="Times New Roman"/>
              </a:rPr>
              <a:t>The following figure illustrates the difference between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ideal edge and </a:t>
            </a:r>
            <a:r>
              <a:rPr sz="1400" dirty="0">
                <a:latin typeface="Times New Roman"/>
                <a:cs typeface="Times New Roman"/>
              </a:rPr>
              <a:t>a  real </a:t>
            </a:r>
            <a:r>
              <a:rPr sz="1400" spc="-5" dirty="0">
                <a:latin typeface="Times New Roman"/>
                <a:cs typeface="Times New Roman"/>
              </a:rPr>
              <a:t>edge.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33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5" y="4635502"/>
            <a:ext cx="354964" cy="2782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38244" y="4370198"/>
            <a:ext cx="254000" cy="262255"/>
          </a:xfrm>
          <a:custGeom>
            <a:avLst/>
            <a:gdLst/>
            <a:ahLst/>
            <a:cxnLst/>
            <a:rect l="l" t="t" r="r" b="b"/>
            <a:pathLst>
              <a:path w="254000" h="262254">
                <a:moveTo>
                  <a:pt x="179766" y="123189"/>
                </a:moveTo>
                <a:lnTo>
                  <a:pt x="27812" y="123189"/>
                </a:lnTo>
                <a:lnTo>
                  <a:pt x="33527" y="123443"/>
                </a:lnTo>
                <a:lnTo>
                  <a:pt x="41655" y="124840"/>
                </a:lnTo>
                <a:lnTo>
                  <a:pt x="137794" y="220852"/>
                </a:lnTo>
                <a:lnTo>
                  <a:pt x="145541" y="228726"/>
                </a:lnTo>
                <a:lnTo>
                  <a:pt x="149859" y="234314"/>
                </a:lnTo>
                <a:lnTo>
                  <a:pt x="150748" y="237743"/>
                </a:lnTo>
                <a:lnTo>
                  <a:pt x="152272" y="243458"/>
                </a:lnTo>
                <a:lnTo>
                  <a:pt x="150240" y="248792"/>
                </a:lnTo>
                <a:lnTo>
                  <a:pt x="143763" y="255269"/>
                </a:lnTo>
                <a:lnTo>
                  <a:pt x="142493" y="256666"/>
                </a:lnTo>
                <a:lnTo>
                  <a:pt x="141096" y="258063"/>
                </a:lnTo>
                <a:lnTo>
                  <a:pt x="144906" y="261874"/>
                </a:lnTo>
                <a:lnTo>
                  <a:pt x="179345" y="227329"/>
                </a:lnTo>
                <a:lnTo>
                  <a:pt x="168909" y="227329"/>
                </a:lnTo>
                <a:lnTo>
                  <a:pt x="163829" y="226694"/>
                </a:lnTo>
                <a:lnTo>
                  <a:pt x="160146" y="226060"/>
                </a:lnTo>
                <a:lnTo>
                  <a:pt x="154050" y="221614"/>
                </a:lnTo>
                <a:lnTo>
                  <a:pt x="60451" y="128015"/>
                </a:lnTo>
                <a:lnTo>
                  <a:pt x="207017" y="128015"/>
                </a:lnTo>
                <a:lnTo>
                  <a:pt x="179766" y="123189"/>
                </a:lnTo>
                <a:close/>
              </a:path>
              <a:path w="254000" h="262254">
                <a:moveTo>
                  <a:pt x="182625" y="216407"/>
                </a:moveTo>
                <a:lnTo>
                  <a:pt x="173735" y="225298"/>
                </a:lnTo>
                <a:lnTo>
                  <a:pt x="168909" y="227329"/>
                </a:lnTo>
                <a:lnTo>
                  <a:pt x="179345" y="227329"/>
                </a:lnTo>
                <a:lnTo>
                  <a:pt x="186435" y="220217"/>
                </a:lnTo>
                <a:lnTo>
                  <a:pt x="182625" y="216407"/>
                </a:lnTo>
                <a:close/>
              </a:path>
              <a:path w="254000" h="262254">
                <a:moveTo>
                  <a:pt x="207017" y="128015"/>
                </a:moveTo>
                <a:lnTo>
                  <a:pt x="60451" y="128015"/>
                </a:lnTo>
                <a:lnTo>
                  <a:pt x="250570" y="160527"/>
                </a:lnTo>
                <a:lnTo>
                  <a:pt x="253745" y="157352"/>
                </a:lnTo>
                <a:lnTo>
                  <a:pt x="224734" y="128397"/>
                </a:lnTo>
                <a:lnTo>
                  <a:pt x="209168" y="128397"/>
                </a:lnTo>
                <a:lnTo>
                  <a:pt x="207017" y="128015"/>
                </a:lnTo>
                <a:close/>
              </a:path>
              <a:path w="254000" h="262254">
                <a:moveTo>
                  <a:pt x="32384" y="97662"/>
                </a:moveTo>
                <a:lnTo>
                  <a:pt x="0" y="130175"/>
                </a:lnTo>
                <a:lnTo>
                  <a:pt x="3809" y="133985"/>
                </a:lnTo>
                <a:lnTo>
                  <a:pt x="7238" y="130555"/>
                </a:lnTo>
                <a:lnTo>
                  <a:pt x="10159" y="128142"/>
                </a:lnTo>
                <a:lnTo>
                  <a:pt x="27812" y="123189"/>
                </a:lnTo>
                <a:lnTo>
                  <a:pt x="179766" y="123189"/>
                </a:lnTo>
                <a:lnTo>
                  <a:pt x="32384" y="97662"/>
                </a:lnTo>
                <a:close/>
              </a:path>
              <a:path w="254000" h="262254">
                <a:moveTo>
                  <a:pt x="130810" y="34543"/>
                </a:moveTo>
                <a:lnTo>
                  <a:pt x="106044" y="34543"/>
                </a:lnTo>
                <a:lnTo>
                  <a:pt x="110997" y="35178"/>
                </a:lnTo>
                <a:lnTo>
                  <a:pt x="114807" y="35813"/>
                </a:lnTo>
                <a:lnTo>
                  <a:pt x="120903" y="40131"/>
                </a:lnTo>
                <a:lnTo>
                  <a:pt x="209168" y="128397"/>
                </a:lnTo>
                <a:lnTo>
                  <a:pt x="224734" y="128397"/>
                </a:lnTo>
                <a:lnTo>
                  <a:pt x="130810" y="34543"/>
                </a:lnTo>
                <a:close/>
              </a:path>
              <a:path w="254000" h="262254">
                <a:moveTo>
                  <a:pt x="130047" y="0"/>
                </a:moveTo>
                <a:lnTo>
                  <a:pt x="88518" y="41528"/>
                </a:lnTo>
                <a:lnTo>
                  <a:pt x="89788" y="42799"/>
                </a:lnTo>
                <a:lnTo>
                  <a:pt x="91058" y="44195"/>
                </a:lnTo>
                <a:lnTo>
                  <a:pt x="92328" y="45338"/>
                </a:lnTo>
                <a:lnTo>
                  <a:pt x="93725" y="44068"/>
                </a:lnTo>
                <a:lnTo>
                  <a:pt x="96519" y="41275"/>
                </a:lnTo>
                <a:lnTo>
                  <a:pt x="101091" y="36575"/>
                </a:lnTo>
                <a:lnTo>
                  <a:pt x="106044" y="34543"/>
                </a:lnTo>
                <a:lnTo>
                  <a:pt x="130810" y="34543"/>
                </a:lnTo>
                <a:lnTo>
                  <a:pt x="129412" y="33147"/>
                </a:lnTo>
                <a:lnTo>
                  <a:pt x="125094" y="27558"/>
                </a:lnTo>
                <a:lnTo>
                  <a:pt x="124205" y="24129"/>
                </a:lnTo>
                <a:lnTo>
                  <a:pt x="122681" y="18414"/>
                </a:lnTo>
                <a:lnTo>
                  <a:pt x="124713" y="13080"/>
                </a:lnTo>
                <a:lnTo>
                  <a:pt x="129666" y="8000"/>
                </a:lnTo>
                <a:lnTo>
                  <a:pt x="133857" y="3810"/>
                </a:lnTo>
                <a:lnTo>
                  <a:pt x="130047" y="0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86715" y="4331209"/>
            <a:ext cx="168275" cy="168275"/>
          </a:xfrm>
          <a:custGeom>
            <a:avLst/>
            <a:gdLst/>
            <a:ahLst/>
            <a:cxnLst/>
            <a:rect l="l" t="t" r="r" b="b"/>
            <a:pathLst>
              <a:path w="168275" h="168275">
                <a:moveTo>
                  <a:pt x="9270" y="0"/>
                </a:moveTo>
                <a:lnTo>
                  <a:pt x="6095" y="1015"/>
                </a:lnTo>
                <a:lnTo>
                  <a:pt x="3682" y="3555"/>
                </a:lnTo>
                <a:lnTo>
                  <a:pt x="1015" y="6095"/>
                </a:lnTo>
                <a:lnTo>
                  <a:pt x="0" y="9270"/>
                </a:lnTo>
                <a:lnTo>
                  <a:pt x="253" y="12826"/>
                </a:lnTo>
                <a:lnTo>
                  <a:pt x="634" y="16763"/>
                </a:lnTo>
                <a:lnTo>
                  <a:pt x="18795" y="27812"/>
                </a:lnTo>
                <a:lnTo>
                  <a:pt x="21843" y="26796"/>
                </a:lnTo>
                <a:lnTo>
                  <a:pt x="26796" y="21843"/>
                </a:lnTo>
                <a:lnTo>
                  <a:pt x="27939" y="18668"/>
                </a:lnTo>
                <a:lnTo>
                  <a:pt x="27177" y="11175"/>
                </a:lnTo>
                <a:lnTo>
                  <a:pt x="25780" y="7746"/>
                </a:lnTo>
                <a:lnTo>
                  <a:pt x="22859" y="4952"/>
                </a:lnTo>
                <a:lnTo>
                  <a:pt x="20065" y="2031"/>
                </a:lnTo>
                <a:lnTo>
                  <a:pt x="16763" y="634"/>
                </a:lnTo>
                <a:lnTo>
                  <a:pt x="12953" y="253"/>
                </a:lnTo>
                <a:lnTo>
                  <a:pt x="9270" y="0"/>
                </a:lnTo>
                <a:close/>
              </a:path>
              <a:path w="168275" h="168275">
                <a:moveTo>
                  <a:pt x="91948" y="77215"/>
                </a:moveTo>
                <a:lnTo>
                  <a:pt x="59054" y="77215"/>
                </a:lnTo>
                <a:lnTo>
                  <a:pt x="61213" y="78231"/>
                </a:lnTo>
                <a:lnTo>
                  <a:pt x="63753" y="79882"/>
                </a:lnTo>
                <a:lnTo>
                  <a:pt x="120268" y="134746"/>
                </a:lnTo>
                <a:lnTo>
                  <a:pt x="132333" y="153034"/>
                </a:lnTo>
                <a:lnTo>
                  <a:pt x="131571" y="157479"/>
                </a:lnTo>
                <a:lnTo>
                  <a:pt x="129285" y="160527"/>
                </a:lnTo>
                <a:lnTo>
                  <a:pt x="125348" y="164464"/>
                </a:lnTo>
                <a:lnTo>
                  <a:pt x="126491" y="165734"/>
                </a:lnTo>
                <a:lnTo>
                  <a:pt x="127762" y="167004"/>
                </a:lnTo>
                <a:lnTo>
                  <a:pt x="129031" y="168147"/>
                </a:lnTo>
                <a:lnTo>
                  <a:pt x="164845" y="132333"/>
                </a:lnTo>
                <a:lnTo>
                  <a:pt x="152780" y="132333"/>
                </a:lnTo>
                <a:lnTo>
                  <a:pt x="150240" y="131825"/>
                </a:lnTo>
                <a:lnTo>
                  <a:pt x="147573" y="130555"/>
                </a:lnTo>
                <a:lnTo>
                  <a:pt x="144906" y="129412"/>
                </a:lnTo>
                <a:lnTo>
                  <a:pt x="140715" y="125983"/>
                </a:lnTo>
                <a:lnTo>
                  <a:pt x="91948" y="77215"/>
                </a:lnTo>
                <a:close/>
              </a:path>
              <a:path w="168275" h="168275">
                <a:moveTo>
                  <a:pt x="164464" y="125349"/>
                </a:moveTo>
                <a:lnTo>
                  <a:pt x="160654" y="129158"/>
                </a:lnTo>
                <a:lnTo>
                  <a:pt x="157606" y="131317"/>
                </a:lnTo>
                <a:lnTo>
                  <a:pt x="155320" y="131699"/>
                </a:lnTo>
                <a:lnTo>
                  <a:pt x="152780" y="132333"/>
                </a:lnTo>
                <a:lnTo>
                  <a:pt x="164845" y="132333"/>
                </a:lnTo>
                <a:lnTo>
                  <a:pt x="168147" y="129031"/>
                </a:lnTo>
                <a:lnTo>
                  <a:pt x="167004" y="127762"/>
                </a:lnTo>
                <a:lnTo>
                  <a:pt x="165734" y="126618"/>
                </a:lnTo>
                <a:lnTo>
                  <a:pt x="164464" y="125349"/>
                </a:lnTo>
                <a:close/>
              </a:path>
              <a:path w="168275" h="168275">
                <a:moveTo>
                  <a:pt x="59816" y="45084"/>
                </a:moveTo>
                <a:lnTo>
                  <a:pt x="57276" y="47625"/>
                </a:lnTo>
                <a:lnTo>
                  <a:pt x="56006" y="49021"/>
                </a:lnTo>
                <a:lnTo>
                  <a:pt x="46237" y="75775"/>
                </a:lnTo>
                <a:lnTo>
                  <a:pt x="43052" y="84708"/>
                </a:lnTo>
                <a:lnTo>
                  <a:pt x="44703" y="85470"/>
                </a:lnTo>
                <a:lnTo>
                  <a:pt x="46354" y="86359"/>
                </a:lnTo>
                <a:lnTo>
                  <a:pt x="47878" y="87121"/>
                </a:lnTo>
                <a:lnTo>
                  <a:pt x="49275" y="83692"/>
                </a:lnTo>
                <a:lnTo>
                  <a:pt x="50800" y="81279"/>
                </a:lnTo>
                <a:lnTo>
                  <a:pt x="53975" y="78104"/>
                </a:lnTo>
                <a:lnTo>
                  <a:pt x="55625" y="77215"/>
                </a:lnTo>
                <a:lnTo>
                  <a:pt x="91948" y="77215"/>
                </a:lnTo>
                <a:lnTo>
                  <a:pt x="59816" y="45084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74971" y="4233671"/>
            <a:ext cx="166370" cy="196850"/>
          </a:xfrm>
          <a:custGeom>
            <a:avLst/>
            <a:gdLst/>
            <a:ahLst/>
            <a:cxnLst/>
            <a:rect l="l" t="t" r="r" b="b"/>
            <a:pathLst>
              <a:path w="166370" h="196850">
                <a:moveTo>
                  <a:pt x="48437" y="31876"/>
                </a:moveTo>
                <a:lnTo>
                  <a:pt x="15875" y="31876"/>
                </a:lnTo>
                <a:lnTo>
                  <a:pt x="18161" y="32765"/>
                </a:lnTo>
                <a:lnTo>
                  <a:pt x="21081" y="34798"/>
                </a:lnTo>
                <a:lnTo>
                  <a:pt x="52831" y="65277"/>
                </a:lnTo>
                <a:lnTo>
                  <a:pt x="58547" y="71119"/>
                </a:lnTo>
                <a:lnTo>
                  <a:pt x="51452" y="71379"/>
                </a:lnTo>
                <a:lnTo>
                  <a:pt x="44846" y="73104"/>
                </a:lnTo>
                <a:lnTo>
                  <a:pt x="20127" y="112456"/>
                </a:lnTo>
                <a:lnTo>
                  <a:pt x="21589" y="125602"/>
                </a:lnTo>
                <a:lnTo>
                  <a:pt x="38395" y="162857"/>
                </a:lnTo>
                <a:lnTo>
                  <a:pt x="68230" y="189071"/>
                </a:lnTo>
                <a:lnTo>
                  <a:pt x="100982" y="196770"/>
                </a:lnTo>
                <a:lnTo>
                  <a:pt x="110537" y="195230"/>
                </a:lnTo>
                <a:lnTo>
                  <a:pt x="134286" y="173732"/>
                </a:lnTo>
                <a:lnTo>
                  <a:pt x="103651" y="173732"/>
                </a:lnTo>
                <a:lnTo>
                  <a:pt x="94868" y="172847"/>
                </a:lnTo>
                <a:lnTo>
                  <a:pt x="55625" y="149098"/>
                </a:lnTo>
                <a:lnTo>
                  <a:pt x="32512" y="110108"/>
                </a:lnTo>
                <a:lnTo>
                  <a:pt x="31114" y="100711"/>
                </a:lnTo>
                <a:lnTo>
                  <a:pt x="33147" y="93472"/>
                </a:lnTo>
                <a:lnTo>
                  <a:pt x="41148" y="85470"/>
                </a:lnTo>
                <a:lnTo>
                  <a:pt x="44957" y="83565"/>
                </a:lnTo>
                <a:lnTo>
                  <a:pt x="54610" y="81533"/>
                </a:lnTo>
                <a:lnTo>
                  <a:pt x="98061" y="81533"/>
                </a:lnTo>
                <a:lnTo>
                  <a:pt x="48437" y="31876"/>
                </a:lnTo>
                <a:close/>
              </a:path>
              <a:path w="166370" h="196850">
                <a:moveTo>
                  <a:pt x="98061" y="81533"/>
                </a:moveTo>
                <a:lnTo>
                  <a:pt x="54610" y="81533"/>
                </a:lnTo>
                <a:lnTo>
                  <a:pt x="59943" y="82168"/>
                </a:lnTo>
                <a:lnTo>
                  <a:pt x="65404" y="84327"/>
                </a:lnTo>
                <a:lnTo>
                  <a:pt x="116674" y="129174"/>
                </a:lnTo>
                <a:lnTo>
                  <a:pt x="129672" y="149693"/>
                </a:lnTo>
                <a:lnTo>
                  <a:pt x="128762" y="156432"/>
                </a:lnTo>
                <a:lnTo>
                  <a:pt x="103651" y="173732"/>
                </a:lnTo>
                <a:lnTo>
                  <a:pt x="134286" y="173732"/>
                </a:lnTo>
                <a:lnTo>
                  <a:pt x="136778" y="164845"/>
                </a:lnTo>
                <a:lnTo>
                  <a:pt x="137413" y="157733"/>
                </a:lnTo>
                <a:lnTo>
                  <a:pt x="136398" y="148970"/>
                </a:lnTo>
                <a:lnTo>
                  <a:pt x="157157" y="148970"/>
                </a:lnTo>
                <a:lnTo>
                  <a:pt x="163802" y="130175"/>
                </a:lnTo>
                <a:lnTo>
                  <a:pt x="150494" y="130175"/>
                </a:lnTo>
                <a:lnTo>
                  <a:pt x="148081" y="129158"/>
                </a:lnTo>
                <a:lnTo>
                  <a:pt x="124460" y="107950"/>
                </a:lnTo>
                <a:lnTo>
                  <a:pt x="98061" y="81533"/>
                </a:lnTo>
                <a:close/>
              </a:path>
              <a:path w="166370" h="196850">
                <a:moveTo>
                  <a:pt x="157157" y="148970"/>
                </a:moveTo>
                <a:lnTo>
                  <a:pt x="136398" y="148970"/>
                </a:lnTo>
                <a:lnTo>
                  <a:pt x="140969" y="153415"/>
                </a:lnTo>
                <a:lnTo>
                  <a:pt x="149860" y="162305"/>
                </a:lnTo>
                <a:lnTo>
                  <a:pt x="153924" y="158241"/>
                </a:lnTo>
                <a:lnTo>
                  <a:pt x="157157" y="148970"/>
                </a:lnTo>
                <a:close/>
              </a:path>
              <a:path w="166370" h="196850">
                <a:moveTo>
                  <a:pt x="161798" y="120141"/>
                </a:moveTo>
                <a:lnTo>
                  <a:pt x="154304" y="130175"/>
                </a:lnTo>
                <a:lnTo>
                  <a:pt x="163802" y="130175"/>
                </a:lnTo>
                <a:lnTo>
                  <a:pt x="166369" y="122808"/>
                </a:lnTo>
                <a:lnTo>
                  <a:pt x="161798" y="120141"/>
                </a:lnTo>
                <a:close/>
              </a:path>
              <a:path w="166370" h="196850">
                <a:moveTo>
                  <a:pt x="16510" y="0"/>
                </a:moveTo>
                <a:lnTo>
                  <a:pt x="15239" y="1269"/>
                </a:lnTo>
                <a:lnTo>
                  <a:pt x="13842" y="2539"/>
                </a:lnTo>
                <a:lnTo>
                  <a:pt x="12573" y="3937"/>
                </a:lnTo>
                <a:lnTo>
                  <a:pt x="9465" y="12795"/>
                </a:lnTo>
                <a:lnTo>
                  <a:pt x="2584" y="32003"/>
                </a:lnTo>
                <a:lnTo>
                  <a:pt x="0" y="39369"/>
                </a:lnTo>
                <a:lnTo>
                  <a:pt x="1524" y="40258"/>
                </a:lnTo>
                <a:lnTo>
                  <a:pt x="3048" y="41020"/>
                </a:lnTo>
                <a:lnTo>
                  <a:pt x="4699" y="41782"/>
                </a:lnTo>
                <a:lnTo>
                  <a:pt x="6095" y="38100"/>
                </a:lnTo>
                <a:lnTo>
                  <a:pt x="7619" y="35560"/>
                </a:lnTo>
                <a:lnTo>
                  <a:pt x="9143" y="34162"/>
                </a:lnTo>
                <a:lnTo>
                  <a:pt x="10540" y="32765"/>
                </a:lnTo>
                <a:lnTo>
                  <a:pt x="12064" y="32003"/>
                </a:lnTo>
                <a:lnTo>
                  <a:pt x="13969" y="32003"/>
                </a:lnTo>
                <a:lnTo>
                  <a:pt x="15875" y="31876"/>
                </a:lnTo>
                <a:lnTo>
                  <a:pt x="48437" y="31876"/>
                </a:lnTo>
                <a:lnTo>
                  <a:pt x="16510" y="0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77842" y="4215765"/>
            <a:ext cx="140335" cy="134620"/>
          </a:xfrm>
          <a:custGeom>
            <a:avLst/>
            <a:gdLst/>
            <a:ahLst/>
            <a:cxnLst/>
            <a:rect l="l" t="t" r="r" b="b"/>
            <a:pathLst>
              <a:path w="140335" h="134620">
                <a:moveTo>
                  <a:pt x="70230" y="16510"/>
                </a:moveTo>
                <a:lnTo>
                  <a:pt x="28575" y="16510"/>
                </a:lnTo>
                <a:lnTo>
                  <a:pt x="34544" y="17525"/>
                </a:lnTo>
                <a:lnTo>
                  <a:pt x="39350" y="19051"/>
                </a:lnTo>
                <a:lnTo>
                  <a:pt x="44799" y="22113"/>
                </a:lnTo>
                <a:lnTo>
                  <a:pt x="50867" y="26723"/>
                </a:lnTo>
                <a:lnTo>
                  <a:pt x="57531" y="32893"/>
                </a:lnTo>
                <a:lnTo>
                  <a:pt x="58800" y="34036"/>
                </a:lnTo>
                <a:lnTo>
                  <a:pt x="59944" y="35306"/>
                </a:lnTo>
                <a:lnTo>
                  <a:pt x="61213" y="36575"/>
                </a:lnTo>
                <a:lnTo>
                  <a:pt x="55624" y="50926"/>
                </a:lnTo>
                <a:lnTo>
                  <a:pt x="45309" y="88411"/>
                </a:lnTo>
                <a:lnTo>
                  <a:pt x="45097" y="95837"/>
                </a:lnTo>
                <a:lnTo>
                  <a:pt x="45551" y="101262"/>
                </a:lnTo>
                <a:lnTo>
                  <a:pt x="72937" y="132000"/>
                </a:lnTo>
                <a:lnTo>
                  <a:pt x="86868" y="134112"/>
                </a:lnTo>
                <a:lnTo>
                  <a:pt x="93725" y="131699"/>
                </a:lnTo>
                <a:lnTo>
                  <a:pt x="107378" y="110744"/>
                </a:lnTo>
                <a:lnTo>
                  <a:pt x="87757" y="110744"/>
                </a:lnTo>
                <a:lnTo>
                  <a:pt x="81915" y="109982"/>
                </a:lnTo>
                <a:lnTo>
                  <a:pt x="76200" y="109347"/>
                </a:lnTo>
                <a:lnTo>
                  <a:pt x="70866" y="106552"/>
                </a:lnTo>
                <a:lnTo>
                  <a:pt x="66040" y="101600"/>
                </a:lnTo>
                <a:lnTo>
                  <a:pt x="62103" y="97789"/>
                </a:lnTo>
                <a:lnTo>
                  <a:pt x="59562" y="93218"/>
                </a:lnTo>
                <a:lnTo>
                  <a:pt x="57023" y="82676"/>
                </a:lnTo>
                <a:lnTo>
                  <a:pt x="57277" y="76200"/>
                </a:lnTo>
                <a:lnTo>
                  <a:pt x="67437" y="42672"/>
                </a:lnTo>
                <a:lnTo>
                  <a:pt x="96393" y="42672"/>
                </a:lnTo>
                <a:lnTo>
                  <a:pt x="70230" y="16510"/>
                </a:lnTo>
                <a:close/>
              </a:path>
              <a:path w="140335" h="134620">
                <a:moveTo>
                  <a:pt x="96393" y="42672"/>
                </a:moveTo>
                <a:lnTo>
                  <a:pt x="67437" y="42672"/>
                </a:lnTo>
                <a:lnTo>
                  <a:pt x="83717" y="59055"/>
                </a:lnTo>
                <a:lnTo>
                  <a:pt x="102997" y="78359"/>
                </a:lnTo>
                <a:lnTo>
                  <a:pt x="102317" y="87884"/>
                </a:lnTo>
                <a:lnTo>
                  <a:pt x="87757" y="110744"/>
                </a:lnTo>
                <a:lnTo>
                  <a:pt x="107378" y="110744"/>
                </a:lnTo>
                <a:lnTo>
                  <a:pt x="109600" y="84962"/>
                </a:lnTo>
                <a:lnTo>
                  <a:pt x="138099" y="84962"/>
                </a:lnTo>
                <a:lnTo>
                  <a:pt x="139858" y="77724"/>
                </a:lnTo>
                <a:lnTo>
                  <a:pt x="139836" y="69976"/>
                </a:lnTo>
                <a:lnTo>
                  <a:pt x="128778" y="69976"/>
                </a:lnTo>
                <a:lnTo>
                  <a:pt x="127508" y="69850"/>
                </a:lnTo>
                <a:lnTo>
                  <a:pt x="126111" y="69850"/>
                </a:lnTo>
                <a:lnTo>
                  <a:pt x="124206" y="69087"/>
                </a:lnTo>
                <a:lnTo>
                  <a:pt x="119761" y="65659"/>
                </a:lnTo>
                <a:lnTo>
                  <a:pt x="114046" y="60325"/>
                </a:lnTo>
                <a:lnTo>
                  <a:pt x="96393" y="42672"/>
                </a:lnTo>
                <a:close/>
              </a:path>
              <a:path w="140335" h="134620">
                <a:moveTo>
                  <a:pt x="138099" y="84962"/>
                </a:moveTo>
                <a:lnTo>
                  <a:pt x="109600" y="84962"/>
                </a:lnTo>
                <a:lnTo>
                  <a:pt x="115316" y="90550"/>
                </a:lnTo>
                <a:lnTo>
                  <a:pt x="120015" y="93472"/>
                </a:lnTo>
                <a:lnTo>
                  <a:pt x="124079" y="94107"/>
                </a:lnTo>
                <a:lnTo>
                  <a:pt x="128143" y="94869"/>
                </a:lnTo>
                <a:lnTo>
                  <a:pt x="131572" y="93725"/>
                </a:lnTo>
                <a:lnTo>
                  <a:pt x="134366" y="90805"/>
                </a:lnTo>
                <a:lnTo>
                  <a:pt x="138029" y="85252"/>
                </a:lnTo>
                <a:lnTo>
                  <a:pt x="138099" y="84962"/>
                </a:lnTo>
                <a:close/>
              </a:path>
              <a:path w="140335" h="134620">
                <a:moveTo>
                  <a:pt x="41910" y="0"/>
                </a:moveTo>
                <a:lnTo>
                  <a:pt x="8413" y="21703"/>
                </a:lnTo>
                <a:lnTo>
                  <a:pt x="0" y="53848"/>
                </a:lnTo>
                <a:lnTo>
                  <a:pt x="2667" y="61722"/>
                </a:lnTo>
                <a:lnTo>
                  <a:pt x="8630" y="67690"/>
                </a:lnTo>
                <a:lnTo>
                  <a:pt x="11557" y="70738"/>
                </a:lnTo>
                <a:lnTo>
                  <a:pt x="14732" y="72389"/>
                </a:lnTo>
                <a:lnTo>
                  <a:pt x="20955" y="73151"/>
                </a:lnTo>
                <a:lnTo>
                  <a:pt x="23622" y="72262"/>
                </a:lnTo>
                <a:lnTo>
                  <a:pt x="25781" y="70104"/>
                </a:lnTo>
                <a:lnTo>
                  <a:pt x="28067" y="67945"/>
                </a:lnTo>
                <a:lnTo>
                  <a:pt x="28944" y="65532"/>
                </a:lnTo>
                <a:lnTo>
                  <a:pt x="29014" y="64603"/>
                </a:lnTo>
                <a:lnTo>
                  <a:pt x="28321" y="59055"/>
                </a:lnTo>
                <a:lnTo>
                  <a:pt x="26670" y="56007"/>
                </a:lnTo>
                <a:lnTo>
                  <a:pt x="21462" y="50800"/>
                </a:lnTo>
                <a:lnTo>
                  <a:pt x="19431" y="48895"/>
                </a:lnTo>
                <a:lnTo>
                  <a:pt x="17399" y="47117"/>
                </a:lnTo>
                <a:lnTo>
                  <a:pt x="14478" y="44069"/>
                </a:lnTo>
                <a:lnTo>
                  <a:pt x="12954" y="40259"/>
                </a:lnTo>
                <a:lnTo>
                  <a:pt x="12827" y="35813"/>
                </a:lnTo>
                <a:lnTo>
                  <a:pt x="12573" y="31242"/>
                </a:lnTo>
                <a:lnTo>
                  <a:pt x="14478" y="27177"/>
                </a:lnTo>
                <a:lnTo>
                  <a:pt x="22987" y="18669"/>
                </a:lnTo>
                <a:lnTo>
                  <a:pt x="28575" y="16510"/>
                </a:lnTo>
                <a:lnTo>
                  <a:pt x="70230" y="16510"/>
                </a:lnTo>
                <a:lnTo>
                  <a:pt x="64388" y="10668"/>
                </a:lnTo>
                <a:lnTo>
                  <a:pt x="57912" y="5334"/>
                </a:lnTo>
                <a:lnTo>
                  <a:pt x="47879" y="508"/>
                </a:lnTo>
                <a:lnTo>
                  <a:pt x="41910" y="0"/>
                </a:lnTo>
                <a:close/>
              </a:path>
              <a:path w="140335" h="134620">
                <a:moveTo>
                  <a:pt x="132207" y="50926"/>
                </a:moveTo>
                <a:lnTo>
                  <a:pt x="132842" y="58547"/>
                </a:lnTo>
                <a:lnTo>
                  <a:pt x="132842" y="63373"/>
                </a:lnTo>
                <a:lnTo>
                  <a:pt x="128778" y="69976"/>
                </a:lnTo>
                <a:lnTo>
                  <a:pt x="139836" y="69976"/>
                </a:lnTo>
                <a:lnTo>
                  <a:pt x="139726" y="67563"/>
                </a:lnTo>
                <a:lnTo>
                  <a:pt x="137922" y="56642"/>
                </a:lnTo>
                <a:lnTo>
                  <a:pt x="132207" y="50926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58132" y="4135628"/>
            <a:ext cx="139700" cy="134620"/>
          </a:xfrm>
          <a:custGeom>
            <a:avLst/>
            <a:gdLst/>
            <a:ahLst/>
            <a:cxnLst/>
            <a:rect l="l" t="t" r="r" b="b"/>
            <a:pathLst>
              <a:path w="139700" h="134620">
                <a:moveTo>
                  <a:pt x="69976" y="16637"/>
                </a:moveTo>
                <a:lnTo>
                  <a:pt x="28294" y="16637"/>
                </a:lnTo>
                <a:lnTo>
                  <a:pt x="34390" y="17525"/>
                </a:lnTo>
                <a:lnTo>
                  <a:pt x="39196" y="19051"/>
                </a:lnTo>
                <a:lnTo>
                  <a:pt x="44645" y="22113"/>
                </a:lnTo>
                <a:lnTo>
                  <a:pt x="50713" y="26723"/>
                </a:lnTo>
                <a:lnTo>
                  <a:pt x="57377" y="32893"/>
                </a:lnTo>
                <a:lnTo>
                  <a:pt x="58520" y="34162"/>
                </a:lnTo>
                <a:lnTo>
                  <a:pt x="59790" y="35306"/>
                </a:lnTo>
                <a:lnTo>
                  <a:pt x="60933" y="36575"/>
                </a:lnTo>
                <a:lnTo>
                  <a:pt x="55539" y="50434"/>
                </a:lnTo>
                <a:lnTo>
                  <a:pt x="51217" y="62484"/>
                </a:lnTo>
                <a:lnTo>
                  <a:pt x="44868" y="95932"/>
                </a:lnTo>
                <a:lnTo>
                  <a:pt x="45288" y="101262"/>
                </a:lnTo>
                <a:lnTo>
                  <a:pt x="72764" y="132000"/>
                </a:lnTo>
                <a:lnTo>
                  <a:pt x="86714" y="134112"/>
                </a:lnTo>
                <a:lnTo>
                  <a:pt x="93445" y="131699"/>
                </a:lnTo>
                <a:lnTo>
                  <a:pt x="99066" y="126079"/>
                </a:lnTo>
                <a:lnTo>
                  <a:pt x="102716" y="122555"/>
                </a:lnTo>
                <a:lnTo>
                  <a:pt x="105256" y="118363"/>
                </a:lnTo>
                <a:lnTo>
                  <a:pt x="106653" y="113537"/>
                </a:lnTo>
                <a:lnTo>
                  <a:pt x="107168" y="110871"/>
                </a:lnTo>
                <a:lnTo>
                  <a:pt x="87476" y="110871"/>
                </a:lnTo>
                <a:lnTo>
                  <a:pt x="81761" y="109982"/>
                </a:lnTo>
                <a:lnTo>
                  <a:pt x="56742" y="82676"/>
                </a:lnTo>
                <a:lnTo>
                  <a:pt x="56996" y="76326"/>
                </a:lnTo>
                <a:lnTo>
                  <a:pt x="67156" y="42799"/>
                </a:lnTo>
                <a:lnTo>
                  <a:pt x="96289" y="42799"/>
                </a:lnTo>
                <a:lnTo>
                  <a:pt x="73252" y="19812"/>
                </a:lnTo>
                <a:lnTo>
                  <a:pt x="69976" y="16637"/>
                </a:lnTo>
                <a:close/>
              </a:path>
              <a:path w="139700" h="134620">
                <a:moveTo>
                  <a:pt x="96289" y="42799"/>
                </a:moveTo>
                <a:lnTo>
                  <a:pt x="67156" y="42799"/>
                </a:lnTo>
                <a:lnTo>
                  <a:pt x="76171" y="51758"/>
                </a:lnTo>
                <a:lnTo>
                  <a:pt x="97220" y="72771"/>
                </a:lnTo>
                <a:lnTo>
                  <a:pt x="102843" y="78359"/>
                </a:lnTo>
                <a:lnTo>
                  <a:pt x="102141" y="88011"/>
                </a:lnTo>
                <a:lnTo>
                  <a:pt x="100620" y="95932"/>
                </a:lnTo>
                <a:lnTo>
                  <a:pt x="98342" y="101951"/>
                </a:lnTo>
                <a:lnTo>
                  <a:pt x="95350" y="106172"/>
                </a:lnTo>
                <a:lnTo>
                  <a:pt x="92048" y="109474"/>
                </a:lnTo>
                <a:lnTo>
                  <a:pt x="87476" y="110871"/>
                </a:lnTo>
                <a:lnTo>
                  <a:pt x="107168" y="110871"/>
                </a:lnTo>
                <a:lnTo>
                  <a:pt x="107340" y="109982"/>
                </a:lnTo>
                <a:lnTo>
                  <a:pt x="108097" y="103917"/>
                </a:lnTo>
                <a:lnTo>
                  <a:pt x="108786" y="95932"/>
                </a:lnTo>
                <a:lnTo>
                  <a:pt x="109447" y="84962"/>
                </a:lnTo>
                <a:lnTo>
                  <a:pt x="137886" y="84962"/>
                </a:lnTo>
                <a:lnTo>
                  <a:pt x="139609" y="77771"/>
                </a:lnTo>
                <a:lnTo>
                  <a:pt x="139606" y="70104"/>
                </a:lnTo>
                <a:lnTo>
                  <a:pt x="128624" y="70104"/>
                </a:lnTo>
                <a:lnTo>
                  <a:pt x="127227" y="69976"/>
                </a:lnTo>
                <a:lnTo>
                  <a:pt x="125830" y="69976"/>
                </a:lnTo>
                <a:lnTo>
                  <a:pt x="124052" y="69214"/>
                </a:lnTo>
                <a:lnTo>
                  <a:pt x="119480" y="65659"/>
                </a:lnTo>
                <a:lnTo>
                  <a:pt x="113892" y="60451"/>
                </a:lnTo>
                <a:lnTo>
                  <a:pt x="104463" y="50901"/>
                </a:lnTo>
                <a:lnTo>
                  <a:pt x="96289" y="42799"/>
                </a:lnTo>
                <a:close/>
              </a:path>
              <a:path w="139700" h="134620">
                <a:moveTo>
                  <a:pt x="137886" y="84962"/>
                </a:moveTo>
                <a:lnTo>
                  <a:pt x="109447" y="84962"/>
                </a:lnTo>
                <a:lnTo>
                  <a:pt x="115035" y="90550"/>
                </a:lnTo>
                <a:lnTo>
                  <a:pt x="119861" y="93472"/>
                </a:lnTo>
                <a:lnTo>
                  <a:pt x="123925" y="94234"/>
                </a:lnTo>
                <a:lnTo>
                  <a:pt x="127862" y="94869"/>
                </a:lnTo>
                <a:lnTo>
                  <a:pt x="131291" y="93725"/>
                </a:lnTo>
                <a:lnTo>
                  <a:pt x="134212" y="90805"/>
                </a:lnTo>
                <a:lnTo>
                  <a:pt x="137803" y="85306"/>
                </a:lnTo>
                <a:lnTo>
                  <a:pt x="137886" y="84962"/>
                </a:lnTo>
                <a:close/>
              </a:path>
              <a:path w="139700" h="134620">
                <a:moveTo>
                  <a:pt x="41756" y="0"/>
                </a:moveTo>
                <a:lnTo>
                  <a:pt x="8206" y="21756"/>
                </a:lnTo>
                <a:lnTo>
                  <a:pt x="0" y="44196"/>
                </a:lnTo>
                <a:lnTo>
                  <a:pt x="360" y="50926"/>
                </a:lnTo>
                <a:lnTo>
                  <a:pt x="17753" y="72771"/>
                </a:lnTo>
                <a:lnTo>
                  <a:pt x="20674" y="73151"/>
                </a:lnTo>
                <a:lnTo>
                  <a:pt x="23468" y="72262"/>
                </a:lnTo>
                <a:lnTo>
                  <a:pt x="27786" y="67945"/>
                </a:lnTo>
                <a:lnTo>
                  <a:pt x="28705" y="65532"/>
                </a:lnTo>
                <a:lnTo>
                  <a:pt x="28578" y="62484"/>
                </a:lnTo>
                <a:lnTo>
                  <a:pt x="17118" y="47117"/>
                </a:lnTo>
                <a:lnTo>
                  <a:pt x="14197" y="44196"/>
                </a:lnTo>
                <a:lnTo>
                  <a:pt x="12800" y="40386"/>
                </a:lnTo>
                <a:lnTo>
                  <a:pt x="12588" y="36575"/>
                </a:lnTo>
                <a:lnTo>
                  <a:pt x="12419" y="31242"/>
                </a:lnTo>
                <a:lnTo>
                  <a:pt x="14197" y="27305"/>
                </a:lnTo>
                <a:lnTo>
                  <a:pt x="17880" y="23495"/>
                </a:lnTo>
                <a:lnTo>
                  <a:pt x="22833" y="18669"/>
                </a:lnTo>
                <a:lnTo>
                  <a:pt x="28294" y="16637"/>
                </a:lnTo>
                <a:lnTo>
                  <a:pt x="69976" y="16637"/>
                </a:lnTo>
                <a:lnTo>
                  <a:pt x="66963" y="13715"/>
                </a:lnTo>
                <a:lnTo>
                  <a:pt x="61615" y="8953"/>
                </a:lnTo>
                <a:lnTo>
                  <a:pt x="57196" y="5524"/>
                </a:lnTo>
                <a:lnTo>
                  <a:pt x="53694" y="3429"/>
                </a:lnTo>
                <a:lnTo>
                  <a:pt x="47598" y="635"/>
                </a:lnTo>
                <a:lnTo>
                  <a:pt x="41756" y="0"/>
                </a:lnTo>
                <a:close/>
              </a:path>
              <a:path w="139700" h="134620">
                <a:moveTo>
                  <a:pt x="132053" y="50926"/>
                </a:moveTo>
                <a:lnTo>
                  <a:pt x="132583" y="57292"/>
                </a:lnTo>
                <a:lnTo>
                  <a:pt x="132688" y="63373"/>
                </a:lnTo>
                <a:lnTo>
                  <a:pt x="132307" y="65532"/>
                </a:lnTo>
                <a:lnTo>
                  <a:pt x="132180" y="66801"/>
                </a:lnTo>
                <a:lnTo>
                  <a:pt x="131545" y="67691"/>
                </a:lnTo>
                <a:lnTo>
                  <a:pt x="130656" y="68707"/>
                </a:lnTo>
                <a:lnTo>
                  <a:pt x="129767" y="69596"/>
                </a:lnTo>
                <a:lnTo>
                  <a:pt x="128624" y="70104"/>
                </a:lnTo>
                <a:lnTo>
                  <a:pt x="139606" y="70104"/>
                </a:lnTo>
                <a:lnTo>
                  <a:pt x="139502" y="67563"/>
                </a:lnTo>
                <a:lnTo>
                  <a:pt x="137768" y="56642"/>
                </a:lnTo>
                <a:lnTo>
                  <a:pt x="132053" y="50926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19454" y="3930153"/>
            <a:ext cx="189865" cy="227329"/>
          </a:xfrm>
          <a:custGeom>
            <a:avLst/>
            <a:gdLst/>
            <a:ahLst/>
            <a:cxnLst/>
            <a:rect l="l" t="t" r="r" b="b"/>
            <a:pathLst>
              <a:path w="189864" h="227329">
                <a:moveTo>
                  <a:pt x="61340" y="82296"/>
                </a:moveTo>
                <a:lnTo>
                  <a:pt x="21589" y="82296"/>
                </a:lnTo>
                <a:lnTo>
                  <a:pt x="24256" y="82550"/>
                </a:lnTo>
                <a:lnTo>
                  <a:pt x="26542" y="83693"/>
                </a:lnTo>
                <a:lnTo>
                  <a:pt x="139191" y="193929"/>
                </a:lnTo>
                <a:lnTo>
                  <a:pt x="145668" y="209042"/>
                </a:lnTo>
                <a:lnTo>
                  <a:pt x="143637" y="214249"/>
                </a:lnTo>
                <a:lnTo>
                  <a:pt x="135889" y="221996"/>
                </a:lnTo>
                <a:lnTo>
                  <a:pt x="134492" y="223520"/>
                </a:lnTo>
                <a:lnTo>
                  <a:pt x="135762" y="224662"/>
                </a:lnTo>
                <a:lnTo>
                  <a:pt x="138302" y="227203"/>
                </a:lnTo>
                <a:lnTo>
                  <a:pt x="182850" y="182753"/>
                </a:lnTo>
                <a:lnTo>
                  <a:pt x="167766" y="182753"/>
                </a:lnTo>
                <a:lnTo>
                  <a:pt x="165226" y="182625"/>
                </a:lnTo>
                <a:lnTo>
                  <a:pt x="162813" y="181483"/>
                </a:lnTo>
                <a:lnTo>
                  <a:pt x="159765" y="179959"/>
                </a:lnTo>
                <a:lnTo>
                  <a:pt x="154812" y="175768"/>
                </a:lnTo>
                <a:lnTo>
                  <a:pt x="104393" y="125349"/>
                </a:lnTo>
                <a:lnTo>
                  <a:pt x="112890" y="116840"/>
                </a:lnTo>
                <a:lnTo>
                  <a:pt x="95885" y="116840"/>
                </a:lnTo>
                <a:lnTo>
                  <a:pt x="61340" y="82296"/>
                </a:lnTo>
                <a:close/>
              </a:path>
              <a:path w="189864" h="227329">
                <a:moveTo>
                  <a:pt x="185800" y="172212"/>
                </a:moveTo>
                <a:lnTo>
                  <a:pt x="184276" y="173609"/>
                </a:lnTo>
                <a:lnTo>
                  <a:pt x="182879" y="175006"/>
                </a:lnTo>
                <a:lnTo>
                  <a:pt x="181482" y="176530"/>
                </a:lnTo>
                <a:lnTo>
                  <a:pt x="178688" y="179324"/>
                </a:lnTo>
                <a:lnTo>
                  <a:pt x="175132" y="181229"/>
                </a:lnTo>
                <a:lnTo>
                  <a:pt x="170941" y="182118"/>
                </a:lnTo>
                <a:lnTo>
                  <a:pt x="167766" y="182753"/>
                </a:lnTo>
                <a:lnTo>
                  <a:pt x="182850" y="182753"/>
                </a:lnTo>
                <a:lnTo>
                  <a:pt x="189611" y="176022"/>
                </a:lnTo>
                <a:lnTo>
                  <a:pt x="188213" y="174625"/>
                </a:lnTo>
                <a:lnTo>
                  <a:pt x="186943" y="173482"/>
                </a:lnTo>
                <a:lnTo>
                  <a:pt x="185800" y="172212"/>
                </a:lnTo>
                <a:close/>
              </a:path>
              <a:path w="189864" h="227329">
                <a:moveTo>
                  <a:pt x="117601" y="57277"/>
                </a:moveTo>
                <a:lnTo>
                  <a:pt x="114300" y="60579"/>
                </a:lnTo>
                <a:lnTo>
                  <a:pt x="121157" y="68834"/>
                </a:lnTo>
                <a:lnTo>
                  <a:pt x="124587" y="75311"/>
                </a:lnTo>
                <a:lnTo>
                  <a:pt x="125094" y="85090"/>
                </a:lnTo>
                <a:lnTo>
                  <a:pt x="122681" y="90043"/>
                </a:lnTo>
                <a:lnTo>
                  <a:pt x="117728" y="95123"/>
                </a:lnTo>
                <a:lnTo>
                  <a:pt x="95885" y="116840"/>
                </a:lnTo>
                <a:lnTo>
                  <a:pt x="112890" y="116840"/>
                </a:lnTo>
                <a:lnTo>
                  <a:pt x="130048" y="99568"/>
                </a:lnTo>
                <a:lnTo>
                  <a:pt x="133857" y="97028"/>
                </a:lnTo>
                <a:lnTo>
                  <a:pt x="137032" y="96393"/>
                </a:lnTo>
                <a:lnTo>
                  <a:pt x="140462" y="95631"/>
                </a:lnTo>
                <a:lnTo>
                  <a:pt x="155869" y="95631"/>
                </a:lnTo>
                <a:lnTo>
                  <a:pt x="117601" y="57277"/>
                </a:lnTo>
                <a:close/>
              </a:path>
              <a:path w="189864" h="227329">
                <a:moveTo>
                  <a:pt x="155869" y="95631"/>
                </a:moveTo>
                <a:lnTo>
                  <a:pt x="140462" y="95631"/>
                </a:lnTo>
                <a:lnTo>
                  <a:pt x="143890" y="95885"/>
                </a:lnTo>
                <a:lnTo>
                  <a:pt x="151256" y="98679"/>
                </a:lnTo>
                <a:lnTo>
                  <a:pt x="155575" y="101981"/>
                </a:lnTo>
                <a:lnTo>
                  <a:pt x="161162" y="107315"/>
                </a:lnTo>
                <a:lnTo>
                  <a:pt x="164337" y="104140"/>
                </a:lnTo>
                <a:lnTo>
                  <a:pt x="155869" y="95631"/>
                </a:lnTo>
                <a:close/>
              </a:path>
              <a:path w="189864" h="227329">
                <a:moveTo>
                  <a:pt x="88900" y="0"/>
                </a:moveTo>
                <a:lnTo>
                  <a:pt x="64445" y="24511"/>
                </a:lnTo>
                <a:lnTo>
                  <a:pt x="0" y="89027"/>
                </a:lnTo>
                <a:lnTo>
                  <a:pt x="1269" y="90170"/>
                </a:lnTo>
                <a:lnTo>
                  <a:pt x="2539" y="91567"/>
                </a:lnTo>
                <a:lnTo>
                  <a:pt x="3810" y="92837"/>
                </a:lnTo>
                <a:lnTo>
                  <a:pt x="5206" y="91312"/>
                </a:lnTo>
                <a:lnTo>
                  <a:pt x="10922" y="85598"/>
                </a:lnTo>
                <a:lnTo>
                  <a:pt x="14350" y="83693"/>
                </a:lnTo>
                <a:lnTo>
                  <a:pt x="18668" y="82931"/>
                </a:lnTo>
                <a:lnTo>
                  <a:pt x="21589" y="82296"/>
                </a:lnTo>
                <a:lnTo>
                  <a:pt x="61340" y="82296"/>
                </a:lnTo>
                <a:lnTo>
                  <a:pt x="41528" y="62484"/>
                </a:lnTo>
                <a:lnTo>
                  <a:pt x="74167" y="29972"/>
                </a:lnTo>
                <a:lnTo>
                  <a:pt x="79501" y="26035"/>
                </a:lnTo>
                <a:lnTo>
                  <a:pt x="83819" y="24384"/>
                </a:lnTo>
                <a:lnTo>
                  <a:pt x="88011" y="22860"/>
                </a:lnTo>
                <a:lnTo>
                  <a:pt x="92837" y="22352"/>
                </a:lnTo>
                <a:lnTo>
                  <a:pt x="112918" y="22352"/>
                </a:lnTo>
                <a:lnTo>
                  <a:pt x="88900" y="0"/>
                </a:lnTo>
                <a:close/>
              </a:path>
              <a:path w="189864" h="227329">
                <a:moveTo>
                  <a:pt x="112918" y="22352"/>
                </a:moveTo>
                <a:lnTo>
                  <a:pt x="92837" y="22352"/>
                </a:lnTo>
                <a:lnTo>
                  <a:pt x="97789" y="23368"/>
                </a:lnTo>
                <a:lnTo>
                  <a:pt x="102869" y="24511"/>
                </a:lnTo>
                <a:lnTo>
                  <a:pt x="109474" y="27432"/>
                </a:lnTo>
                <a:lnTo>
                  <a:pt x="117348" y="32385"/>
                </a:lnTo>
                <a:lnTo>
                  <a:pt x="120395" y="29337"/>
                </a:lnTo>
                <a:lnTo>
                  <a:pt x="112918" y="22352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954016" y="4013592"/>
            <a:ext cx="30480" cy="31115"/>
          </a:xfrm>
          <a:custGeom>
            <a:avLst/>
            <a:gdLst/>
            <a:ahLst/>
            <a:cxnLst/>
            <a:rect l="l" t="t" r="r" b="b"/>
            <a:pathLst>
              <a:path w="30479" h="31114">
                <a:moveTo>
                  <a:pt x="10160" y="0"/>
                </a:moveTo>
                <a:lnTo>
                  <a:pt x="6604" y="1270"/>
                </a:lnTo>
                <a:lnTo>
                  <a:pt x="3937" y="4064"/>
                </a:lnTo>
                <a:lnTo>
                  <a:pt x="1143" y="6731"/>
                </a:lnTo>
                <a:lnTo>
                  <a:pt x="0" y="10160"/>
                </a:lnTo>
                <a:lnTo>
                  <a:pt x="508" y="18288"/>
                </a:lnTo>
                <a:lnTo>
                  <a:pt x="2286" y="21971"/>
                </a:lnTo>
                <a:lnTo>
                  <a:pt x="5461" y="25146"/>
                </a:lnTo>
                <a:lnTo>
                  <a:pt x="8636" y="28194"/>
                </a:lnTo>
                <a:lnTo>
                  <a:pt x="12192" y="29972"/>
                </a:lnTo>
                <a:lnTo>
                  <a:pt x="16256" y="30226"/>
                </a:lnTo>
                <a:lnTo>
                  <a:pt x="20447" y="30607"/>
                </a:lnTo>
                <a:lnTo>
                  <a:pt x="23875" y="29337"/>
                </a:lnTo>
                <a:lnTo>
                  <a:pt x="29337" y="23876"/>
                </a:lnTo>
                <a:lnTo>
                  <a:pt x="30480" y="20447"/>
                </a:lnTo>
                <a:lnTo>
                  <a:pt x="30099" y="16256"/>
                </a:lnTo>
                <a:lnTo>
                  <a:pt x="29845" y="12319"/>
                </a:lnTo>
                <a:lnTo>
                  <a:pt x="28194" y="8636"/>
                </a:lnTo>
                <a:lnTo>
                  <a:pt x="25019" y="5588"/>
                </a:lnTo>
                <a:lnTo>
                  <a:pt x="21844" y="2413"/>
                </a:lnTo>
                <a:lnTo>
                  <a:pt x="18287" y="762"/>
                </a:lnTo>
                <a:lnTo>
                  <a:pt x="14097" y="254"/>
                </a:lnTo>
                <a:lnTo>
                  <a:pt x="10160" y="0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865123" y="3749928"/>
            <a:ext cx="262255" cy="262255"/>
          </a:xfrm>
          <a:custGeom>
            <a:avLst/>
            <a:gdLst/>
            <a:ahLst/>
            <a:cxnLst/>
            <a:rect l="l" t="t" r="r" b="b"/>
            <a:pathLst>
              <a:path w="262254" h="262254">
                <a:moveTo>
                  <a:pt x="61229" y="116840"/>
                </a:moveTo>
                <a:lnTo>
                  <a:pt x="21589" y="116840"/>
                </a:lnTo>
                <a:lnTo>
                  <a:pt x="24257" y="117094"/>
                </a:lnTo>
                <a:lnTo>
                  <a:pt x="26543" y="118237"/>
                </a:lnTo>
                <a:lnTo>
                  <a:pt x="29591" y="119634"/>
                </a:lnTo>
                <a:lnTo>
                  <a:pt x="34671" y="123951"/>
                </a:lnTo>
                <a:lnTo>
                  <a:pt x="41656" y="131063"/>
                </a:lnTo>
                <a:lnTo>
                  <a:pt x="139192" y="228473"/>
                </a:lnTo>
                <a:lnTo>
                  <a:pt x="143637" y="234442"/>
                </a:lnTo>
                <a:lnTo>
                  <a:pt x="144399" y="237998"/>
                </a:lnTo>
                <a:lnTo>
                  <a:pt x="145669" y="243586"/>
                </a:lnTo>
                <a:lnTo>
                  <a:pt x="143637" y="248793"/>
                </a:lnTo>
                <a:lnTo>
                  <a:pt x="135889" y="256540"/>
                </a:lnTo>
                <a:lnTo>
                  <a:pt x="134493" y="258063"/>
                </a:lnTo>
                <a:lnTo>
                  <a:pt x="138303" y="261874"/>
                </a:lnTo>
                <a:lnTo>
                  <a:pt x="182757" y="217297"/>
                </a:lnTo>
                <a:lnTo>
                  <a:pt x="167767" y="217297"/>
                </a:lnTo>
                <a:lnTo>
                  <a:pt x="165100" y="217170"/>
                </a:lnTo>
                <a:lnTo>
                  <a:pt x="159766" y="214503"/>
                </a:lnTo>
                <a:lnTo>
                  <a:pt x="154812" y="210312"/>
                </a:lnTo>
                <a:lnTo>
                  <a:pt x="105663" y="161162"/>
                </a:lnTo>
                <a:lnTo>
                  <a:pt x="113186" y="153670"/>
                </a:lnTo>
                <a:lnTo>
                  <a:pt x="98171" y="153670"/>
                </a:lnTo>
                <a:lnTo>
                  <a:pt x="61229" y="116840"/>
                </a:lnTo>
                <a:close/>
              </a:path>
              <a:path w="262254" h="262254">
                <a:moveTo>
                  <a:pt x="185674" y="206756"/>
                </a:moveTo>
                <a:lnTo>
                  <a:pt x="184276" y="208280"/>
                </a:lnTo>
                <a:lnTo>
                  <a:pt x="182753" y="209676"/>
                </a:lnTo>
                <a:lnTo>
                  <a:pt x="181356" y="211200"/>
                </a:lnTo>
                <a:lnTo>
                  <a:pt x="178562" y="213995"/>
                </a:lnTo>
                <a:lnTo>
                  <a:pt x="175133" y="215900"/>
                </a:lnTo>
                <a:lnTo>
                  <a:pt x="170814" y="216662"/>
                </a:lnTo>
                <a:lnTo>
                  <a:pt x="167767" y="217297"/>
                </a:lnTo>
                <a:lnTo>
                  <a:pt x="182757" y="217297"/>
                </a:lnTo>
                <a:lnTo>
                  <a:pt x="189484" y="210566"/>
                </a:lnTo>
                <a:lnTo>
                  <a:pt x="185674" y="206756"/>
                </a:lnTo>
                <a:close/>
              </a:path>
              <a:path w="262254" h="262254">
                <a:moveTo>
                  <a:pt x="194945" y="105663"/>
                </a:moveTo>
                <a:lnTo>
                  <a:pt x="161162" y="105663"/>
                </a:lnTo>
                <a:lnTo>
                  <a:pt x="173786" y="118363"/>
                </a:lnTo>
                <a:lnTo>
                  <a:pt x="211582" y="156083"/>
                </a:lnTo>
                <a:lnTo>
                  <a:pt x="216026" y="162051"/>
                </a:lnTo>
                <a:lnTo>
                  <a:pt x="216788" y="165735"/>
                </a:lnTo>
                <a:lnTo>
                  <a:pt x="218059" y="171323"/>
                </a:lnTo>
                <a:lnTo>
                  <a:pt x="216026" y="176530"/>
                </a:lnTo>
                <a:lnTo>
                  <a:pt x="211074" y="181356"/>
                </a:lnTo>
                <a:lnTo>
                  <a:pt x="206883" y="185547"/>
                </a:lnTo>
                <a:lnTo>
                  <a:pt x="210693" y="189357"/>
                </a:lnTo>
                <a:lnTo>
                  <a:pt x="255241" y="144907"/>
                </a:lnTo>
                <a:lnTo>
                  <a:pt x="240157" y="144907"/>
                </a:lnTo>
                <a:lnTo>
                  <a:pt x="237617" y="144780"/>
                </a:lnTo>
                <a:lnTo>
                  <a:pt x="235204" y="143637"/>
                </a:lnTo>
                <a:lnTo>
                  <a:pt x="232156" y="142112"/>
                </a:lnTo>
                <a:lnTo>
                  <a:pt x="227203" y="137922"/>
                </a:lnTo>
                <a:lnTo>
                  <a:pt x="194945" y="105663"/>
                </a:lnTo>
                <a:close/>
              </a:path>
              <a:path w="262254" h="262254">
                <a:moveTo>
                  <a:pt x="133731" y="44450"/>
                </a:moveTo>
                <a:lnTo>
                  <a:pt x="93980" y="44450"/>
                </a:lnTo>
                <a:lnTo>
                  <a:pt x="96647" y="44704"/>
                </a:lnTo>
                <a:lnTo>
                  <a:pt x="99060" y="45720"/>
                </a:lnTo>
                <a:lnTo>
                  <a:pt x="101981" y="47244"/>
                </a:lnTo>
                <a:lnTo>
                  <a:pt x="107061" y="51562"/>
                </a:lnTo>
                <a:lnTo>
                  <a:pt x="114046" y="58674"/>
                </a:lnTo>
                <a:lnTo>
                  <a:pt x="153670" y="98171"/>
                </a:lnTo>
                <a:lnTo>
                  <a:pt x="115999" y="135890"/>
                </a:lnTo>
                <a:lnTo>
                  <a:pt x="98171" y="153670"/>
                </a:lnTo>
                <a:lnTo>
                  <a:pt x="113186" y="153670"/>
                </a:lnTo>
                <a:lnTo>
                  <a:pt x="161162" y="105663"/>
                </a:lnTo>
                <a:lnTo>
                  <a:pt x="194945" y="105663"/>
                </a:lnTo>
                <a:lnTo>
                  <a:pt x="133731" y="44450"/>
                </a:lnTo>
                <a:close/>
              </a:path>
              <a:path w="262254" h="262254">
                <a:moveTo>
                  <a:pt x="258063" y="134493"/>
                </a:moveTo>
                <a:lnTo>
                  <a:pt x="256539" y="135890"/>
                </a:lnTo>
                <a:lnTo>
                  <a:pt x="253746" y="138684"/>
                </a:lnTo>
                <a:lnTo>
                  <a:pt x="250951" y="141605"/>
                </a:lnTo>
                <a:lnTo>
                  <a:pt x="247396" y="143510"/>
                </a:lnTo>
                <a:lnTo>
                  <a:pt x="243205" y="144399"/>
                </a:lnTo>
                <a:lnTo>
                  <a:pt x="240157" y="144907"/>
                </a:lnTo>
                <a:lnTo>
                  <a:pt x="255241" y="144907"/>
                </a:lnTo>
                <a:lnTo>
                  <a:pt x="261874" y="138303"/>
                </a:lnTo>
                <a:lnTo>
                  <a:pt x="260476" y="137033"/>
                </a:lnTo>
                <a:lnTo>
                  <a:pt x="259207" y="135762"/>
                </a:lnTo>
                <a:lnTo>
                  <a:pt x="258063" y="134493"/>
                </a:lnTo>
                <a:close/>
              </a:path>
              <a:path w="262254" h="262254">
                <a:moveTo>
                  <a:pt x="51181" y="72390"/>
                </a:moveTo>
                <a:lnTo>
                  <a:pt x="5185" y="118363"/>
                </a:lnTo>
                <a:lnTo>
                  <a:pt x="0" y="123571"/>
                </a:lnTo>
                <a:lnTo>
                  <a:pt x="3810" y="127381"/>
                </a:lnTo>
                <a:lnTo>
                  <a:pt x="5207" y="125857"/>
                </a:lnTo>
                <a:lnTo>
                  <a:pt x="10795" y="120269"/>
                </a:lnTo>
                <a:lnTo>
                  <a:pt x="14350" y="118363"/>
                </a:lnTo>
                <a:lnTo>
                  <a:pt x="21589" y="116840"/>
                </a:lnTo>
                <a:lnTo>
                  <a:pt x="61229" y="116840"/>
                </a:lnTo>
                <a:lnTo>
                  <a:pt x="51688" y="107315"/>
                </a:lnTo>
                <a:lnTo>
                  <a:pt x="47625" y="102488"/>
                </a:lnTo>
                <a:lnTo>
                  <a:pt x="46100" y="99568"/>
                </a:lnTo>
                <a:lnTo>
                  <a:pt x="44704" y="96647"/>
                </a:lnTo>
                <a:lnTo>
                  <a:pt x="44323" y="93725"/>
                </a:lnTo>
                <a:lnTo>
                  <a:pt x="44958" y="90805"/>
                </a:lnTo>
                <a:lnTo>
                  <a:pt x="45974" y="86741"/>
                </a:lnTo>
                <a:lnTo>
                  <a:pt x="47879" y="83312"/>
                </a:lnTo>
                <a:lnTo>
                  <a:pt x="50673" y="80518"/>
                </a:lnTo>
                <a:lnTo>
                  <a:pt x="52070" y="78994"/>
                </a:lnTo>
                <a:lnTo>
                  <a:pt x="53594" y="77597"/>
                </a:lnTo>
                <a:lnTo>
                  <a:pt x="54991" y="76073"/>
                </a:lnTo>
                <a:lnTo>
                  <a:pt x="53721" y="74930"/>
                </a:lnTo>
                <a:lnTo>
                  <a:pt x="52450" y="73533"/>
                </a:lnTo>
                <a:lnTo>
                  <a:pt x="51181" y="72390"/>
                </a:lnTo>
                <a:close/>
              </a:path>
              <a:path w="262254" h="262254">
                <a:moveTo>
                  <a:pt x="123571" y="0"/>
                </a:moveTo>
                <a:lnTo>
                  <a:pt x="72389" y="51181"/>
                </a:lnTo>
                <a:lnTo>
                  <a:pt x="73660" y="52324"/>
                </a:lnTo>
                <a:lnTo>
                  <a:pt x="74930" y="53721"/>
                </a:lnTo>
                <a:lnTo>
                  <a:pt x="76200" y="54863"/>
                </a:lnTo>
                <a:lnTo>
                  <a:pt x="80391" y="50673"/>
                </a:lnTo>
                <a:lnTo>
                  <a:pt x="83312" y="47879"/>
                </a:lnTo>
                <a:lnTo>
                  <a:pt x="86741" y="45974"/>
                </a:lnTo>
                <a:lnTo>
                  <a:pt x="93980" y="44450"/>
                </a:lnTo>
                <a:lnTo>
                  <a:pt x="133731" y="44450"/>
                </a:lnTo>
                <a:lnTo>
                  <a:pt x="124206" y="34925"/>
                </a:lnTo>
                <a:lnTo>
                  <a:pt x="120014" y="29972"/>
                </a:lnTo>
                <a:lnTo>
                  <a:pt x="118491" y="27050"/>
                </a:lnTo>
                <a:lnTo>
                  <a:pt x="116967" y="24384"/>
                </a:lnTo>
                <a:lnTo>
                  <a:pt x="127381" y="3810"/>
                </a:lnTo>
                <a:lnTo>
                  <a:pt x="123571" y="0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58798" y="3423412"/>
            <a:ext cx="461899" cy="4453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30604" y="4762638"/>
            <a:ext cx="100965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c. </a:t>
            </a:r>
            <a:r>
              <a:rPr sz="1400" b="1" spc="-5" dirty="0">
                <a:latin typeface="Times New Roman"/>
                <a:cs typeface="Times New Roman"/>
              </a:rPr>
              <a:t>Ideal</a:t>
            </a:r>
            <a:r>
              <a:rPr sz="1400" b="1" spc="-6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Edge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33598" y="4673078"/>
            <a:ext cx="2505710" cy="6240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505585">
              <a:lnSpc>
                <a:spcPct val="142300"/>
              </a:lnSpc>
              <a:spcBef>
                <a:spcPts val="95"/>
              </a:spcBef>
            </a:pPr>
            <a:r>
              <a:rPr sz="1400" b="1" spc="-5" dirty="0">
                <a:latin typeface="Times New Roman"/>
                <a:cs typeface="Times New Roman"/>
              </a:rPr>
              <a:t>d. </a:t>
            </a:r>
            <a:r>
              <a:rPr sz="1400" b="1" dirty="0">
                <a:latin typeface="Times New Roman"/>
                <a:cs typeface="Times New Roman"/>
              </a:rPr>
              <a:t>Real </a:t>
            </a:r>
            <a:r>
              <a:rPr sz="1400" b="1" spc="-5" dirty="0">
                <a:latin typeface="Times New Roman"/>
                <a:cs typeface="Times New Roman"/>
              </a:rPr>
              <a:t>Edge  Figure (2-19): </a:t>
            </a:r>
            <a:r>
              <a:rPr sz="1400" spc="-5" dirty="0">
                <a:latin typeface="Times New Roman"/>
                <a:cs typeface="Times New Roman"/>
              </a:rPr>
              <a:t>Ideal </a:t>
            </a:r>
            <a:r>
              <a:rPr sz="1400" dirty="0">
                <a:latin typeface="Times New Roman"/>
                <a:cs typeface="Times New Roman"/>
              </a:rPr>
              <a:t>vs. </a:t>
            </a:r>
            <a:r>
              <a:rPr sz="1400" spc="-5" dirty="0">
                <a:latin typeface="Times New Roman"/>
                <a:cs typeface="Times New Roman"/>
              </a:rPr>
              <a:t>Real Edge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30604" y="5281651"/>
            <a:ext cx="5514340" cy="34429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6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The vertical axis represents brightness, and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horizontal axis shows the  spatial coordinates. The abrupt </a:t>
            </a:r>
            <a:r>
              <a:rPr sz="1400" dirty="0">
                <a:latin typeface="Times New Roman"/>
                <a:cs typeface="Times New Roman"/>
              </a:rPr>
              <a:t>change </a:t>
            </a:r>
            <a:r>
              <a:rPr sz="1400" spc="-5" dirty="0">
                <a:latin typeface="Times New Roman"/>
                <a:cs typeface="Times New Roman"/>
              </a:rPr>
              <a:t>in brightness characterizes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ideal  edge.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figure </a:t>
            </a:r>
            <a:r>
              <a:rPr sz="1400" spc="-5" dirty="0">
                <a:latin typeface="Times New Roman"/>
                <a:cs typeface="Times New Roman"/>
              </a:rPr>
              <a:t>(b) we </a:t>
            </a:r>
            <a:r>
              <a:rPr sz="1400" dirty="0">
                <a:latin typeface="Times New Roman"/>
                <a:cs typeface="Times New Roman"/>
              </a:rPr>
              <a:t>see </a:t>
            </a:r>
            <a:r>
              <a:rPr sz="1400" spc="-5" dirty="0">
                <a:latin typeface="Times New Roman"/>
                <a:cs typeface="Times New Roman"/>
              </a:rPr>
              <a:t>the representation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real edge,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change  gradually. This gradual change </a:t>
            </a:r>
            <a:r>
              <a:rPr sz="1400" dirty="0">
                <a:latin typeface="Times New Roman"/>
                <a:cs typeface="Times New Roman"/>
              </a:rPr>
              <a:t>is a </a:t>
            </a:r>
            <a:r>
              <a:rPr sz="1400" spc="-5" dirty="0">
                <a:latin typeface="Times New Roman"/>
                <a:cs typeface="Times New Roman"/>
              </a:rPr>
              <a:t>minor form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blurring caused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by: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8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Imaging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devices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84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lenses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84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Or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lighting and </a:t>
            </a:r>
            <a:r>
              <a:rPr sz="1400" dirty="0">
                <a:latin typeface="Times New Roman"/>
                <a:cs typeface="Times New Roman"/>
              </a:rPr>
              <a:t>it is </a:t>
            </a:r>
            <a:r>
              <a:rPr sz="1400" spc="-5" dirty="0">
                <a:latin typeface="Times New Roman"/>
                <a:cs typeface="Times New Roman"/>
              </a:rPr>
              <a:t>typical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5" dirty="0">
                <a:latin typeface="Times New Roman"/>
                <a:cs typeface="Times New Roman"/>
              </a:rPr>
              <a:t>real </a:t>
            </a:r>
            <a:r>
              <a:rPr sz="1400" spc="-10" dirty="0">
                <a:latin typeface="Times New Roman"/>
                <a:cs typeface="Times New Roman"/>
              </a:rPr>
              <a:t>world </a:t>
            </a:r>
            <a:r>
              <a:rPr sz="1400" spc="-5" dirty="0">
                <a:latin typeface="Times New Roman"/>
                <a:cs typeface="Times New Roman"/>
              </a:rPr>
              <a:t>(as opposed to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computer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30"/>
              </a:spcBef>
            </a:pPr>
            <a:r>
              <a:rPr sz="1400" spc="-5" dirty="0">
                <a:latin typeface="Times New Roman"/>
                <a:cs typeface="Times New Roman"/>
              </a:rPr>
              <a:t>_generated)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images.</a:t>
            </a:r>
            <a:endParaRPr sz="14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An </a:t>
            </a:r>
            <a:r>
              <a:rPr sz="1400" dirty="0">
                <a:latin typeface="Times New Roman"/>
                <a:cs typeface="Times New Roman"/>
              </a:rPr>
              <a:t>edged </a:t>
            </a:r>
            <a:r>
              <a:rPr sz="1400" spc="-5" dirty="0">
                <a:latin typeface="Times New Roman"/>
                <a:cs typeface="Times New Roman"/>
              </a:rPr>
              <a:t>is where the </a:t>
            </a:r>
            <a:r>
              <a:rPr sz="1400" dirty="0">
                <a:latin typeface="Times New Roman"/>
                <a:cs typeface="Times New Roman"/>
              </a:rPr>
              <a:t>gray </a:t>
            </a:r>
            <a:r>
              <a:rPr sz="1400" spc="-5" dirty="0">
                <a:latin typeface="Times New Roman"/>
                <a:cs typeface="Times New Roman"/>
              </a:rPr>
              <a:t>level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image moves from </a:t>
            </a:r>
            <a:r>
              <a:rPr sz="1400" dirty="0">
                <a:latin typeface="Times New Roman"/>
                <a:cs typeface="Times New Roman"/>
              </a:rPr>
              <a:t>an area of </a:t>
            </a:r>
            <a:r>
              <a:rPr sz="1400" spc="-5" dirty="0">
                <a:latin typeface="Times New Roman"/>
                <a:cs typeface="Times New Roman"/>
              </a:rPr>
              <a:t>low  values to high values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vice versa. The edge itself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centre </a:t>
            </a:r>
            <a:r>
              <a:rPr sz="1400" spc="-5" dirty="0">
                <a:latin typeface="Times New Roman"/>
                <a:cs typeface="Times New Roman"/>
              </a:rPr>
              <a:t>of this  transition. The detected edge gives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bright spot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edge and dark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area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67277" y="3208665"/>
            <a:ext cx="340360" cy="1242061"/>
          </a:xfrm>
          <a:custGeom>
            <a:avLst/>
            <a:gdLst/>
            <a:ahLst/>
            <a:cxnLst/>
            <a:rect l="l" t="t" r="r" b="b"/>
            <a:pathLst>
              <a:path w="340360" h="1242060">
                <a:moveTo>
                  <a:pt x="0" y="1242060"/>
                </a:moveTo>
                <a:lnTo>
                  <a:pt x="339851" y="1242060"/>
                </a:lnTo>
                <a:lnTo>
                  <a:pt x="339851" y="0"/>
                </a:lnTo>
                <a:lnTo>
                  <a:pt x="0" y="0"/>
                </a:lnTo>
                <a:lnTo>
                  <a:pt x="0" y="124206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932809" y="3208666"/>
            <a:ext cx="205740" cy="306705"/>
          </a:xfrm>
          <a:custGeom>
            <a:avLst/>
            <a:gdLst/>
            <a:ahLst/>
            <a:cxnLst/>
            <a:rect l="l" t="t" r="r" b="b"/>
            <a:pathLst>
              <a:path w="205739" h="306704">
                <a:moveTo>
                  <a:pt x="0" y="306324"/>
                </a:moveTo>
                <a:lnTo>
                  <a:pt x="205739" y="306324"/>
                </a:lnTo>
                <a:lnTo>
                  <a:pt x="205739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207128" y="3208665"/>
            <a:ext cx="342900" cy="1242061"/>
          </a:xfrm>
          <a:custGeom>
            <a:avLst/>
            <a:gdLst/>
            <a:ahLst/>
            <a:cxnLst/>
            <a:rect l="l" t="t" r="r" b="b"/>
            <a:pathLst>
              <a:path w="342900" h="1242060">
                <a:moveTo>
                  <a:pt x="0" y="1242060"/>
                </a:moveTo>
                <a:lnTo>
                  <a:pt x="342900" y="1242060"/>
                </a:lnTo>
                <a:lnTo>
                  <a:pt x="342900" y="0"/>
                </a:lnTo>
                <a:lnTo>
                  <a:pt x="0" y="0"/>
                </a:lnTo>
                <a:lnTo>
                  <a:pt x="0" y="12420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275710" y="3208666"/>
            <a:ext cx="205740" cy="306705"/>
          </a:xfrm>
          <a:custGeom>
            <a:avLst/>
            <a:gdLst/>
            <a:ahLst/>
            <a:cxnLst/>
            <a:rect l="l" t="t" r="r" b="b"/>
            <a:pathLst>
              <a:path w="205739" h="306704">
                <a:moveTo>
                  <a:pt x="0" y="306324"/>
                </a:moveTo>
                <a:lnTo>
                  <a:pt x="205739" y="306324"/>
                </a:lnTo>
                <a:lnTo>
                  <a:pt x="205739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50028" y="3208665"/>
            <a:ext cx="342900" cy="1242061"/>
          </a:xfrm>
          <a:custGeom>
            <a:avLst/>
            <a:gdLst/>
            <a:ahLst/>
            <a:cxnLst/>
            <a:rect l="l" t="t" r="r" b="b"/>
            <a:pathLst>
              <a:path w="342900" h="1242060">
                <a:moveTo>
                  <a:pt x="0" y="1242060"/>
                </a:moveTo>
                <a:lnTo>
                  <a:pt x="342900" y="1242060"/>
                </a:lnTo>
                <a:lnTo>
                  <a:pt x="342900" y="0"/>
                </a:lnTo>
                <a:lnTo>
                  <a:pt x="0" y="0"/>
                </a:lnTo>
                <a:lnTo>
                  <a:pt x="0" y="124206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618611" y="3208666"/>
            <a:ext cx="205740" cy="306705"/>
          </a:xfrm>
          <a:custGeom>
            <a:avLst/>
            <a:gdLst/>
            <a:ahLst/>
            <a:cxnLst/>
            <a:rect l="l" t="t" r="r" b="b"/>
            <a:pathLst>
              <a:path w="205739" h="306704">
                <a:moveTo>
                  <a:pt x="0" y="306324"/>
                </a:moveTo>
                <a:lnTo>
                  <a:pt x="205739" y="306324"/>
                </a:lnTo>
                <a:lnTo>
                  <a:pt x="205739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867277" y="3204081"/>
            <a:ext cx="340360" cy="0"/>
          </a:xfrm>
          <a:custGeom>
            <a:avLst/>
            <a:gdLst/>
            <a:ahLst/>
            <a:cxnLst/>
            <a:rect l="l" t="t" r="r" b="b"/>
            <a:pathLst>
              <a:path w="340360">
                <a:moveTo>
                  <a:pt x="0" y="0"/>
                </a:moveTo>
                <a:lnTo>
                  <a:pt x="33985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207128" y="3201036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213226" y="3204081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680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550029" y="3201036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556127" y="3204081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680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892930" y="3201036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899033" y="3204081"/>
            <a:ext cx="563245" cy="0"/>
          </a:xfrm>
          <a:custGeom>
            <a:avLst/>
            <a:gdLst/>
            <a:ahLst/>
            <a:cxnLst/>
            <a:rect l="l" t="t" r="r" b="b"/>
            <a:pathLst>
              <a:path w="563245">
                <a:moveTo>
                  <a:pt x="0" y="0"/>
                </a:moveTo>
                <a:lnTo>
                  <a:pt x="56266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864228" y="3201035"/>
            <a:ext cx="0" cy="1256030"/>
          </a:xfrm>
          <a:custGeom>
            <a:avLst/>
            <a:gdLst/>
            <a:ahLst/>
            <a:cxnLst/>
            <a:rect l="l" t="t" r="r" b="b"/>
            <a:pathLst>
              <a:path h="1256029">
                <a:moveTo>
                  <a:pt x="0" y="0"/>
                </a:moveTo>
                <a:lnTo>
                  <a:pt x="0" y="1255776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867277" y="4453764"/>
            <a:ext cx="340360" cy="0"/>
          </a:xfrm>
          <a:custGeom>
            <a:avLst/>
            <a:gdLst/>
            <a:ahLst/>
            <a:cxnLst/>
            <a:rect l="l" t="t" r="r" b="b"/>
            <a:pathLst>
              <a:path w="340360">
                <a:moveTo>
                  <a:pt x="0" y="0"/>
                </a:moveTo>
                <a:lnTo>
                  <a:pt x="33985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197987" y="4450714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204088" y="4453764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>
                <a:moveTo>
                  <a:pt x="0" y="0"/>
                </a:moveTo>
                <a:lnTo>
                  <a:pt x="34594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540884" y="4450714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46988" y="4453764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>
                <a:moveTo>
                  <a:pt x="0" y="0"/>
                </a:moveTo>
                <a:lnTo>
                  <a:pt x="34594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883784" y="4450714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889883" y="4453764"/>
            <a:ext cx="572135" cy="0"/>
          </a:xfrm>
          <a:custGeom>
            <a:avLst/>
            <a:gdLst/>
            <a:ahLst/>
            <a:cxnLst/>
            <a:rect l="l" t="t" r="r" b="b"/>
            <a:pathLst>
              <a:path w="572135">
                <a:moveTo>
                  <a:pt x="0" y="0"/>
                </a:moveTo>
                <a:lnTo>
                  <a:pt x="57180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64810" y="3201035"/>
            <a:ext cx="0" cy="1256030"/>
          </a:xfrm>
          <a:custGeom>
            <a:avLst/>
            <a:gdLst/>
            <a:ahLst/>
            <a:cxnLst/>
            <a:rect l="l" t="t" r="r" b="b"/>
            <a:pathLst>
              <a:path h="1256029">
                <a:moveTo>
                  <a:pt x="0" y="0"/>
                </a:moveTo>
                <a:lnTo>
                  <a:pt x="0" y="1255776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66825" y="1371601"/>
            <a:ext cx="0" cy="1142999"/>
          </a:xfrm>
          <a:custGeom>
            <a:avLst/>
            <a:gdLst/>
            <a:ahLst/>
            <a:cxnLst/>
            <a:rect l="l" t="t" r="r" b="b"/>
            <a:pathLst>
              <a:path h="1143000">
                <a:moveTo>
                  <a:pt x="0" y="0"/>
                </a:moveTo>
                <a:lnTo>
                  <a:pt x="0" y="1143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266825" y="2514600"/>
            <a:ext cx="1714500" cy="0"/>
          </a:xfrm>
          <a:custGeom>
            <a:avLst/>
            <a:gdLst/>
            <a:ahLst/>
            <a:cxnLst/>
            <a:rect l="l" t="t" r="r" b="b"/>
            <a:pathLst>
              <a:path w="1714500">
                <a:moveTo>
                  <a:pt x="0" y="0"/>
                </a:moveTo>
                <a:lnTo>
                  <a:pt x="17145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952625" y="1371601"/>
            <a:ext cx="0" cy="1142999"/>
          </a:xfrm>
          <a:custGeom>
            <a:avLst/>
            <a:gdLst/>
            <a:ahLst/>
            <a:cxnLst/>
            <a:rect l="l" t="t" r="r" b="b"/>
            <a:pathLst>
              <a:path h="1143000">
                <a:moveTo>
                  <a:pt x="0" y="11430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952625" y="1371599"/>
            <a:ext cx="800100" cy="0"/>
          </a:xfrm>
          <a:custGeom>
            <a:avLst/>
            <a:gdLst/>
            <a:ahLst/>
            <a:cxnLst/>
            <a:rect l="l" t="t" r="r" b="b"/>
            <a:pathLst>
              <a:path w="800100">
                <a:moveTo>
                  <a:pt x="0" y="0"/>
                </a:moveTo>
                <a:lnTo>
                  <a:pt x="8001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895725" y="1257301"/>
            <a:ext cx="0" cy="1257299"/>
          </a:xfrm>
          <a:custGeom>
            <a:avLst/>
            <a:gdLst/>
            <a:ahLst/>
            <a:cxnLst/>
            <a:rect l="l" t="t" r="r" b="b"/>
            <a:pathLst>
              <a:path h="1257300">
                <a:moveTo>
                  <a:pt x="0" y="0"/>
                </a:moveTo>
                <a:lnTo>
                  <a:pt x="0" y="12573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895725" y="2514600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152525" y="3227071"/>
            <a:ext cx="800100" cy="1257299"/>
          </a:xfrm>
          <a:custGeom>
            <a:avLst/>
            <a:gdLst/>
            <a:ahLst/>
            <a:cxnLst/>
            <a:rect l="l" t="t" r="r" b="b"/>
            <a:pathLst>
              <a:path w="800100" h="1257300">
                <a:moveTo>
                  <a:pt x="0" y="1257300"/>
                </a:moveTo>
                <a:lnTo>
                  <a:pt x="800100" y="1257300"/>
                </a:lnTo>
                <a:lnTo>
                  <a:pt x="800100" y="0"/>
                </a:lnTo>
                <a:lnTo>
                  <a:pt x="0" y="0"/>
                </a:lnTo>
                <a:lnTo>
                  <a:pt x="0" y="1257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52525" y="3227071"/>
            <a:ext cx="800100" cy="1257299"/>
          </a:xfrm>
          <a:custGeom>
            <a:avLst/>
            <a:gdLst/>
            <a:ahLst/>
            <a:cxnLst/>
            <a:rect l="l" t="t" r="r" b="b"/>
            <a:pathLst>
              <a:path w="800100" h="1257300">
                <a:moveTo>
                  <a:pt x="0" y="1257300"/>
                </a:moveTo>
                <a:lnTo>
                  <a:pt x="800100" y="1257300"/>
                </a:lnTo>
                <a:lnTo>
                  <a:pt x="800100" y="0"/>
                </a:lnTo>
                <a:lnTo>
                  <a:pt x="0" y="0"/>
                </a:lnTo>
                <a:lnTo>
                  <a:pt x="0" y="12573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952625" y="3235962"/>
            <a:ext cx="800100" cy="1257299"/>
          </a:xfrm>
          <a:custGeom>
            <a:avLst/>
            <a:gdLst/>
            <a:ahLst/>
            <a:cxnLst/>
            <a:rect l="l" t="t" r="r" b="b"/>
            <a:pathLst>
              <a:path w="800100" h="1257300">
                <a:moveTo>
                  <a:pt x="0" y="1257300"/>
                </a:moveTo>
                <a:lnTo>
                  <a:pt x="800100" y="1257300"/>
                </a:lnTo>
                <a:lnTo>
                  <a:pt x="800100" y="0"/>
                </a:lnTo>
                <a:lnTo>
                  <a:pt x="0" y="0"/>
                </a:lnTo>
                <a:lnTo>
                  <a:pt x="0" y="12573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895725" y="1508526"/>
            <a:ext cx="1796414" cy="996950"/>
          </a:xfrm>
          <a:custGeom>
            <a:avLst/>
            <a:gdLst/>
            <a:ahLst/>
            <a:cxnLst/>
            <a:rect l="l" t="t" r="r" b="b"/>
            <a:pathLst>
              <a:path w="1796414" h="996950">
                <a:moveTo>
                  <a:pt x="0" y="996549"/>
                </a:moveTo>
                <a:lnTo>
                  <a:pt x="35921" y="953417"/>
                </a:lnTo>
                <a:lnTo>
                  <a:pt x="71843" y="910359"/>
                </a:lnTo>
                <a:lnTo>
                  <a:pt x="107767" y="867450"/>
                </a:lnTo>
                <a:lnTo>
                  <a:pt x="143691" y="824764"/>
                </a:lnTo>
                <a:lnTo>
                  <a:pt x="179617" y="782376"/>
                </a:lnTo>
                <a:lnTo>
                  <a:pt x="215544" y="740359"/>
                </a:lnTo>
                <a:lnTo>
                  <a:pt x="251471" y="698789"/>
                </a:lnTo>
                <a:lnTo>
                  <a:pt x="287400" y="657739"/>
                </a:lnTo>
                <a:lnTo>
                  <a:pt x="323329" y="617285"/>
                </a:lnTo>
                <a:lnTo>
                  <a:pt x="359259" y="577499"/>
                </a:lnTo>
                <a:lnTo>
                  <a:pt x="395190" y="538458"/>
                </a:lnTo>
                <a:lnTo>
                  <a:pt x="431121" y="500234"/>
                </a:lnTo>
                <a:lnTo>
                  <a:pt x="467054" y="462903"/>
                </a:lnTo>
                <a:lnTo>
                  <a:pt x="502986" y="426539"/>
                </a:lnTo>
                <a:lnTo>
                  <a:pt x="538919" y="391216"/>
                </a:lnTo>
                <a:lnTo>
                  <a:pt x="574853" y="357008"/>
                </a:lnTo>
                <a:lnTo>
                  <a:pt x="610787" y="323991"/>
                </a:lnTo>
                <a:lnTo>
                  <a:pt x="646722" y="292238"/>
                </a:lnTo>
                <a:lnTo>
                  <a:pt x="682657" y="261823"/>
                </a:lnTo>
                <a:lnTo>
                  <a:pt x="718592" y="232821"/>
                </a:lnTo>
                <a:lnTo>
                  <a:pt x="754527" y="205307"/>
                </a:lnTo>
                <a:lnTo>
                  <a:pt x="790463" y="179355"/>
                </a:lnTo>
                <a:lnTo>
                  <a:pt x="826399" y="155039"/>
                </a:lnTo>
                <a:lnTo>
                  <a:pt x="862335" y="132433"/>
                </a:lnTo>
                <a:lnTo>
                  <a:pt x="898271" y="111613"/>
                </a:lnTo>
                <a:lnTo>
                  <a:pt x="946713" y="87348"/>
                </a:lnTo>
                <a:lnTo>
                  <a:pt x="997252" y="66778"/>
                </a:lnTo>
                <a:lnTo>
                  <a:pt x="1049494" y="49613"/>
                </a:lnTo>
                <a:lnTo>
                  <a:pt x="1103046" y="35561"/>
                </a:lnTo>
                <a:lnTo>
                  <a:pt x="1157515" y="24334"/>
                </a:lnTo>
                <a:lnTo>
                  <a:pt x="1212508" y="15639"/>
                </a:lnTo>
                <a:lnTo>
                  <a:pt x="1267634" y="9187"/>
                </a:lnTo>
                <a:lnTo>
                  <a:pt x="1322498" y="4688"/>
                </a:lnTo>
                <a:lnTo>
                  <a:pt x="1376708" y="1850"/>
                </a:lnTo>
                <a:lnTo>
                  <a:pt x="1429871" y="384"/>
                </a:lnTo>
                <a:lnTo>
                  <a:pt x="1481594" y="0"/>
                </a:lnTo>
                <a:lnTo>
                  <a:pt x="1531486" y="406"/>
                </a:lnTo>
                <a:lnTo>
                  <a:pt x="1579151" y="1312"/>
                </a:lnTo>
                <a:lnTo>
                  <a:pt x="1624199" y="2428"/>
                </a:lnTo>
                <a:lnTo>
                  <a:pt x="1666235" y="3464"/>
                </a:lnTo>
                <a:lnTo>
                  <a:pt x="1704868" y="4129"/>
                </a:lnTo>
                <a:lnTo>
                  <a:pt x="1739704" y="4133"/>
                </a:lnTo>
                <a:lnTo>
                  <a:pt x="1770350" y="3185"/>
                </a:lnTo>
                <a:lnTo>
                  <a:pt x="1796414" y="99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4139565" y="2604262"/>
            <a:ext cx="16052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b.Spatial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Coordinate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293630" y="2596642"/>
            <a:ext cx="159575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a.Spatial </a:t>
            </a:r>
            <a:r>
              <a:rPr sz="1400" b="1" spc="-10" dirty="0">
                <a:latin typeface="Times New Roman"/>
                <a:cs typeface="Times New Roman"/>
              </a:rPr>
              <a:t>Coordinate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637923" y="1171712"/>
            <a:ext cx="109855" cy="134793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75"/>
              </a:lnSpc>
              <a:spcBef>
                <a:spcPts val="95"/>
              </a:spcBef>
            </a:pPr>
            <a:r>
              <a:rPr sz="1000" b="1" spc="-5" dirty="0">
                <a:latin typeface="Times New Roman"/>
                <a:cs typeface="Times New Roman"/>
              </a:rPr>
              <a:t>B</a:t>
            </a:r>
            <a:endParaRPr sz="1000">
              <a:latin typeface="Times New Roman"/>
              <a:cs typeface="Times New Roman"/>
            </a:endParaRPr>
          </a:p>
          <a:p>
            <a:pPr marL="12700" marR="19050" algn="just">
              <a:lnSpc>
                <a:spcPct val="95900"/>
              </a:lnSpc>
              <a:spcBef>
                <a:spcPts val="25"/>
              </a:spcBef>
            </a:pPr>
            <a:r>
              <a:rPr sz="1000" b="1" spc="-5" dirty="0">
                <a:latin typeface="Times New Roman"/>
                <a:cs typeface="Times New Roman"/>
              </a:rPr>
              <a:t>r  i  g  h  t  e  n  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750948" y="3133738"/>
            <a:ext cx="1804670" cy="1426209"/>
          </a:xfrm>
          <a:custGeom>
            <a:avLst/>
            <a:gdLst/>
            <a:ahLst/>
            <a:cxnLst/>
            <a:rect l="l" t="t" r="r" b="b"/>
            <a:pathLst>
              <a:path w="1804670" h="1426210">
                <a:moveTo>
                  <a:pt x="0" y="1426210"/>
                </a:moveTo>
                <a:lnTo>
                  <a:pt x="1804670" y="1426210"/>
                </a:lnTo>
                <a:lnTo>
                  <a:pt x="1804670" y="0"/>
                </a:lnTo>
                <a:lnTo>
                  <a:pt x="0" y="0"/>
                </a:lnTo>
                <a:lnTo>
                  <a:pt x="0" y="14262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848100" y="3185172"/>
            <a:ext cx="1682750" cy="13271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1101656" y="1197623"/>
            <a:ext cx="109855" cy="134793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75"/>
              </a:lnSpc>
              <a:spcBef>
                <a:spcPts val="95"/>
              </a:spcBef>
            </a:pPr>
            <a:r>
              <a:rPr sz="1000" b="1" spc="-5" dirty="0">
                <a:latin typeface="Times New Roman"/>
                <a:cs typeface="Times New Roman"/>
              </a:rPr>
              <a:t>B</a:t>
            </a:r>
            <a:endParaRPr sz="1000">
              <a:latin typeface="Times New Roman"/>
              <a:cs typeface="Times New Roman"/>
            </a:endParaRPr>
          </a:p>
          <a:p>
            <a:pPr marL="12700" marR="19050" algn="just">
              <a:lnSpc>
                <a:spcPct val="96100"/>
              </a:lnSpc>
              <a:spcBef>
                <a:spcPts val="20"/>
              </a:spcBef>
            </a:pPr>
            <a:r>
              <a:rPr sz="1000" b="1" spc="-5" dirty="0">
                <a:latin typeface="Times New Roman"/>
                <a:cs typeface="Times New Roman"/>
              </a:rPr>
              <a:t>r  i  g  h  t  n  e  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34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115</TotalTime>
  <Words>2057</Words>
  <Application>Microsoft Office PowerPoint</Application>
  <PresentationFormat>Custom</PresentationFormat>
  <Paragraphs>670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Trek</vt:lpstr>
      <vt:lpstr>PowerPoint Presentation</vt:lpstr>
      <vt:lpstr>EIGHT lecture</vt:lpstr>
      <vt:lpstr>PowerPoint Presentation</vt:lpstr>
      <vt:lpstr>PowerPoint Presentation</vt:lpstr>
      <vt:lpstr>PowerPoint Presentation</vt:lpstr>
      <vt:lpstr>PowerPoint Presentation</vt:lpstr>
      <vt:lpstr>NINTH  lecture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TENTH lecture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nagham</dc:creator>
  <cp:lastModifiedBy>Manar Alobaidi</cp:lastModifiedBy>
  <cp:revision>18</cp:revision>
  <dcterms:created xsi:type="dcterms:W3CDTF">2018-04-20T19:11:16Z</dcterms:created>
  <dcterms:modified xsi:type="dcterms:W3CDTF">2018-05-02T20:20:29Z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2015-12-14T00:00:00Z</vt:filetime>
  </property>
  <property fmtid="{D5CDD505-2E9C-101B-9397-08002B2CF9AE}" pid="3" name="Creator">
    <vt:lpwstr>Adobe Acrobat 9.0</vt:lpwstr>
  </property>
  <property fmtid="{D5CDD505-2E9C-101B-9397-08002B2CF9AE}" pid="4" name="LastSaved">
    <vt:filetime>2018-04-20T00:00:00Z</vt:filetime>
  </property>
</Properties>
</file>