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306" r:id="rId3"/>
    <p:sldId id="307" r:id="rId4"/>
    <p:sldId id="308" r:id="rId5"/>
    <p:sldId id="309" r:id="rId6"/>
    <p:sldId id="413" r:id="rId7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463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3434638"/>
            <a:ext cx="64008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smtClean="0">
                <a:latin typeface="Constantia" pitchFamily="18" charset="0"/>
              </a:rPr>
              <a:t>Seventh </a:t>
            </a:r>
            <a:r>
              <a:rPr lang="en-US" sz="3600" b="1" i="1" dirty="0">
                <a:latin typeface="Constantia" pitchFamily="18" charset="0"/>
              </a:rPr>
              <a:t>lecture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 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36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smtClean="0">
                <a:solidFill>
                  <a:srgbClr val="3E3D2D"/>
                </a:solidFill>
                <a:latin typeface="Constantia" pitchFamily="18" charset="0"/>
              </a:rPr>
              <a:t>by</a:t>
            </a:r>
            <a:endParaRPr lang="en-US" sz="36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94916" y="4558771"/>
            <a:ext cx="122555" cy="932307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9735" y="4558771"/>
            <a:ext cx="158750" cy="932307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05330" y="4558771"/>
            <a:ext cx="114935" cy="932307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19548" y="5600066"/>
            <a:ext cx="90170" cy="205740"/>
          </a:xfrm>
          <a:custGeom>
            <a:avLst/>
            <a:gdLst/>
            <a:ahLst/>
            <a:cxnLst/>
            <a:rect l="l" t="t" r="r" b="b"/>
            <a:pathLst>
              <a:path w="90170" h="205739">
                <a:moveTo>
                  <a:pt x="0" y="205739"/>
                </a:moveTo>
                <a:lnTo>
                  <a:pt x="89915" y="205739"/>
                </a:lnTo>
                <a:lnTo>
                  <a:pt x="89915" y="0"/>
                </a:lnTo>
                <a:lnTo>
                  <a:pt x="0" y="0"/>
                </a:lnTo>
                <a:lnTo>
                  <a:pt x="0" y="20573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30604" y="5476737"/>
            <a:ext cx="5514340" cy="34245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620" algn="just">
              <a:lnSpc>
                <a:spcPct val="144300"/>
              </a:lnSpc>
              <a:spcBef>
                <a:spcPts val="95"/>
              </a:spcBef>
            </a:pPr>
            <a:r>
              <a:rPr sz="1400" spc="-10" dirty="0">
                <a:latin typeface="Times New Roman"/>
                <a:cs typeface="Times New Roman"/>
              </a:rPr>
              <a:t>We </a:t>
            </a:r>
            <a:r>
              <a:rPr sz="1400" dirty="0">
                <a:latin typeface="Times New Roman"/>
                <a:cs typeface="Times New Roman"/>
              </a:rPr>
              <a:t>first </a:t>
            </a:r>
            <a:r>
              <a:rPr sz="1400" spc="-5" dirty="0">
                <a:latin typeface="Times New Roman"/>
                <a:cs typeface="Times New Roman"/>
              </a:rPr>
              <a:t>sort the value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order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size (3,3,4,4,</a:t>
            </a:r>
            <a:r>
              <a:rPr sz="1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</a:t>
            </a:r>
            <a:r>
              <a:rPr sz="1400" spc="-5" dirty="0">
                <a:latin typeface="Times New Roman"/>
                <a:cs typeface="Times New Roman"/>
              </a:rPr>
              <a:t>,5,5,6,7) </a:t>
            </a:r>
            <a:r>
              <a:rPr sz="1400" dirty="0">
                <a:latin typeface="Times New Roman"/>
                <a:cs typeface="Times New Roman"/>
              </a:rPr>
              <a:t>; </a:t>
            </a:r>
            <a:r>
              <a:rPr sz="1400" spc="-5" dirty="0">
                <a:latin typeface="Times New Roman"/>
                <a:cs typeface="Times New Roman"/>
              </a:rPr>
              <a:t>then we select the  middle value ,in this </a:t>
            </a:r>
            <a:r>
              <a:rPr sz="1400" dirty="0">
                <a:latin typeface="Times New Roman"/>
                <a:cs typeface="Times New Roman"/>
              </a:rPr>
              <a:t>case it is 5.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5 is </a:t>
            </a:r>
            <a:r>
              <a:rPr sz="1400" spc="-5" dirty="0">
                <a:latin typeface="Times New Roman"/>
                <a:cs typeface="Times New Roman"/>
              </a:rPr>
              <a:t>then placed in centre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location.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median filter </a:t>
            </a:r>
            <a:r>
              <a:rPr sz="1400" dirty="0">
                <a:latin typeface="Times New Roman"/>
                <a:cs typeface="Times New Roman"/>
              </a:rPr>
              <a:t>can </a:t>
            </a:r>
            <a:r>
              <a:rPr sz="1400" spc="-5" dirty="0">
                <a:latin typeface="Times New Roman"/>
                <a:cs typeface="Times New Roman"/>
              </a:rPr>
              <a:t>use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neighbourhood of </a:t>
            </a:r>
            <a:r>
              <a:rPr sz="1400" dirty="0">
                <a:latin typeface="Times New Roman"/>
                <a:cs typeface="Times New Roman"/>
              </a:rPr>
              <a:t>any </a:t>
            </a:r>
            <a:r>
              <a:rPr sz="1400" spc="-5" dirty="0">
                <a:latin typeface="Times New Roman"/>
                <a:cs typeface="Times New Roman"/>
              </a:rPr>
              <a:t>size, but 3X3, 5X5 and 7X7 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typical. Note that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output image </a:t>
            </a:r>
            <a:r>
              <a:rPr sz="1400" spc="-10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10" dirty="0">
                <a:latin typeface="Times New Roman"/>
                <a:cs typeface="Times New Roman"/>
              </a:rPr>
              <a:t>written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a separate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(a  </a:t>
            </a:r>
            <a:r>
              <a:rPr sz="1400" spc="-5" dirty="0">
                <a:latin typeface="Times New Roman"/>
                <a:cs typeface="Times New Roman"/>
              </a:rPr>
              <a:t>buffer); so that the results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not corrupted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this process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performed.</a:t>
            </a:r>
            <a:endParaRPr sz="1400">
              <a:latin typeface="Times New Roman"/>
              <a:cs typeface="Times New Roman"/>
            </a:endParaRPr>
          </a:p>
          <a:p>
            <a:pPr marL="12700" marR="1143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(The median filtering operation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performed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applying the  sliding window concepts, similar to what is done with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convolution).</a:t>
            </a:r>
            <a:endParaRPr sz="1400">
              <a:latin typeface="Times New Roman"/>
              <a:cs typeface="Times New Roman"/>
            </a:endParaRPr>
          </a:p>
          <a:p>
            <a:pPr marL="12700" marR="952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window is overlaid </a:t>
            </a:r>
            <a:r>
              <a:rPr sz="1400" dirty="0">
                <a:latin typeface="Times New Roman"/>
                <a:cs typeface="Times New Roman"/>
              </a:rPr>
              <a:t>on </a:t>
            </a:r>
            <a:r>
              <a:rPr sz="1400" spc="-5" dirty="0">
                <a:latin typeface="Times New Roman"/>
                <a:cs typeface="Times New Roman"/>
              </a:rPr>
              <a:t>the upper left corner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image, and the  median is determined. This value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put into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output image</a:t>
            </a:r>
            <a:r>
              <a:rPr sz="1400" spc="3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(buffer)</a:t>
            </a:r>
            <a:endParaRPr sz="1400">
              <a:latin typeface="Times New Roman"/>
              <a:cs typeface="Times New Roman"/>
            </a:endParaRPr>
          </a:p>
          <a:p>
            <a:pPr marL="12700" marR="13335" algn="just">
              <a:lnSpc>
                <a:spcPct val="1435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corresponding to the </a:t>
            </a:r>
            <a:r>
              <a:rPr sz="1400" dirty="0">
                <a:latin typeface="Times New Roman"/>
                <a:cs typeface="Times New Roman"/>
              </a:rPr>
              <a:t>centre </a:t>
            </a:r>
            <a:r>
              <a:rPr sz="1400" spc="-5" dirty="0">
                <a:latin typeface="Times New Roman"/>
                <a:cs typeface="Times New Roman"/>
              </a:rPr>
              <a:t>location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window. The window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then  slide one </a:t>
            </a:r>
            <a:r>
              <a:rPr sz="1400" spc="-10" dirty="0">
                <a:latin typeface="Times New Roman"/>
                <a:cs typeface="Times New Roman"/>
              </a:rPr>
              <a:t>pixel </a:t>
            </a:r>
            <a:r>
              <a:rPr sz="1400" spc="-5" dirty="0">
                <a:latin typeface="Times New Roman"/>
                <a:cs typeface="Times New Roman"/>
              </a:rPr>
              <a:t>over, and the process is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repeated.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71600" y="914400"/>
            <a:ext cx="2280920" cy="22186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38683" y="914400"/>
            <a:ext cx="2219325" cy="22186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59161" y="3269119"/>
            <a:ext cx="5374005" cy="1328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>
              <a:lnSpc>
                <a:spcPct val="100000"/>
              </a:lnSpc>
              <a:spcBef>
                <a:spcPts val="100"/>
              </a:spcBef>
              <a:tabLst>
                <a:tab pos="3173730" algn="l"/>
              </a:tabLst>
            </a:pPr>
            <a:r>
              <a:rPr sz="1400" dirty="0">
                <a:latin typeface="Times New Roman"/>
                <a:cs typeface="Times New Roman"/>
              </a:rPr>
              <a:t>a. Salt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pepper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noise	</a:t>
            </a:r>
            <a:r>
              <a:rPr sz="1400" dirty="0">
                <a:latin typeface="Times New Roman"/>
                <a:cs typeface="Times New Roman"/>
              </a:rPr>
              <a:t>b. </a:t>
            </a:r>
            <a:r>
              <a:rPr sz="1400" spc="-5" dirty="0">
                <a:latin typeface="Times New Roman"/>
                <a:cs typeface="Times New Roman"/>
              </a:rPr>
              <a:t>Median filtered image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(3x3)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614170">
              <a:lnSpc>
                <a:spcPct val="100000"/>
              </a:lnSpc>
            </a:pPr>
            <a:r>
              <a:rPr sz="1400" b="1" spc="-5" dirty="0">
                <a:latin typeface="Times New Roman"/>
                <a:cs typeface="Times New Roman"/>
              </a:rPr>
              <a:t>Figure (2.14): </a:t>
            </a:r>
            <a:r>
              <a:rPr sz="1400" spc="-5" dirty="0">
                <a:latin typeface="Times New Roman"/>
                <a:cs typeface="Times New Roman"/>
              </a:rPr>
              <a:t>Median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Example:</a:t>
            </a:r>
            <a:endParaRPr sz="1400">
              <a:latin typeface="Times New Roman"/>
              <a:cs typeface="Times New Roman"/>
            </a:endParaRPr>
          </a:p>
          <a:p>
            <a:pPr marL="494030">
              <a:lnSpc>
                <a:spcPct val="100000"/>
              </a:lnSpc>
              <a:spcBef>
                <a:spcPts val="720"/>
              </a:spcBef>
            </a:pP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following 3X3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neighborhood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171700" y="471868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52850" y="4718685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5" y="424701"/>
            <a:ext cx="5514975" cy="8750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9525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When the end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is reached,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window is slide back 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left side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image and down one </a:t>
            </a:r>
            <a:r>
              <a:rPr sz="1400" dirty="0">
                <a:latin typeface="Times New Roman"/>
                <a:cs typeface="Times New Roman"/>
              </a:rPr>
              <a:t>row, </a:t>
            </a:r>
            <a:r>
              <a:rPr sz="1400" spc="-5" dirty="0">
                <a:latin typeface="Times New Roman"/>
                <a:cs typeface="Times New Roman"/>
              </a:rPr>
              <a:t>and the process is repeated. This process  continues until the </a:t>
            </a:r>
            <a:r>
              <a:rPr sz="1400" spc="-10" dirty="0">
                <a:latin typeface="Times New Roman"/>
                <a:cs typeface="Times New Roman"/>
              </a:rPr>
              <a:t>entire </a:t>
            </a:r>
            <a:r>
              <a:rPr sz="1400" spc="-5" dirty="0">
                <a:latin typeface="Times New Roman"/>
                <a:cs typeface="Times New Roman"/>
              </a:rPr>
              <a:t>image has been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processed.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8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Note that the outer rows </a:t>
            </a:r>
            <a:r>
              <a:rPr sz="1400" spc="-10" dirty="0">
                <a:latin typeface="Times New Roman"/>
                <a:cs typeface="Times New Roman"/>
              </a:rPr>
              <a:t>and columns </a:t>
            </a:r>
            <a:r>
              <a:rPr sz="1400" spc="-5" dirty="0">
                <a:latin typeface="Times New Roman"/>
                <a:cs typeface="Times New Roman"/>
              </a:rPr>
              <a:t>are not replaced. </a:t>
            </a:r>
            <a:r>
              <a:rPr sz="1400" spc="-1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practice this </a:t>
            </a:r>
            <a:r>
              <a:rPr sz="1400" spc="-10" dirty="0">
                <a:latin typeface="Times New Roman"/>
                <a:cs typeface="Times New Roman"/>
              </a:rPr>
              <a:t>is  </a:t>
            </a:r>
            <a:r>
              <a:rPr sz="1400" spc="-5" dirty="0">
                <a:latin typeface="Times New Roman"/>
                <a:cs typeface="Times New Roman"/>
              </a:rPr>
              <a:t>usually not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problem </a:t>
            </a:r>
            <a:r>
              <a:rPr sz="1400" dirty="0">
                <a:latin typeface="Times New Roman"/>
                <a:cs typeface="Times New Roman"/>
              </a:rPr>
              <a:t>due </a:t>
            </a: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fact that the images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much larger than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masks. And these “wasted” rows and </a:t>
            </a:r>
            <a:r>
              <a:rPr sz="1400" spc="-10" dirty="0">
                <a:latin typeface="Times New Roman"/>
                <a:cs typeface="Times New Roman"/>
              </a:rPr>
              <a:t>columns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often </a:t>
            </a:r>
            <a:r>
              <a:rPr sz="1400" spc="-10" dirty="0">
                <a:latin typeface="Times New Roman"/>
                <a:cs typeface="Times New Roman"/>
              </a:rPr>
              <a:t>filled </a:t>
            </a:r>
            <a:r>
              <a:rPr sz="1400" spc="-5" dirty="0">
                <a:latin typeface="Times New Roman"/>
                <a:cs typeface="Times New Roman"/>
              </a:rPr>
              <a:t>with </a:t>
            </a:r>
            <a:r>
              <a:rPr sz="1400" spc="-10" dirty="0">
                <a:latin typeface="Times New Roman"/>
                <a:cs typeface="Times New Roman"/>
              </a:rPr>
              <a:t>zeros  </a:t>
            </a:r>
            <a:r>
              <a:rPr sz="1400" dirty="0">
                <a:latin typeface="Times New Roman"/>
                <a:cs typeface="Times New Roman"/>
              </a:rPr>
              <a:t>(or </a:t>
            </a:r>
            <a:r>
              <a:rPr sz="1400" spc="-5" dirty="0">
                <a:latin typeface="Times New Roman"/>
                <a:cs typeface="Times New Roman"/>
              </a:rPr>
              <a:t>cropped </a:t>
            </a:r>
            <a:r>
              <a:rPr sz="1400" dirty="0">
                <a:latin typeface="Times New Roman"/>
                <a:cs typeface="Times New Roman"/>
              </a:rPr>
              <a:t>off </a:t>
            </a:r>
            <a:r>
              <a:rPr sz="1400" spc="-5" dirty="0">
                <a:latin typeface="Times New Roman"/>
                <a:cs typeface="Times New Roman"/>
              </a:rPr>
              <a:t>the image).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example, with 3X3 mask, we lose one outer 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column,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5X5 mask </a:t>
            </a:r>
            <a:r>
              <a:rPr sz="1400" spc="5" dirty="0">
                <a:latin typeface="Times New Roman"/>
                <a:cs typeface="Times New Roman"/>
              </a:rPr>
              <a:t>we </a:t>
            </a:r>
            <a:r>
              <a:rPr sz="1400" spc="-5" dirty="0">
                <a:latin typeface="Times New Roman"/>
                <a:cs typeface="Times New Roman"/>
              </a:rPr>
              <a:t>lose two rows and columns. This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not  visually significant </a:t>
            </a:r>
            <a:r>
              <a:rPr sz="1400" spc="-10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typical 256X256 or 512X512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images.</a:t>
            </a:r>
            <a:endParaRPr sz="1400">
              <a:latin typeface="Times New Roman"/>
              <a:cs typeface="Times New Roman"/>
            </a:endParaRPr>
          </a:p>
          <a:p>
            <a:pPr marL="12700" marR="8890" algn="just">
              <a:lnSpc>
                <a:spcPct val="143600"/>
              </a:lnSpc>
            </a:pP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maximum </a:t>
            </a:r>
            <a:r>
              <a:rPr sz="1400" b="1" dirty="0">
                <a:latin typeface="Times New Roman"/>
                <a:cs typeface="Times New Roman"/>
              </a:rPr>
              <a:t>and </a:t>
            </a:r>
            <a:r>
              <a:rPr sz="1400" b="1" spc="-5" dirty="0">
                <a:latin typeface="Times New Roman"/>
                <a:cs typeface="Times New Roman"/>
              </a:rPr>
              <a:t>minimum </a:t>
            </a:r>
            <a:r>
              <a:rPr sz="1400" b="1" dirty="0">
                <a:latin typeface="Times New Roman"/>
                <a:cs typeface="Times New Roman"/>
              </a:rPr>
              <a:t>filters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two order filters that </a:t>
            </a:r>
            <a:r>
              <a:rPr sz="1400" dirty="0">
                <a:latin typeface="Times New Roman"/>
                <a:cs typeface="Times New Roman"/>
              </a:rPr>
              <a:t>can be </a:t>
            </a:r>
            <a:r>
              <a:rPr sz="1400" spc="-5" dirty="0">
                <a:latin typeface="Times New Roman"/>
                <a:cs typeface="Times New Roman"/>
              </a:rPr>
              <a:t>used 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10" dirty="0">
                <a:latin typeface="Times New Roman"/>
                <a:cs typeface="Times New Roman"/>
              </a:rPr>
              <a:t>elimination </a:t>
            </a:r>
            <a:r>
              <a:rPr sz="1400" dirty="0">
                <a:latin typeface="Times New Roman"/>
                <a:cs typeface="Times New Roman"/>
              </a:rPr>
              <a:t>of salt- </a:t>
            </a:r>
            <a:r>
              <a:rPr sz="1400" spc="-5" dirty="0">
                <a:latin typeface="Times New Roman"/>
                <a:cs typeface="Times New Roman"/>
              </a:rPr>
              <a:t>and-pepper noise. The maximum filter selects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largest value within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ordered window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pixels values; where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the  minimum </a:t>
            </a:r>
            <a:r>
              <a:rPr sz="1400" dirty="0">
                <a:latin typeface="Times New Roman"/>
                <a:cs typeface="Times New Roman"/>
              </a:rPr>
              <a:t>filter </a:t>
            </a:r>
            <a:r>
              <a:rPr sz="1400" spc="-5" dirty="0">
                <a:latin typeface="Times New Roman"/>
                <a:cs typeface="Times New Roman"/>
              </a:rPr>
              <a:t>selects the smallest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value.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ts val="2410"/>
              </a:lnSpc>
              <a:spcBef>
                <a:spcPts val="200"/>
              </a:spcBef>
            </a:pPr>
            <a:r>
              <a:rPr sz="1400" spc="-5" dirty="0">
                <a:latin typeface="Times New Roman"/>
                <a:cs typeface="Times New Roman"/>
              </a:rPr>
              <a:t>The minimum filters </a:t>
            </a:r>
            <a:r>
              <a:rPr sz="1400" dirty="0">
                <a:latin typeface="Times New Roman"/>
                <a:cs typeface="Times New Roman"/>
              </a:rPr>
              <a:t>works </a:t>
            </a:r>
            <a:r>
              <a:rPr sz="1400" spc="-5" dirty="0">
                <a:latin typeface="Times New Roman"/>
                <a:cs typeface="Times New Roman"/>
              </a:rPr>
              <a:t>best for </a:t>
            </a:r>
            <a:r>
              <a:rPr sz="1400" dirty="0">
                <a:latin typeface="Times New Roman"/>
                <a:cs typeface="Times New Roman"/>
              </a:rPr>
              <a:t>salt- </a:t>
            </a:r>
            <a:r>
              <a:rPr sz="1400" spc="-5" dirty="0">
                <a:latin typeface="Times New Roman"/>
                <a:cs typeface="Times New Roman"/>
              </a:rPr>
              <a:t>type noise (High value), and the  maximum filters work best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pepper-type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noise.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manner similar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median, minimum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maximum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filter, order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filter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defined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select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specific pixel </a:t>
            </a:r>
            <a:r>
              <a:rPr sz="1400" b="1" spc="-5" dirty="0">
                <a:latin typeface="Times New Roman"/>
                <a:cs typeface="Times New Roman"/>
              </a:rPr>
              <a:t>rank </a:t>
            </a:r>
            <a:r>
              <a:rPr sz="1400" spc="-5" dirty="0">
                <a:latin typeface="Times New Roman"/>
                <a:cs typeface="Times New Roman"/>
              </a:rPr>
              <a:t>within the </a:t>
            </a:r>
            <a:r>
              <a:rPr sz="1400" dirty="0">
                <a:latin typeface="Times New Roman"/>
                <a:cs typeface="Times New Roman"/>
              </a:rPr>
              <a:t>ordered </a:t>
            </a:r>
            <a:r>
              <a:rPr sz="1400" spc="-5" dirty="0">
                <a:latin typeface="Times New Roman"/>
                <a:cs typeface="Times New Roman"/>
              </a:rPr>
              <a:t>set. 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 we may find for certain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pepper noise that selecting the  second highest values works better than selecting the maximum value. This  type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ordered selection </a:t>
            </a:r>
            <a:r>
              <a:rPr sz="1400" dirty="0">
                <a:latin typeface="Times New Roman"/>
                <a:cs typeface="Times New Roman"/>
              </a:rPr>
              <a:t>is very </a:t>
            </a:r>
            <a:r>
              <a:rPr sz="1400" spc="-5" dirty="0">
                <a:latin typeface="Times New Roman"/>
                <a:cs typeface="Times New Roman"/>
              </a:rPr>
              <a:t>sensitive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their type of images and </a:t>
            </a:r>
            <a:r>
              <a:rPr sz="1400" spc="-10" dirty="0">
                <a:latin typeface="Times New Roman"/>
                <a:cs typeface="Times New Roman"/>
              </a:rPr>
              <a:t>their  </a:t>
            </a:r>
            <a:r>
              <a:rPr sz="1400" dirty="0">
                <a:latin typeface="Times New Roman"/>
                <a:cs typeface="Times New Roman"/>
              </a:rPr>
              <a:t>use it is </a:t>
            </a:r>
            <a:r>
              <a:rPr sz="1400" spc="-5" dirty="0">
                <a:latin typeface="Times New Roman"/>
                <a:cs typeface="Times New Roman"/>
              </a:rPr>
              <a:t>application specific.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should note that, in general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minimum </a:t>
            </a:r>
            <a:r>
              <a:rPr sz="1400" b="1" dirty="0">
                <a:latin typeface="Times New Roman"/>
                <a:cs typeface="Times New Roman"/>
              </a:rPr>
              <a:t>or  </a:t>
            </a:r>
            <a:r>
              <a:rPr sz="1400" b="1" spc="-5" dirty="0">
                <a:latin typeface="Times New Roman"/>
                <a:cs typeface="Times New Roman"/>
              </a:rPr>
              <a:t>low rank </a:t>
            </a:r>
            <a:r>
              <a:rPr sz="1400" b="1" dirty="0">
                <a:latin typeface="Times New Roman"/>
                <a:cs typeface="Times New Roman"/>
              </a:rPr>
              <a:t>filter </a:t>
            </a:r>
            <a:r>
              <a:rPr sz="1400" spc="-5" dirty="0">
                <a:latin typeface="Times New Roman"/>
                <a:cs typeface="Times New Roman"/>
              </a:rPr>
              <a:t>will tend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darken </a:t>
            </a:r>
            <a:r>
              <a:rPr sz="1400" dirty="0">
                <a:latin typeface="Times New Roman"/>
                <a:cs typeface="Times New Roman"/>
              </a:rPr>
              <a:t>an image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a maximum or </a:t>
            </a:r>
            <a:r>
              <a:rPr sz="1400" spc="-5" dirty="0">
                <a:latin typeface="Times New Roman"/>
                <a:cs typeface="Times New Roman"/>
              </a:rPr>
              <a:t>high rank  filter </a:t>
            </a:r>
            <a:r>
              <a:rPr sz="1400" spc="-10" dirty="0">
                <a:latin typeface="Times New Roman"/>
                <a:cs typeface="Times New Roman"/>
              </a:rPr>
              <a:t>will </a:t>
            </a:r>
            <a:r>
              <a:rPr sz="1400" spc="-5" dirty="0">
                <a:latin typeface="Times New Roman"/>
                <a:cs typeface="Times New Roman"/>
              </a:rPr>
              <a:t>tend to brighten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midpoint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filter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actually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both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order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mean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because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rely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endParaRPr sz="14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ordering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pixel values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spc="-5" dirty="0">
                <a:latin typeface="Times New Roman"/>
                <a:cs typeface="Times New Roman"/>
              </a:rPr>
              <a:t>but then calculated </a:t>
            </a:r>
            <a:r>
              <a:rPr sz="1400" dirty="0">
                <a:latin typeface="Times New Roman"/>
                <a:cs typeface="Times New Roman"/>
              </a:rPr>
              <a:t>by an </a:t>
            </a:r>
            <a:r>
              <a:rPr sz="1400" spc="-5" dirty="0">
                <a:latin typeface="Times New Roman"/>
                <a:cs typeface="Times New Roman"/>
              </a:rPr>
              <a:t>averaging process. </a:t>
            </a:r>
            <a:r>
              <a:rPr sz="1400" spc="-10" dirty="0">
                <a:latin typeface="Times New Roman"/>
                <a:cs typeface="Times New Roman"/>
              </a:rPr>
              <a:t>This  </a:t>
            </a:r>
            <a:r>
              <a:rPr sz="1400" spc="-5" dirty="0">
                <a:latin typeface="Times New Roman"/>
                <a:cs typeface="Times New Roman"/>
              </a:rPr>
              <a:t>midpoint filter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average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maximum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minimum within the  window as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12" y="885192"/>
            <a:ext cx="4796155" cy="32729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90195" algn="r">
              <a:lnSpc>
                <a:spcPts val="590"/>
              </a:lnSpc>
              <a:spcBef>
                <a:spcPts val="100"/>
              </a:spcBef>
            </a:pPr>
            <a:r>
              <a:rPr sz="900" b="1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R="260985" algn="r">
              <a:lnSpc>
                <a:spcPts val="1190"/>
              </a:lnSpc>
            </a:pPr>
            <a:r>
              <a:rPr sz="2100" baseline="3968" dirty="0">
                <a:latin typeface="Times New Roman"/>
                <a:cs typeface="Times New Roman"/>
              </a:rPr>
              <a:t>Order </a:t>
            </a:r>
            <a:r>
              <a:rPr sz="2100" spc="-7" baseline="3968" dirty="0">
                <a:latin typeface="Times New Roman"/>
                <a:cs typeface="Times New Roman"/>
              </a:rPr>
              <a:t>set </a:t>
            </a:r>
            <a:r>
              <a:rPr sz="2100" baseline="3968" dirty="0">
                <a:latin typeface="Times New Roman"/>
                <a:cs typeface="Times New Roman"/>
              </a:rPr>
              <a:t>= </a:t>
            </a:r>
            <a:r>
              <a:rPr sz="2100" b="1" baseline="3968" dirty="0">
                <a:latin typeface="Times New Roman"/>
                <a:cs typeface="Times New Roman"/>
              </a:rPr>
              <a:t>I</a:t>
            </a:r>
            <a:r>
              <a:rPr sz="900" b="1" dirty="0">
                <a:latin typeface="Times New Roman"/>
                <a:cs typeface="Times New Roman"/>
              </a:rPr>
              <a:t>1 </a:t>
            </a:r>
            <a:r>
              <a:rPr sz="2100" b="1" baseline="3968" dirty="0">
                <a:latin typeface="Times New Roman"/>
                <a:cs typeface="Times New Roman"/>
              </a:rPr>
              <a:t>≤ </a:t>
            </a:r>
            <a:r>
              <a:rPr sz="2100" b="1" spc="-7" baseline="3968" dirty="0">
                <a:latin typeface="Times New Roman"/>
                <a:cs typeface="Times New Roman"/>
              </a:rPr>
              <a:t>I</a:t>
            </a:r>
            <a:r>
              <a:rPr sz="900" b="1" spc="-5" dirty="0">
                <a:latin typeface="Times New Roman"/>
                <a:cs typeface="Times New Roman"/>
              </a:rPr>
              <a:t>2 </a:t>
            </a:r>
            <a:r>
              <a:rPr sz="2100" b="1" baseline="3968" dirty="0">
                <a:latin typeface="Times New Roman"/>
                <a:cs typeface="Times New Roman"/>
              </a:rPr>
              <a:t>≤ </a:t>
            </a:r>
            <a:r>
              <a:rPr sz="2100" b="1" spc="-7" baseline="3968" dirty="0">
                <a:latin typeface="Times New Roman"/>
                <a:cs typeface="Times New Roman"/>
              </a:rPr>
              <a:t>I</a:t>
            </a:r>
            <a:r>
              <a:rPr sz="900" b="1" spc="-5" dirty="0">
                <a:latin typeface="Times New Roman"/>
                <a:cs typeface="Times New Roman"/>
              </a:rPr>
              <a:t>3</a:t>
            </a:r>
            <a:r>
              <a:rPr sz="2100" b="1" spc="-7" baseline="3968" dirty="0">
                <a:latin typeface="Times New Roman"/>
                <a:cs typeface="Times New Roman"/>
              </a:rPr>
              <a:t>...…………………≤I</a:t>
            </a:r>
            <a:r>
              <a:rPr sz="900" b="1" spc="-5" dirty="0">
                <a:latin typeface="Times New Roman"/>
                <a:cs typeface="Times New Roman"/>
              </a:rPr>
              <a:t>N</a:t>
            </a:r>
            <a:r>
              <a:rPr sz="900" b="1" spc="1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  <a:p>
            <a:pPr marR="1316355" algn="r">
              <a:lnSpc>
                <a:spcPts val="590"/>
              </a:lnSpc>
              <a:spcBef>
                <a:spcPts val="655"/>
              </a:spcBef>
            </a:pPr>
            <a:r>
              <a:rPr sz="900" b="1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945515" algn="ctr">
              <a:lnSpc>
                <a:spcPts val="1190"/>
              </a:lnSpc>
            </a:pPr>
            <a:r>
              <a:rPr sz="2100" b="1" spc="-7" baseline="3968" dirty="0">
                <a:latin typeface="Times New Roman"/>
                <a:cs typeface="Times New Roman"/>
              </a:rPr>
              <a:t>Midpoint </a:t>
            </a:r>
            <a:r>
              <a:rPr sz="2100" b="1" baseline="3968" dirty="0">
                <a:latin typeface="Times New Roman"/>
                <a:cs typeface="Times New Roman"/>
              </a:rPr>
              <a:t>= </a:t>
            </a:r>
            <a:r>
              <a:rPr sz="2100" b="1" spc="-7" baseline="3968" dirty="0">
                <a:latin typeface="Times New Roman"/>
                <a:cs typeface="Times New Roman"/>
              </a:rPr>
              <a:t>(I</a:t>
            </a:r>
            <a:r>
              <a:rPr sz="900" b="1" spc="-5" dirty="0">
                <a:latin typeface="Times New Roman"/>
                <a:cs typeface="Times New Roman"/>
              </a:rPr>
              <a:t>1</a:t>
            </a:r>
            <a:r>
              <a:rPr sz="2100" b="1" spc="-7" baseline="3968" dirty="0">
                <a:latin typeface="Times New Roman"/>
                <a:cs typeface="Times New Roman"/>
              </a:rPr>
              <a:t>+I</a:t>
            </a:r>
            <a:r>
              <a:rPr sz="900" b="1" spc="-5" dirty="0">
                <a:latin typeface="Times New Roman"/>
                <a:cs typeface="Times New Roman"/>
              </a:rPr>
              <a:t>N </a:t>
            </a:r>
            <a:r>
              <a:rPr sz="2100" b="1" spc="-15" baseline="3968" dirty="0">
                <a:latin typeface="Times New Roman"/>
                <a:cs typeface="Times New Roman"/>
              </a:rPr>
              <a:t>)/2</a:t>
            </a:r>
            <a:endParaRPr sz="2100" baseline="3968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1400" spc="-5" dirty="0">
                <a:latin typeface="Times New Roman"/>
                <a:cs typeface="Times New Roman"/>
              </a:rPr>
              <a:t>The midpoint filter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most useful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Gaussian and uniform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noise.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2203450">
              <a:lnSpc>
                <a:spcPct val="143500"/>
              </a:lnSpc>
            </a:pPr>
            <a:r>
              <a:rPr sz="1600" b="1" spc="-5" dirty="0">
                <a:latin typeface="Times New Roman"/>
                <a:cs typeface="Times New Roman"/>
              </a:rPr>
              <a:t>2.5.3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Enhancement filter</a:t>
            </a:r>
            <a:r>
              <a:rPr sz="1400" spc="-5" dirty="0">
                <a:latin typeface="Times New Roman"/>
                <a:cs typeface="Times New Roman"/>
              </a:rPr>
              <a:t>:  The enhancement filters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Laplacian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type.</a:t>
            </a:r>
            <a:endParaRPr sz="14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Difference filter.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These </a:t>
            </a:r>
            <a:r>
              <a:rPr sz="1400" spc="-5" dirty="0">
                <a:latin typeface="Times New Roman"/>
                <a:cs typeface="Times New Roman"/>
              </a:rPr>
              <a:t>filters will tend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bring out, </a:t>
            </a:r>
            <a:r>
              <a:rPr sz="1400" dirty="0">
                <a:latin typeface="Times New Roman"/>
                <a:cs typeface="Times New Roman"/>
              </a:rPr>
              <a:t>or </a:t>
            </a:r>
            <a:r>
              <a:rPr sz="1400" spc="-5" dirty="0">
                <a:latin typeface="Times New Roman"/>
                <a:cs typeface="Times New Roman"/>
              </a:rPr>
              <a:t>enhance details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the image.  Example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convolution masks for the Laplacian-type filters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are: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340103" y="4232386"/>
          <a:ext cx="4543420" cy="9567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565"/>
                <a:gridCol w="455929"/>
                <a:gridCol w="662940"/>
                <a:gridCol w="642620"/>
                <a:gridCol w="429894"/>
                <a:gridCol w="643889"/>
                <a:gridCol w="636904"/>
                <a:gridCol w="422275"/>
                <a:gridCol w="319404"/>
              </a:tblGrid>
              <a:tr h="297039">
                <a:tc>
                  <a:txBody>
                    <a:bodyPr/>
                    <a:lstStyle/>
                    <a:p>
                      <a:pPr marL="13843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525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70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6129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780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52069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3037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4859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6364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40970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47320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125095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R="29209" algn="r">
                        <a:lnSpc>
                          <a:spcPts val="1605"/>
                        </a:lnSpc>
                        <a:spcBef>
                          <a:spcPts val="285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/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130604" y="5121033"/>
            <a:ext cx="507111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The Laplacian type filters will enhance details in all directions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equally.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6377" y="8702751"/>
            <a:ext cx="22821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(2.15): </a:t>
            </a:r>
            <a:r>
              <a:rPr sz="1400" spc="-5" dirty="0">
                <a:latin typeface="Times New Roman"/>
                <a:cs typeface="Times New Roman"/>
              </a:rPr>
              <a:t>Laplacian Filter.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43000" y="5455922"/>
            <a:ext cx="2125979" cy="28352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81074" y="8330945"/>
            <a:ext cx="1043305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Times New Roman"/>
                <a:cs typeface="Times New Roman"/>
              </a:rPr>
              <a:t>a. </a:t>
            </a:r>
            <a:r>
              <a:rPr sz="1150" spc="-5" dirty="0">
                <a:latin typeface="Times New Roman"/>
                <a:cs typeface="Times New Roman"/>
              </a:rPr>
              <a:t>Original</a:t>
            </a:r>
            <a:r>
              <a:rPr sz="1150" spc="-60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image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6975" y="8330945"/>
            <a:ext cx="1597660" cy="1897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Times New Roman"/>
                <a:cs typeface="Times New Roman"/>
              </a:rPr>
              <a:t>b. </a:t>
            </a:r>
            <a:r>
              <a:rPr sz="1150" spc="-5" dirty="0">
                <a:latin typeface="Times New Roman"/>
                <a:cs typeface="Times New Roman"/>
              </a:rPr>
              <a:t>Laplacian filtered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1150" spc="-5" dirty="0">
                <a:latin typeface="Times New Roman"/>
                <a:cs typeface="Times New Roman"/>
              </a:rPr>
              <a:t>image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27350" y="422973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65600" y="422973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57300" y="422973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09850" y="422973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32959" y="422973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71209" y="4229734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93798" y="5455922"/>
            <a:ext cx="2125979" cy="28352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6" y="424696"/>
            <a:ext cx="5512435" cy="1638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48175" algn="l"/>
              </a:tabLst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	Image</a:t>
            </a:r>
            <a:r>
              <a:rPr sz="1200" b="1" i="1" spc="-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The difference filters will enhance details in the direction specific to the  mask selected. There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four different filter convolution masks,  corresponding to lines in the vertical, horizontal and two diagonal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directions.</a:t>
            </a:r>
            <a:endParaRPr sz="1400">
              <a:latin typeface="Times New Roman"/>
              <a:cs typeface="Times New Roman"/>
            </a:endParaRPr>
          </a:p>
          <a:p>
            <a:pPr marL="1136015">
              <a:lnSpc>
                <a:spcPct val="100000"/>
              </a:lnSpc>
              <a:spcBef>
                <a:spcPts val="765"/>
              </a:spcBef>
              <a:tabLst>
                <a:tab pos="321310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Vertical	Horizontal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025904" y="2144125"/>
          <a:ext cx="3354068" cy="955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85"/>
                <a:gridCol w="488315"/>
                <a:gridCol w="914400"/>
                <a:gridCol w="914400"/>
                <a:gridCol w="427989"/>
                <a:gridCol w="335279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07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653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286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2402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0447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526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4605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2322710" y="3035935"/>
            <a:ext cx="8413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Diagonal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08965" y="3035935"/>
            <a:ext cx="8413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Diagonal</a:t>
            </a:r>
            <a:r>
              <a:rPr sz="1400" b="1" spc="-6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25904" y="3371326"/>
          <a:ext cx="3356608" cy="955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435"/>
                <a:gridCol w="457834"/>
                <a:gridCol w="915669"/>
                <a:gridCol w="915035"/>
                <a:gridCol w="457200"/>
                <a:gridCol w="305435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53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0607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  <a:tr h="352402">
                <a:tc>
                  <a:txBody>
                    <a:bodyPr/>
                    <a:lstStyle/>
                    <a:p>
                      <a:pPr marL="3175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L="182880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177165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-1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ts val="1605"/>
                        </a:lnSpc>
                        <a:spcBef>
                          <a:spcPts val="280"/>
                        </a:spcBef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737232" y="8326374"/>
            <a:ext cx="22987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Figure (2.16):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Filter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12217" y="4594871"/>
            <a:ext cx="2312669" cy="3082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3000" y="4594871"/>
            <a:ext cx="2312670" cy="30829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593850" y="7818881"/>
            <a:ext cx="1130935" cy="20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Times New Roman"/>
                <a:cs typeface="Times New Roman"/>
              </a:rPr>
              <a:t>a. Original</a:t>
            </a:r>
            <a:r>
              <a:rPr sz="1250" spc="-45" dirty="0">
                <a:latin typeface="Times New Roman"/>
                <a:cs typeface="Times New Roman"/>
              </a:rPr>
              <a:t> </a:t>
            </a:r>
            <a:r>
              <a:rPr sz="1250" spc="-5" dirty="0">
                <a:latin typeface="Times New Roman"/>
                <a:cs typeface="Times New Roman"/>
              </a:rPr>
              <a:t>image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06392" y="7818881"/>
            <a:ext cx="1786889" cy="2045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spc="-5" dirty="0">
                <a:latin typeface="Times New Roman"/>
                <a:cs typeface="Times New Roman"/>
              </a:rPr>
              <a:t>b. Difference filtered</a:t>
            </a:r>
            <a:r>
              <a:rPr sz="1250" spc="-25" dirty="0">
                <a:latin typeface="Times New Roman"/>
                <a:cs typeface="Times New Roman"/>
              </a:rPr>
              <a:t> </a:t>
            </a:r>
            <a:r>
              <a:rPr sz="1250" dirty="0">
                <a:latin typeface="Times New Roman"/>
                <a:cs typeface="Times New Roman"/>
              </a:rPr>
              <a:t>image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1450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29565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0050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581650" y="2177413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14500" y="3378200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95650" y="3378200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000500" y="3402328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133350" y="0"/>
                </a:moveTo>
                <a:lnTo>
                  <a:pt x="91196" y="6797"/>
                </a:lnTo>
                <a:lnTo>
                  <a:pt x="54589" y="25725"/>
                </a:lnTo>
                <a:lnTo>
                  <a:pt x="25725" y="54589"/>
                </a:lnTo>
                <a:lnTo>
                  <a:pt x="6797" y="91196"/>
                </a:lnTo>
                <a:lnTo>
                  <a:pt x="0" y="133350"/>
                </a:lnTo>
                <a:lnTo>
                  <a:pt x="0" y="666750"/>
                </a:lnTo>
                <a:lnTo>
                  <a:pt x="6797" y="708903"/>
                </a:lnTo>
                <a:lnTo>
                  <a:pt x="25725" y="745510"/>
                </a:lnTo>
                <a:lnTo>
                  <a:pt x="54589" y="774374"/>
                </a:lnTo>
                <a:lnTo>
                  <a:pt x="91196" y="793302"/>
                </a:lnTo>
                <a:lnTo>
                  <a:pt x="13335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81650" y="3402328"/>
            <a:ext cx="133350" cy="800100"/>
          </a:xfrm>
          <a:custGeom>
            <a:avLst/>
            <a:gdLst/>
            <a:ahLst/>
            <a:cxnLst/>
            <a:rect l="l" t="t" r="r" b="b"/>
            <a:pathLst>
              <a:path w="133350" h="800100">
                <a:moveTo>
                  <a:pt x="0" y="0"/>
                </a:moveTo>
                <a:lnTo>
                  <a:pt x="42153" y="6797"/>
                </a:lnTo>
                <a:lnTo>
                  <a:pt x="78760" y="25725"/>
                </a:lnTo>
                <a:lnTo>
                  <a:pt x="107624" y="54589"/>
                </a:lnTo>
                <a:lnTo>
                  <a:pt x="126552" y="91196"/>
                </a:lnTo>
                <a:lnTo>
                  <a:pt x="133350" y="133350"/>
                </a:lnTo>
                <a:lnTo>
                  <a:pt x="133350" y="666750"/>
                </a:lnTo>
                <a:lnTo>
                  <a:pt x="126552" y="708903"/>
                </a:lnTo>
                <a:lnTo>
                  <a:pt x="107624" y="745510"/>
                </a:lnTo>
                <a:lnTo>
                  <a:pt x="78760" y="774374"/>
                </a:lnTo>
                <a:lnTo>
                  <a:pt x="42153" y="793302"/>
                </a:lnTo>
                <a:lnTo>
                  <a:pt x="0" y="8001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9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413</Words>
  <Application>Microsoft Office PowerPoint</Application>
  <PresentationFormat>Custom</PresentationFormat>
  <Paragraphs>132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