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377" r:id="rId2"/>
    <p:sldId id="306" r:id="rId3"/>
    <p:sldId id="307" r:id="rId4"/>
    <p:sldId id="308" r:id="rId5"/>
    <p:sldId id="309" r:id="rId6"/>
    <p:sldId id="413" r:id="rId7"/>
  </p:sldIdLst>
  <p:sldSz cx="7772400" cy="10693400"/>
  <p:notesSz cx="77724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68" d="100"/>
          <a:sy n="68" d="100"/>
        </p:scale>
        <p:origin x="-1614" y="6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8341885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23850" y="7567727"/>
            <a:ext cx="7189470" cy="1906000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23850" y="6059593"/>
            <a:ext cx="7189470" cy="1425787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6995160" y="10094570"/>
            <a:ext cx="645109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9300" y="856464"/>
            <a:ext cx="1554480" cy="912404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856464"/>
            <a:ext cx="5311140" cy="912404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044190" y="118816"/>
            <a:ext cx="2461260" cy="450509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6995160" y="10094570"/>
            <a:ext cx="645109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5371496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23850" y="2613942"/>
            <a:ext cx="7189470" cy="1901049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3404" y="4595271"/>
            <a:ext cx="7383780" cy="184744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256489" y="712893"/>
            <a:ext cx="7383780" cy="131172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259080" y="2495127"/>
            <a:ext cx="3562350" cy="73665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3950970" y="2495127"/>
            <a:ext cx="3691890" cy="73665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259080" y="8435905"/>
            <a:ext cx="7319010" cy="137628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39227" y="1039636"/>
            <a:ext cx="3646973" cy="997555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3948272" y="1039636"/>
            <a:ext cx="3648405" cy="997555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39227" y="2052044"/>
            <a:ext cx="3646973" cy="61462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3951420" y="2052044"/>
            <a:ext cx="3645256" cy="61462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5160" y="10099322"/>
            <a:ext cx="647700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437197" y="9386429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256489" y="712893"/>
            <a:ext cx="7383780" cy="131172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37197" y="9120290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8620" y="8554720"/>
            <a:ext cx="7189470" cy="811906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388620" y="950524"/>
            <a:ext cx="2557066" cy="748538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38792" y="950524"/>
            <a:ext cx="4539298" cy="7485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2979420" y="961492"/>
            <a:ext cx="4274820" cy="5703147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23850" y="7786567"/>
            <a:ext cx="4987290" cy="814382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23850" y="8627721"/>
            <a:ext cx="4987290" cy="119805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1638623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59080" y="2423342"/>
            <a:ext cx="7383780" cy="70571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5505450" y="118816"/>
            <a:ext cx="2137410" cy="450509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55570" y="118816"/>
            <a:ext cx="2849880" cy="450509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995160" y="10099323"/>
            <a:ext cx="647700" cy="381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259080" y="712893"/>
            <a:ext cx="7383780" cy="1306971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437197" y="1638623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437197" y="1649675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g"/><Relationship Id="rId4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98500"/>
            <a:ext cx="1752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146300"/>
            <a:ext cx="4779962" cy="12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3400" y="3434638"/>
            <a:ext cx="6400800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 algn="ctr" rtl="1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Image Processing     </a:t>
            </a:r>
            <a:endParaRPr lang="en-US" sz="4000" b="1" i="1" dirty="0">
              <a:solidFill>
                <a:srgbClr val="3E3D2D"/>
              </a:solidFill>
              <a:latin typeface="Constantia" pitchFamily="18" charset="0"/>
              <a:ea typeface="Times New Roman"/>
              <a:cs typeface="Arial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endParaRPr lang="en-US" sz="4000" b="1" i="1" dirty="0" smtClean="0">
              <a:solidFill>
                <a:srgbClr val="3E3D2D"/>
              </a:solidFill>
              <a:latin typeface="Constantia" pitchFamily="18" charset="0"/>
              <a:ea typeface="Times New Roman"/>
              <a:cs typeface="Arial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ar-IQ" sz="4000" b="1" i="1" dirty="0" smtClean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المرحلة </a:t>
            </a:r>
            <a:r>
              <a:rPr lang="ar-IQ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الرابعة</a:t>
            </a: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r>
              <a:rPr lang="ar-IQ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 </a:t>
            </a: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endParaRPr lang="en-US" sz="4000" b="1" i="1" dirty="0">
              <a:solidFill>
                <a:srgbClr val="3E3D2D"/>
              </a:solidFill>
              <a:latin typeface="Constantia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dirty="0" smtClean="0">
                <a:latin typeface="Constantia" pitchFamily="18" charset="0"/>
              </a:rPr>
              <a:t>Seventh </a:t>
            </a:r>
            <a:r>
              <a:rPr lang="en-US" sz="3600" b="1" i="1" dirty="0">
                <a:latin typeface="Constantia" pitchFamily="18" charset="0"/>
              </a:rPr>
              <a:t>lecture</a:t>
            </a:r>
            <a:r>
              <a:rPr lang="en-US" sz="3600" b="1" i="1" dirty="0" smtClean="0">
                <a:solidFill>
                  <a:srgbClr val="3E3D2D"/>
                </a:solidFill>
                <a:latin typeface="Constantia" pitchFamily="18" charset="0"/>
              </a:rPr>
              <a:t> </a:t>
            </a: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endParaRPr lang="en-US" sz="3600" b="1" i="1" dirty="0" smtClean="0">
              <a:solidFill>
                <a:srgbClr val="3E3D2D"/>
              </a:solidFill>
              <a:latin typeface="Constantia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smtClean="0">
                <a:solidFill>
                  <a:srgbClr val="3E3D2D"/>
                </a:solidFill>
                <a:latin typeface="Constantia" pitchFamily="18" charset="0"/>
              </a:rPr>
              <a:t>by</a:t>
            </a:r>
            <a:endParaRPr lang="en-US" sz="3600" b="1" i="1" dirty="0" smtClean="0">
              <a:solidFill>
                <a:srgbClr val="3E3D2D"/>
              </a:solidFill>
              <a:latin typeface="Constantia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dirty="0" err="1" smtClean="0">
                <a:solidFill>
                  <a:srgbClr val="3E3D2D"/>
                </a:solidFill>
                <a:latin typeface="Constantia" pitchFamily="18" charset="0"/>
              </a:rPr>
              <a:t>Assit.Lec</a:t>
            </a:r>
            <a:r>
              <a:rPr lang="en-US" sz="3600" b="1" i="1" dirty="0" smtClean="0">
                <a:solidFill>
                  <a:srgbClr val="3E3D2D"/>
                </a:solidFill>
                <a:latin typeface="Constantia" pitchFamily="18" charset="0"/>
              </a:rPr>
              <a:t>.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Shaimaa</a:t>
            </a:r>
            <a:r>
              <a:rPr lang="en-US" sz="3600" b="1" i="1" dirty="0">
                <a:solidFill>
                  <a:srgbClr val="3E3D2D"/>
                </a:solidFill>
                <a:latin typeface="Constantia" pitchFamily="18" charset="0"/>
              </a:rPr>
              <a:t>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Shukri</a:t>
            </a:r>
            <a:endParaRPr lang="en-US" sz="3600" b="1" i="1" dirty="0">
              <a:solidFill>
                <a:srgbClr val="3E3D2D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30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94916" y="4558771"/>
            <a:ext cx="122555" cy="932307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830"/>
              </a:spcBef>
            </a:pPr>
            <a:r>
              <a:rPr sz="1400" dirty="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  <a:p>
            <a:pPr marL="20320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3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59735" y="4558771"/>
            <a:ext cx="158750" cy="932307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400" dirty="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4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05330" y="4558771"/>
            <a:ext cx="114935" cy="932307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sz="1400" dirty="0">
                <a:latin typeface="Times New Roman"/>
                <a:cs typeface="Times New Roman"/>
              </a:rPr>
              <a:t>6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5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dirty="0">
                <a:latin typeface="Times New Roman"/>
                <a:cs typeface="Times New Roman"/>
              </a:rPr>
              <a:t>7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19548" y="5600066"/>
            <a:ext cx="90170" cy="205740"/>
          </a:xfrm>
          <a:custGeom>
            <a:avLst/>
            <a:gdLst/>
            <a:ahLst/>
            <a:cxnLst/>
            <a:rect l="l" t="t" r="r" b="b"/>
            <a:pathLst>
              <a:path w="90170" h="205739">
                <a:moveTo>
                  <a:pt x="0" y="205739"/>
                </a:moveTo>
                <a:lnTo>
                  <a:pt x="89915" y="205739"/>
                </a:lnTo>
                <a:lnTo>
                  <a:pt x="89915" y="0"/>
                </a:lnTo>
                <a:lnTo>
                  <a:pt x="0" y="0"/>
                </a:lnTo>
                <a:lnTo>
                  <a:pt x="0" y="205739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130604" y="5476737"/>
            <a:ext cx="5514340" cy="342452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7620" algn="just">
              <a:lnSpc>
                <a:spcPct val="144300"/>
              </a:lnSpc>
              <a:spcBef>
                <a:spcPts val="95"/>
              </a:spcBef>
            </a:pPr>
            <a:r>
              <a:rPr sz="1400" spc="-10" dirty="0">
                <a:latin typeface="Times New Roman"/>
                <a:cs typeface="Times New Roman"/>
              </a:rPr>
              <a:t>We </a:t>
            </a:r>
            <a:r>
              <a:rPr sz="1400" dirty="0">
                <a:latin typeface="Times New Roman"/>
                <a:cs typeface="Times New Roman"/>
              </a:rPr>
              <a:t>first </a:t>
            </a:r>
            <a:r>
              <a:rPr sz="1400" spc="-5" dirty="0">
                <a:latin typeface="Times New Roman"/>
                <a:cs typeface="Times New Roman"/>
              </a:rPr>
              <a:t>sort the value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order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size (3,3,4,4,</a:t>
            </a:r>
            <a:r>
              <a:rPr sz="14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5</a:t>
            </a:r>
            <a:r>
              <a:rPr sz="1400" spc="-5" dirty="0">
                <a:latin typeface="Times New Roman"/>
                <a:cs typeface="Times New Roman"/>
              </a:rPr>
              <a:t>,5,5,6,7) </a:t>
            </a:r>
            <a:r>
              <a:rPr sz="1400" dirty="0">
                <a:latin typeface="Times New Roman"/>
                <a:cs typeface="Times New Roman"/>
              </a:rPr>
              <a:t>; </a:t>
            </a:r>
            <a:r>
              <a:rPr sz="1400" spc="-5" dirty="0">
                <a:latin typeface="Times New Roman"/>
                <a:cs typeface="Times New Roman"/>
              </a:rPr>
              <a:t>then we select the  middle value ,in this </a:t>
            </a:r>
            <a:r>
              <a:rPr sz="1400" dirty="0">
                <a:latin typeface="Times New Roman"/>
                <a:cs typeface="Times New Roman"/>
              </a:rPr>
              <a:t>case it is 5. </a:t>
            </a:r>
            <a:r>
              <a:rPr sz="1400" spc="-5" dirty="0">
                <a:latin typeface="Times New Roman"/>
                <a:cs typeface="Times New Roman"/>
              </a:rPr>
              <a:t>This </a:t>
            </a:r>
            <a:r>
              <a:rPr sz="1400" dirty="0">
                <a:latin typeface="Times New Roman"/>
                <a:cs typeface="Times New Roman"/>
              </a:rPr>
              <a:t>5 is </a:t>
            </a:r>
            <a:r>
              <a:rPr sz="1400" spc="-5" dirty="0">
                <a:latin typeface="Times New Roman"/>
                <a:cs typeface="Times New Roman"/>
              </a:rPr>
              <a:t>then placed in centre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location.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</a:pP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median filter </a:t>
            </a:r>
            <a:r>
              <a:rPr sz="1400" dirty="0">
                <a:latin typeface="Times New Roman"/>
                <a:cs typeface="Times New Roman"/>
              </a:rPr>
              <a:t>can </a:t>
            </a:r>
            <a:r>
              <a:rPr sz="1400" spc="-5" dirty="0">
                <a:latin typeface="Times New Roman"/>
                <a:cs typeface="Times New Roman"/>
              </a:rPr>
              <a:t>use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neighbourhood of </a:t>
            </a:r>
            <a:r>
              <a:rPr sz="1400" dirty="0">
                <a:latin typeface="Times New Roman"/>
                <a:cs typeface="Times New Roman"/>
              </a:rPr>
              <a:t>any </a:t>
            </a:r>
            <a:r>
              <a:rPr sz="1400" spc="-5" dirty="0">
                <a:latin typeface="Times New Roman"/>
                <a:cs typeface="Times New Roman"/>
              </a:rPr>
              <a:t>size, but 3X3, 5X5 and 7X7 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typical. Note that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output image </a:t>
            </a:r>
            <a:r>
              <a:rPr sz="1400" spc="-10" dirty="0">
                <a:latin typeface="Times New Roman"/>
                <a:cs typeface="Times New Roman"/>
              </a:rPr>
              <a:t>must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10" dirty="0">
                <a:latin typeface="Times New Roman"/>
                <a:cs typeface="Times New Roman"/>
              </a:rPr>
              <a:t>written </a:t>
            </a:r>
            <a:r>
              <a:rPr sz="1400" spc="-5" dirty="0">
                <a:latin typeface="Times New Roman"/>
                <a:cs typeface="Times New Roman"/>
              </a:rPr>
              <a:t>to </a:t>
            </a:r>
            <a:r>
              <a:rPr sz="1400" dirty="0">
                <a:latin typeface="Times New Roman"/>
                <a:cs typeface="Times New Roman"/>
              </a:rPr>
              <a:t>a separate </a:t>
            </a:r>
            <a:r>
              <a:rPr sz="1400" spc="-5" dirty="0">
                <a:latin typeface="Times New Roman"/>
                <a:cs typeface="Times New Roman"/>
              </a:rPr>
              <a:t>image </a:t>
            </a:r>
            <a:r>
              <a:rPr sz="1400" dirty="0">
                <a:latin typeface="Times New Roman"/>
                <a:cs typeface="Times New Roman"/>
              </a:rPr>
              <a:t>(a  </a:t>
            </a:r>
            <a:r>
              <a:rPr sz="1400" spc="-5" dirty="0">
                <a:latin typeface="Times New Roman"/>
                <a:cs typeface="Times New Roman"/>
              </a:rPr>
              <a:t>buffer); so that the results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not corrupted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this process </a:t>
            </a:r>
            <a:r>
              <a:rPr sz="1400" dirty="0">
                <a:latin typeface="Times New Roman"/>
                <a:cs typeface="Times New Roman"/>
              </a:rPr>
              <a:t>is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performed.</a:t>
            </a:r>
            <a:endParaRPr sz="1400">
              <a:latin typeface="Times New Roman"/>
              <a:cs typeface="Times New Roman"/>
            </a:endParaRPr>
          </a:p>
          <a:p>
            <a:pPr marL="12700" marR="11430" algn="just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(The median filtering operation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performed </a:t>
            </a:r>
            <a:r>
              <a:rPr sz="1400" dirty="0">
                <a:latin typeface="Times New Roman"/>
                <a:cs typeface="Times New Roman"/>
              </a:rPr>
              <a:t>on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applying the  sliding window concepts, similar to what is done with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convolution).</a:t>
            </a:r>
            <a:endParaRPr sz="1400">
              <a:latin typeface="Times New Roman"/>
              <a:cs typeface="Times New Roman"/>
            </a:endParaRPr>
          </a:p>
          <a:p>
            <a:pPr marL="12700" marR="9525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The window is overlaid </a:t>
            </a:r>
            <a:r>
              <a:rPr sz="1400" dirty="0">
                <a:latin typeface="Times New Roman"/>
                <a:cs typeface="Times New Roman"/>
              </a:rPr>
              <a:t>on </a:t>
            </a:r>
            <a:r>
              <a:rPr sz="1400" spc="-5" dirty="0">
                <a:latin typeface="Times New Roman"/>
                <a:cs typeface="Times New Roman"/>
              </a:rPr>
              <a:t>the upper left corner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image, and the  median is determined. This value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put into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output image</a:t>
            </a:r>
            <a:r>
              <a:rPr sz="1400" spc="3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(buffer)</a:t>
            </a:r>
            <a:endParaRPr sz="1400">
              <a:latin typeface="Times New Roman"/>
              <a:cs typeface="Times New Roman"/>
            </a:endParaRPr>
          </a:p>
          <a:p>
            <a:pPr marL="12700" marR="13335" algn="just">
              <a:lnSpc>
                <a:spcPct val="1435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corresponding to the </a:t>
            </a:r>
            <a:r>
              <a:rPr sz="1400" dirty="0">
                <a:latin typeface="Times New Roman"/>
                <a:cs typeface="Times New Roman"/>
              </a:rPr>
              <a:t>centre </a:t>
            </a:r>
            <a:r>
              <a:rPr sz="1400" spc="-5" dirty="0">
                <a:latin typeface="Times New Roman"/>
                <a:cs typeface="Times New Roman"/>
              </a:rPr>
              <a:t>location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window. The window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then  slide one </a:t>
            </a:r>
            <a:r>
              <a:rPr sz="1400" spc="-10" dirty="0">
                <a:latin typeface="Times New Roman"/>
                <a:cs typeface="Times New Roman"/>
              </a:rPr>
              <a:t>pixel </a:t>
            </a:r>
            <a:r>
              <a:rPr sz="1400" spc="-5" dirty="0">
                <a:latin typeface="Times New Roman"/>
                <a:cs typeface="Times New Roman"/>
              </a:rPr>
              <a:t>over, and the process is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repeated.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371600" y="914400"/>
            <a:ext cx="2280920" cy="22186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638683" y="914400"/>
            <a:ext cx="2219325" cy="221869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359161" y="3269119"/>
            <a:ext cx="5374005" cy="13285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4970">
              <a:lnSpc>
                <a:spcPct val="100000"/>
              </a:lnSpc>
              <a:spcBef>
                <a:spcPts val="100"/>
              </a:spcBef>
              <a:tabLst>
                <a:tab pos="3173730" algn="l"/>
              </a:tabLst>
            </a:pPr>
            <a:r>
              <a:rPr sz="1400" dirty="0">
                <a:latin typeface="Times New Roman"/>
                <a:cs typeface="Times New Roman"/>
              </a:rPr>
              <a:t>a. Salt </a:t>
            </a:r>
            <a:r>
              <a:rPr sz="1400" spc="-10" dirty="0">
                <a:latin typeface="Times New Roman"/>
                <a:cs typeface="Times New Roman"/>
              </a:rPr>
              <a:t>and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pepper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noise	</a:t>
            </a:r>
            <a:r>
              <a:rPr sz="1400" dirty="0">
                <a:latin typeface="Times New Roman"/>
                <a:cs typeface="Times New Roman"/>
              </a:rPr>
              <a:t>b. </a:t>
            </a:r>
            <a:r>
              <a:rPr sz="1400" spc="-5" dirty="0">
                <a:latin typeface="Times New Roman"/>
                <a:cs typeface="Times New Roman"/>
              </a:rPr>
              <a:t>Median filtered image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(3x3)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00">
              <a:latin typeface="Times New Roman"/>
              <a:cs typeface="Times New Roman"/>
            </a:endParaRPr>
          </a:p>
          <a:p>
            <a:pPr marL="1614170">
              <a:lnSpc>
                <a:spcPct val="100000"/>
              </a:lnSpc>
            </a:pPr>
            <a:r>
              <a:rPr sz="1400" b="1" spc="-5" dirty="0">
                <a:latin typeface="Times New Roman"/>
                <a:cs typeface="Times New Roman"/>
              </a:rPr>
              <a:t>Figure (2.14): </a:t>
            </a:r>
            <a:r>
              <a:rPr sz="1400" spc="-5" dirty="0">
                <a:latin typeface="Times New Roman"/>
                <a:cs typeface="Times New Roman"/>
              </a:rPr>
              <a:t>Median</a:t>
            </a:r>
            <a:r>
              <a:rPr sz="1400" spc="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Filter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Example:</a:t>
            </a:r>
            <a:endParaRPr sz="1400">
              <a:latin typeface="Times New Roman"/>
              <a:cs typeface="Times New Roman"/>
            </a:endParaRPr>
          </a:p>
          <a:p>
            <a:pPr marL="494030">
              <a:lnSpc>
                <a:spcPct val="100000"/>
              </a:lnSpc>
              <a:spcBef>
                <a:spcPts val="720"/>
              </a:spcBef>
            </a:pPr>
            <a:r>
              <a:rPr sz="1400" spc="-5" dirty="0">
                <a:latin typeface="Times New Roman"/>
                <a:cs typeface="Times New Roman"/>
              </a:rPr>
              <a:t>Given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following 3X3</a:t>
            </a:r>
            <a:r>
              <a:rPr sz="1400" spc="-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neighborhood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171700" y="4718685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133350" y="0"/>
                </a:moveTo>
                <a:lnTo>
                  <a:pt x="91196" y="6797"/>
                </a:lnTo>
                <a:lnTo>
                  <a:pt x="54589" y="25725"/>
                </a:lnTo>
                <a:lnTo>
                  <a:pt x="25725" y="54589"/>
                </a:lnTo>
                <a:lnTo>
                  <a:pt x="6797" y="91196"/>
                </a:lnTo>
                <a:lnTo>
                  <a:pt x="0" y="133350"/>
                </a:lnTo>
                <a:lnTo>
                  <a:pt x="0" y="666750"/>
                </a:lnTo>
                <a:lnTo>
                  <a:pt x="6797" y="708903"/>
                </a:lnTo>
                <a:lnTo>
                  <a:pt x="25725" y="745510"/>
                </a:lnTo>
                <a:lnTo>
                  <a:pt x="54589" y="774374"/>
                </a:lnTo>
                <a:lnTo>
                  <a:pt x="91196" y="793302"/>
                </a:lnTo>
                <a:lnTo>
                  <a:pt x="13335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752850" y="4718685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0" y="0"/>
                </a:moveTo>
                <a:lnTo>
                  <a:pt x="42153" y="6797"/>
                </a:lnTo>
                <a:lnTo>
                  <a:pt x="78760" y="25725"/>
                </a:lnTo>
                <a:lnTo>
                  <a:pt x="107624" y="54589"/>
                </a:lnTo>
                <a:lnTo>
                  <a:pt x="126552" y="91196"/>
                </a:lnTo>
                <a:lnTo>
                  <a:pt x="133350" y="133350"/>
                </a:lnTo>
                <a:lnTo>
                  <a:pt x="133350" y="666750"/>
                </a:lnTo>
                <a:lnTo>
                  <a:pt x="126552" y="708903"/>
                </a:lnTo>
                <a:lnTo>
                  <a:pt x="107624" y="745510"/>
                </a:lnTo>
                <a:lnTo>
                  <a:pt x="78760" y="774374"/>
                </a:lnTo>
                <a:lnTo>
                  <a:pt x="42153" y="793302"/>
                </a:lnTo>
                <a:lnTo>
                  <a:pt x="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25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5" y="424701"/>
            <a:ext cx="5514975" cy="87507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9525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When the end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dirty="0">
                <a:latin typeface="Times New Roman"/>
                <a:cs typeface="Times New Roman"/>
              </a:rPr>
              <a:t>row </a:t>
            </a:r>
            <a:r>
              <a:rPr sz="1400" spc="-5" dirty="0">
                <a:latin typeface="Times New Roman"/>
                <a:cs typeface="Times New Roman"/>
              </a:rPr>
              <a:t>is reached,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window is slide back to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left side 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image and down one </a:t>
            </a:r>
            <a:r>
              <a:rPr sz="1400" dirty="0">
                <a:latin typeface="Times New Roman"/>
                <a:cs typeface="Times New Roman"/>
              </a:rPr>
              <a:t>row, </a:t>
            </a:r>
            <a:r>
              <a:rPr sz="1400" spc="-5" dirty="0">
                <a:latin typeface="Times New Roman"/>
                <a:cs typeface="Times New Roman"/>
              </a:rPr>
              <a:t>and the process is repeated. This process  continues until the </a:t>
            </a:r>
            <a:r>
              <a:rPr sz="1400" spc="-10" dirty="0">
                <a:latin typeface="Times New Roman"/>
                <a:cs typeface="Times New Roman"/>
              </a:rPr>
              <a:t>entire </a:t>
            </a:r>
            <a:r>
              <a:rPr sz="1400" spc="-5" dirty="0">
                <a:latin typeface="Times New Roman"/>
                <a:cs typeface="Times New Roman"/>
              </a:rPr>
              <a:t>image has been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processed.</a:t>
            </a:r>
            <a:endParaRPr sz="1400">
              <a:latin typeface="Times New Roman"/>
              <a:cs typeface="Times New Roman"/>
            </a:endParaRPr>
          </a:p>
          <a:p>
            <a:pPr marL="12700" marR="5715" algn="just">
              <a:lnSpc>
                <a:spcPct val="143800"/>
              </a:lnSpc>
              <a:spcBef>
                <a:spcPts val="5"/>
              </a:spcBef>
            </a:pPr>
            <a:r>
              <a:rPr sz="1400" spc="-5" dirty="0">
                <a:latin typeface="Times New Roman"/>
                <a:cs typeface="Times New Roman"/>
              </a:rPr>
              <a:t>Note that the outer rows </a:t>
            </a:r>
            <a:r>
              <a:rPr sz="1400" spc="-10" dirty="0">
                <a:latin typeface="Times New Roman"/>
                <a:cs typeface="Times New Roman"/>
              </a:rPr>
              <a:t>and columns </a:t>
            </a:r>
            <a:r>
              <a:rPr sz="1400" spc="-5" dirty="0">
                <a:latin typeface="Times New Roman"/>
                <a:cs typeface="Times New Roman"/>
              </a:rPr>
              <a:t>are not replaced. </a:t>
            </a:r>
            <a:r>
              <a:rPr sz="1400" spc="-1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practice this </a:t>
            </a:r>
            <a:r>
              <a:rPr sz="1400" spc="-10" dirty="0">
                <a:latin typeface="Times New Roman"/>
                <a:cs typeface="Times New Roman"/>
              </a:rPr>
              <a:t>is  </a:t>
            </a:r>
            <a:r>
              <a:rPr sz="1400" spc="-5" dirty="0">
                <a:latin typeface="Times New Roman"/>
                <a:cs typeface="Times New Roman"/>
              </a:rPr>
              <a:t>usually not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problem </a:t>
            </a:r>
            <a:r>
              <a:rPr sz="1400" dirty="0">
                <a:latin typeface="Times New Roman"/>
                <a:cs typeface="Times New Roman"/>
              </a:rPr>
              <a:t>due </a:t>
            </a:r>
            <a:r>
              <a:rPr sz="1400" spc="-5" dirty="0">
                <a:latin typeface="Times New Roman"/>
                <a:cs typeface="Times New Roman"/>
              </a:rPr>
              <a:t>to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fact that the images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much larger than 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masks. And these “wasted” rows and </a:t>
            </a:r>
            <a:r>
              <a:rPr sz="1400" spc="-10" dirty="0">
                <a:latin typeface="Times New Roman"/>
                <a:cs typeface="Times New Roman"/>
              </a:rPr>
              <a:t>columns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often </a:t>
            </a:r>
            <a:r>
              <a:rPr sz="1400" spc="-10" dirty="0">
                <a:latin typeface="Times New Roman"/>
                <a:cs typeface="Times New Roman"/>
              </a:rPr>
              <a:t>filled </a:t>
            </a:r>
            <a:r>
              <a:rPr sz="1400" spc="-5" dirty="0">
                <a:latin typeface="Times New Roman"/>
                <a:cs typeface="Times New Roman"/>
              </a:rPr>
              <a:t>with </a:t>
            </a:r>
            <a:r>
              <a:rPr sz="1400" spc="-10" dirty="0">
                <a:latin typeface="Times New Roman"/>
                <a:cs typeface="Times New Roman"/>
              </a:rPr>
              <a:t>zeros  </a:t>
            </a:r>
            <a:r>
              <a:rPr sz="1400" dirty="0">
                <a:latin typeface="Times New Roman"/>
                <a:cs typeface="Times New Roman"/>
              </a:rPr>
              <a:t>(or </a:t>
            </a:r>
            <a:r>
              <a:rPr sz="1400" spc="-5" dirty="0">
                <a:latin typeface="Times New Roman"/>
                <a:cs typeface="Times New Roman"/>
              </a:rPr>
              <a:t>cropped </a:t>
            </a:r>
            <a:r>
              <a:rPr sz="1400" dirty="0">
                <a:latin typeface="Times New Roman"/>
                <a:cs typeface="Times New Roman"/>
              </a:rPr>
              <a:t>off </a:t>
            </a:r>
            <a:r>
              <a:rPr sz="1400" spc="-5" dirty="0">
                <a:latin typeface="Times New Roman"/>
                <a:cs typeface="Times New Roman"/>
              </a:rPr>
              <a:t>the image).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example, with 3X3 mask, we lose one outer  </a:t>
            </a:r>
            <a:r>
              <a:rPr sz="1400" dirty="0">
                <a:latin typeface="Times New Roman"/>
                <a:cs typeface="Times New Roman"/>
              </a:rPr>
              <a:t>row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spc="-10" dirty="0">
                <a:latin typeface="Times New Roman"/>
                <a:cs typeface="Times New Roman"/>
              </a:rPr>
              <a:t>column,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5X5 mask </a:t>
            </a:r>
            <a:r>
              <a:rPr sz="1400" spc="5" dirty="0">
                <a:latin typeface="Times New Roman"/>
                <a:cs typeface="Times New Roman"/>
              </a:rPr>
              <a:t>we </a:t>
            </a:r>
            <a:r>
              <a:rPr sz="1400" spc="-5" dirty="0">
                <a:latin typeface="Times New Roman"/>
                <a:cs typeface="Times New Roman"/>
              </a:rPr>
              <a:t>lose two rows and columns. This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not  visually significant </a:t>
            </a:r>
            <a:r>
              <a:rPr sz="1400" spc="-10" dirty="0">
                <a:latin typeface="Times New Roman"/>
                <a:cs typeface="Times New Roman"/>
              </a:rPr>
              <a:t>for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typical 256X256 or 512X512</a:t>
            </a:r>
            <a:r>
              <a:rPr sz="1400" spc="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images.</a:t>
            </a:r>
            <a:endParaRPr sz="1400">
              <a:latin typeface="Times New Roman"/>
              <a:cs typeface="Times New Roman"/>
            </a:endParaRPr>
          </a:p>
          <a:p>
            <a:pPr marL="12700" marR="8890" algn="just">
              <a:lnSpc>
                <a:spcPct val="143600"/>
              </a:lnSpc>
            </a:pPr>
            <a:r>
              <a:rPr sz="1400" b="1" dirty="0">
                <a:latin typeface="Times New Roman"/>
                <a:cs typeface="Times New Roman"/>
              </a:rPr>
              <a:t>The </a:t>
            </a:r>
            <a:r>
              <a:rPr sz="1400" b="1" spc="-5" dirty="0">
                <a:latin typeface="Times New Roman"/>
                <a:cs typeface="Times New Roman"/>
              </a:rPr>
              <a:t>maximum </a:t>
            </a:r>
            <a:r>
              <a:rPr sz="1400" b="1" dirty="0">
                <a:latin typeface="Times New Roman"/>
                <a:cs typeface="Times New Roman"/>
              </a:rPr>
              <a:t>and </a:t>
            </a:r>
            <a:r>
              <a:rPr sz="1400" b="1" spc="-5" dirty="0">
                <a:latin typeface="Times New Roman"/>
                <a:cs typeface="Times New Roman"/>
              </a:rPr>
              <a:t>minimum </a:t>
            </a:r>
            <a:r>
              <a:rPr sz="1400" b="1" dirty="0">
                <a:latin typeface="Times New Roman"/>
                <a:cs typeface="Times New Roman"/>
              </a:rPr>
              <a:t>filters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two order filters that </a:t>
            </a:r>
            <a:r>
              <a:rPr sz="1400" dirty="0">
                <a:latin typeface="Times New Roman"/>
                <a:cs typeface="Times New Roman"/>
              </a:rPr>
              <a:t>can be </a:t>
            </a:r>
            <a:r>
              <a:rPr sz="1400" spc="-5" dirty="0">
                <a:latin typeface="Times New Roman"/>
                <a:cs typeface="Times New Roman"/>
              </a:rPr>
              <a:t>used 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10" dirty="0">
                <a:latin typeface="Times New Roman"/>
                <a:cs typeface="Times New Roman"/>
              </a:rPr>
              <a:t>elimination </a:t>
            </a:r>
            <a:r>
              <a:rPr sz="1400" dirty="0">
                <a:latin typeface="Times New Roman"/>
                <a:cs typeface="Times New Roman"/>
              </a:rPr>
              <a:t>of salt- </a:t>
            </a:r>
            <a:r>
              <a:rPr sz="1400" spc="-5" dirty="0">
                <a:latin typeface="Times New Roman"/>
                <a:cs typeface="Times New Roman"/>
              </a:rPr>
              <a:t>and-pepper noise. The maximum filter selects</a:t>
            </a:r>
            <a:r>
              <a:rPr sz="1400" spc="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12700" marR="10160" algn="just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largest value within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ordered window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pixels values; where </a:t>
            </a:r>
            <a:r>
              <a:rPr sz="1400" dirty="0">
                <a:latin typeface="Times New Roman"/>
                <a:cs typeface="Times New Roman"/>
              </a:rPr>
              <a:t>as </a:t>
            </a:r>
            <a:r>
              <a:rPr sz="1400" spc="-5" dirty="0">
                <a:latin typeface="Times New Roman"/>
                <a:cs typeface="Times New Roman"/>
              </a:rPr>
              <a:t>the  minimum </a:t>
            </a:r>
            <a:r>
              <a:rPr sz="1400" dirty="0">
                <a:latin typeface="Times New Roman"/>
                <a:cs typeface="Times New Roman"/>
              </a:rPr>
              <a:t>filter </a:t>
            </a:r>
            <a:r>
              <a:rPr sz="1400" spc="-5" dirty="0">
                <a:latin typeface="Times New Roman"/>
                <a:cs typeface="Times New Roman"/>
              </a:rPr>
              <a:t>selects the smallest</a:t>
            </a:r>
            <a:r>
              <a:rPr sz="1400" spc="-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value.</a:t>
            </a:r>
            <a:endParaRPr sz="1400">
              <a:latin typeface="Times New Roman"/>
              <a:cs typeface="Times New Roman"/>
            </a:endParaRPr>
          </a:p>
          <a:p>
            <a:pPr marL="12700" marR="8255" algn="just">
              <a:lnSpc>
                <a:spcPts val="2410"/>
              </a:lnSpc>
              <a:spcBef>
                <a:spcPts val="200"/>
              </a:spcBef>
            </a:pPr>
            <a:r>
              <a:rPr sz="1400" spc="-5" dirty="0">
                <a:latin typeface="Times New Roman"/>
                <a:cs typeface="Times New Roman"/>
              </a:rPr>
              <a:t>The minimum filters </a:t>
            </a:r>
            <a:r>
              <a:rPr sz="1400" dirty="0">
                <a:latin typeface="Times New Roman"/>
                <a:cs typeface="Times New Roman"/>
              </a:rPr>
              <a:t>works </a:t>
            </a:r>
            <a:r>
              <a:rPr sz="1400" spc="-5" dirty="0">
                <a:latin typeface="Times New Roman"/>
                <a:cs typeface="Times New Roman"/>
              </a:rPr>
              <a:t>best for </a:t>
            </a:r>
            <a:r>
              <a:rPr sz="1400" dirty="0">
                <a:latin typeface="Times New Roman"/>
                <a:cs typeface="Times New Roman"/>
              </a:rPr>
              <a:t>salt- </a:t>
            </a:r>
            <a:r>
              <a:rPr sz="1400" spc="-5" dirty="0">
                <a:latin typeface="Times New Roman"/>
                <a:cs typeface="Times New Roman"/>
              </a:rPr>
              <a:t>type noise (High value), and the  maximum filters work best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pepper-type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noise.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400" dirty="0">
                <a:latin typeface="Times New Roman"/>
                <a:cs typeface="Times New Roman"/>
              </a:rPr>
              <a:t>In a </a:t>
            </a:r>
            <a:r>
              <a:rPr sz="1400" spc="-5" dirty="0">
                <a:latin typeface="Times New Roman"/>
                <a:cs typeface="Times New Roman"/>
              </a:rPr>
              <a:t>manner similar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 median, minimum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maximum</a:t>
            </a:r>
            <a:r>
              <a:rPr sz="1400" spc="2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filter, order</a:t>
            </a:r>
            <a:endParaRPr sz="1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7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filter 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defined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select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specific pixel </a:t>
            </a:r>
            <a:r>
              <a:rPr sz="1400" b="1" spc="-5" dirty="0">
                <a:latin typeface="Times New Roman"/>
                <a:cs typeface="Times New Roman"/>
              </a:rPr>
              <a:t>rank </a:t>
            </a:r>
            <a:r>
              <a:rPr sz="1400" spc="-5" dirty="0">
                <a:latin typeface="Times New Roman"/>
                <a:cs typeface="Times New Roman"/>
              </a:rPr>
              <a:t>within the </a:t>
            </a:r>
            <a:r>
              <a:rPr sz="1400" dirty="0">
                <a:latin typeface="Times New Roman"/>
                <a:cs typeface="Times New Roman"/>
              </a:rPr>
              <a:t>ordered </a:t>
            </a:r>
            <a:r>
              <a:rPr sz="1400" spc="-5" dirty="0">
                <a:latin typeface="Times New Roman"/>
                <a:cs typeface="Times New Roman"/>
              </a:rPr>
              <a:t>set. 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example we may find for certain type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pepper noise that selecting the  second highest values works better than selecting the maximum value. This  type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ordered selection </a:t>
            </a:r>
            <a:r>
              <a:rPr sz="1400" dirty="0">
                <a:latin typeface="Times New Roman"/>
                <a:cs typeface="Times New Roman"/>
              </a:rPr>
              <a:t>is very </a:t>
            </a:r>
            <a:r>
              <a:rPr sz="1400" spc="-5" dirty="0">
                <a:latin typeface="Times New Roman"/>
                <a:cs typeface="Times New Roman"/>
              </a:rPr>
              <a:t>sensitive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their type of images and </a:t>
            </a:r>
            <a:r>
              <a:rPr sz="1400" spc="-10" dirty="0">
                <a:latin typeface="Times New Roman"/>
                <a:cs typeface="Times New Roman"/>
              </a:rPr>
              <a:t>their  </a:t>
            </a:r>
            <a:r>
              <a:rPr sz="1400" dirty="0">
                <a:latin typeface="Times New Roman"/>
                <a:cs typeface="Times New Roman"/>
              </a:rPr>
              <a:t>use it is </a:t>
            </a:r>
            <a:r>
              <a:rPr sz="1400" spc="-5" dirty="0">
                <a:latin typeface="Times New Roman"/>
                <a:cs typeface="Times New Roman"/>
              </a:rPr>
              <a:t>application specific.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should note that, in general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b="1" spc="-5" dirty="0">
                <a:latin typeface="Times New Roman"/>
                <a:cs typeface="Times New Roman"/>
              </a:rPr>
              <a:t>minimum </a:t>
            </a:r>
            <a:r>
              <a:rPr sz="1400" b="1" dirty="0">
                <a:latin typeface="Times New Roman"/>
                <a:cs typeface="Times New Roman"/>
              </a:rPr>
              <a:t>or  </a:t>
            </a:r>
            <a:r>
              <a:rPr sz="1400" b="1" spc="-5" dirty="0">
                <a:latin typeface="Times New Roman"/>
                <a:cs typeface="Times New Roman"/>
              </a:rPr>
              <a:t>low rank </a:t>
            </a:r>
            <a:r>
              <a:rPr sz="1400" b="1" dirty="0">
                <a:latin typeface="Times New Roman"/>
                <a:cs typeface="Times New Roman"/>
              </a:rPr>
              <a:t>filter </a:t>
            </a:r>
            <a:r>
              <a:rPr sz="1400" spc="-5" dirty="0">
                <a:latin typeface="Times New Roman"/>
                <a:cs typeface="Times New Roman"/>
              </a:rPr>
              <a:t>will tend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darken </a:t>
            </a:r>
            <a:r>
              <a:rPr sz="1400" dirty="0">
                <a:latin typeface="Times New Roman"/>
                <a:cs typeface="Times New Roman"/>
              </a:rPr>
              <a:t>an image </a:t>
            </a:r>
            <a:r>
              <a:rPr sz="1400" spc="-5" dirty="0">
                <a:latin typeface="Times New Roman"/>
                <a:cs typeface="Times New Roman"/>
              </a:rPr>
              <a:t>and </a:t>
            </a:r>
            <a:r>
              <a:rPr sz="1400" dirty="0">
                <a:latin typeface="Times New Roman"/>
                <a:cs typeface="Times New Roman"/>
              </a:rPr>
              <a:t>a maximum or </a:t>
            </a:r>
            <a:r>
              <a:rPr sz="1400" spc="-5" dirty="0">
                <a:latin typeface="Times New Roman"/>
                <a:cs typeface="Times New Roman"/>
              </a:rPr>
              <a:t>high rank  filter </a:t>
            </a:r>
            <a:r>
              <a:rPr sz="1400" spc="-10" dirty="0">
                <a:latin typeface="Times New Roman"/>
                <a:cs typeface="Times New Roman"/>
              </a:rPr>
              <a:t>will </a:t>
            </a:r>
            <a:r>
              <a:rPr sz="1400" spc="-5" dirty="0">
                <a:latin typeface="Times New Roman"/>
                <a:cs typeface="Times New Roman"/>
              </a:rPr>
              <a:t>tend to brighten </a:t>
            </a:r>
            <a:r>
              <a:rPr sz="1400" spc="-10" dirty="0">
                <a:latin typeface="Times New Roman"/>
                <a:cs typeface="Times New Roman"/>
              </a:rPr>
              <a:t>an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midpoint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filter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is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actually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both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order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and</a:t>
            </a:r>
            <a:r>
              <a:rPr sz="1400" spc="7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mean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filter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because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it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rely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43600"/>
              </a:lnSpc>
              <a:spcBef>
                <a:spcPts val="10"/>
              </a:spcBef>
            </a:pPr>
            <a:r>
              <a:rPr sz="1400" spc="-5" dirty="0">
                <a:latin typeface="Times New Roman"/>
                <a:cs typeface="Times New Roman"/>
              </a:rPr>
              <a:t>ordering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pixel values </a:t>
            </a:r>
            <a:r>
              <a:rPr sz="1400" dirty="0">
                <a:latin typeface="Times New Roman"/>
                <a:cs typeface="Times New Roman"/>
              </a:rPr>
              <a:t>, </a:t>
            </a:r>
            <a:r>
              <a:rPr sz="1400" spc="-5" dirty="0">
                <a:latin typeface="Times New Roman"/>
                <a:cs typeface="Times New Roman"/>
              </a:rPr>
              <a:t>but then calculated </a:t>
            </a:r>
            <a:r>
              <a:rPr sz="1400" dirty="0">
                <a:latin typeface="Times New Roman"/>
                <a:cs typeface="Times New Roman"/>
              </a:rPr>
              <a:t>by an </a:t>
            </a:r>
            <a:r>
              <a:rPr sz="1400" spc="-5" dirty="0">
                <a:latin typeface="Times New Roman"/>
                <a:cs typeface="Times New Roman"/>
              </a:rPr>
              <a:t>averaging process. </a:t>
            </a:r>
            <a:r>
              <a:rPr sz="1400" spc="-10" dirty="0">
                <a:latin typeface="Times New Roman"/>
                <a:cs typeface="Times New Roman"/>
              </a:rPr>
              <a:t>This  </a:t>
            </a:r>
            <a:r>
              <a:rPr sz="1400" spc="-5" dirty="0">
                <a:latin typeface="Times New Roman"/>
                <a:cs typeface="Times New Roman"/>
              </a:rPr>
              <a:t>midpoint filter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average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maximum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minimum within the  window as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follows: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26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24688"/>
            <a:ext cx="92011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7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66662" y="424688"/>
            <a:ext cx="99568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Times New Roman"/>
                <a:cs typeface="Times New Roman"/>
              </a:rPr>
              <a:t>Image</a:t>
            </a:r>
            <a:r>
              <a:rPr sz="1200" b="1" i="1" spc="-5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12" y="885192"/>
            <a:ext cx="4796155" cy="32729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90195" algn="r">
              <a:lnSpc>
                <a:spcPts val="590"/>
              </a:lnSpc>
              <a:spcBef>
                <a:spcPts val="100"/>
              </a:spcBef>
            </a:pPr>
            <a:r>
              <a:rPr sz="900" b="1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  <a:p>
            <a:pPr marR="260985" algn="r">
              <a:lnSpc>
                <a:spcPts val="1190"/>
              </a:lnSpc>
            </a:pPr>
            <a:r>
              <a:rPr sz="2100" baseline="3968" dirty="0">
                <a:latin typeface="Times New Roman"/>
                <a:cs typeface="Times New Roman"/>
              </a:rPr>
              <a:t>Order </a:t>
            </a:r>
            <a:r>
              <a:rPr sz="2100" spc="-7" baseline="3968" dirty="0">
                <a:latin typeface="Times New Roman"/>
                <a:cs typeface="Times New Roman"/>
              </a:rPr>
              <a:t>set </a:t>
            </a:r>
            <a:r>
              <a:rPr sz="2100" baseline="3968" dirty="0">
                <a:latin typeface="Times New Roman"/>
                <a:cs typeface="Times New Roman"/>
              </a:rPr>
              <a:t>= </a:t>
            </a:r>
            <a:r>
              <a:rPr sz="2100" b="1" baseline="3968" dirty="0">
                <a:latin typeface="Times New Roman"/>
                <a:cs typeface="Times New Roman"/>
              </a:rPr>
              <a:t>I</a:t>
            </a:r>
            <a:r>
              <a:rPr sz="900" b="1" dirty="0">
                <a:latin typeface="Times New Roman"/>
                <a:cs typeface="Times New Roman"/>
              </a:rPr>
              <a:t>1 </a:t>
            </a:r>
            <a:r>
              <a:rPr sz="2100" b="1" baseline="3968" dirty="0">
                <a:latin typeface="Times New Roman"/>
                <a:cs typeface="Times New Roman"/>
              </a:rPr>
              <a:t>≤ </a:t>
            </a:r>
            <a:r>
              <a:rPr sz="2100" b="1" spc="-7" baseline="3968" dirty="0">
                <a:latin typeface="Times New Roman"/>
                <a:cs typeface="Times New Roman"/>
              </a:rPr>
              <a:t>I</a:t>
            </a:r>
            <a:r>
              <a:rPr sz="900" b="1" spc="-5" dirty="0">
                <a:latin typeface="Times New Roman"/>
                <a:cs typeface="Times New Roman"/>
              </a:rPr>
              <a:t>2 </a:t>
            </a:r>
            <a:r>
              <a:rPr sz="2100" b="1" baseline="3968" dirty="0">
                <a:latin typeface="Times New Roman"/>
                <a:cs typeface="Times New Roman"/>
              </a:rPr>
              <a:t>≤ </a:t>
            </a:r>
            <a:r>
              <a:rPr sz="2100" b="1" spc="-7" baseline="3968" dirty="0">
                <a:latin typeface="Times New Roman"/>
                <a:cs typeface="Times New Roman"/>
              </a:rPr>
              <a:t>I</a:t>
            </a:r>
            <a:r>
              <a:rPr sz="900" b="1" spc="-5" dirty="0">
                <a:latin typeface="Times New Roman"/>
                <a:cs typeface="Times New Roman"/>
              </a:rPr>
              <a:t>3</a:t>
            </a:r>
            <a:r>
              <a:rPr sz="2100" b="1" spc="-7" baseline="3968" dirty="0">
                <a:latin typeface="Times New Roman"/>
                <a:cs typeface="Times New Roman"/>
              </a:rPr>
              <a:t>...…………………≤I</a:t>
            </a:r>
            <a:r>
              <a:rPr sz="900" b="1" spc="-5" dirty="0">
                <a:latin typeface="Times New Roman"/>
                <a:cs typeface="Times New Roman"/>
              </a:rPr>
              <a:t>N</a:t>
            </a:r>
            <a:r>
              <a:rPr sz="900" b="1" spc="15" dirty="0">
                <a:latin typeface="Times New Roman"/>
                <a:cs typeface="Times New Roman"/>
              </a:rPr>
              <a:t> </a:t>
            </a:r>
            <a:r>
              <a:rPr sz="900" b="1" dirty="0"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  <a:p>
            <a:pPr marR="1316355" algn="r">
              <a:lnSpc>
                <a:spcPts val="590"/>
              </a:lnSpc>
              <a:spcBef>
                <a:spcPts val="655"/>
              </a:spcBef>
            </a:pPr>
            <a:r>
              <a:rPr sz="900" b="1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  <a:p>
            <a:pPr marL="945515" algn="ctr">
              <a:lnSpc>
                <a:spcPts val="1190"/>
              </a:lnSpc>
            </a:pPr>
            <a:r>
              <a:rPr sz="2100" b="1" spc="-7" baseline="3968" dirty="0">
                <a:latin typeface="Times New Roman"/>
                <a:cs typeface="Times New Roman"/>
              </a:rPr>
              <a:t>Midpoint </a:t>
            </a:r>
            <a:r>
              <a:rPr sz="2100" b="1" baseline="3968" dirty="0">
                <a:latin typeface="Times New Roman"/>
                <a:cs typeface="Times New Roman"/>
              </a:rPr>
              <a:t>= </a:t>
            </a:r>
            <a:r>
              <a:rPr sz="2100" b="1" spc="-7" baseline="3968" dirty="0">
                <a:latin typeface="Times New Roman"/>
                <a:cs typeface="Times New Roman"/>
              </a:rPr>
              <a:t>(I</a:t>
            </a:r>
            <a:r>
              <a:rPr sz="900" b="1" spc="-5" dirty="0">
                <a:latin typeface="Times New Roman"/>
                <a:cs typeface="Times New Roman"/>
              </a:rPr>
              <a:t>1</a:t>
            </a:r>
            <a:r>
              <a:rPr sz="2100" b="1" spc="-7" baseline="3968" dirty="0">
                <a:latin typeface="Times New Roman"/>
                <a:cs typeface="Times New Roman"/>
              </a:rPr>
              <a:t>+I</a:t>
            </a:r>
            <a:r>
              <a:rPr sz="900" b="1" spc="-5" dirty="0">
                <a:latin typeface="Times New Roman"/>
                <a:cs typeface="Times New Roman"/>
              </a:rPr>
              <a:t>N </a:t>
            </a:r>
            <a:r>
              <a:rPr sz="2100" b="1" spc="-15" baseline="3968" dirty="0">
                <a:latin typeface="Times New Roman"/>
                <a:cs typeface="Times New Roman"/>
              </a:rPr>
              <a:t>)/2</a:t>
            </a:r>
            <a:endParaRPr sz="2100" baseline="3968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310"/>
              </a:spcBef>
            </a:pPr>
            <a:r>
              <a:rPr sz="1400" spc="-5" dirty="0">
                <a:latin typeface="Times New Roman"/>
                <a:cs typeface="Times New Roman"/>
              </a:rPr>
              <a:t>The midpoint filter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most useful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Gaussian and uniform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noise.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 marR="2203450">
              <a:lnSpc>
                <a:spcPct val="143500"/>
              </a:lnSpc>
            </a:pPr>
            <a:r>
              <a:rPr sz="1600" b="1" spc="-5" dirty="0">
                <a:latin typeface="Times New Roman"/>
                <a:cs typeface="Times New Roman"/>
              </a:rPr>
              <a:t>2.5.3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 Enhancement filter</a:t>
            </a:r>
            <a:r>
              <a:rPr sz="1400" spc="-5" dirty="0">
                <a:latin typeface="Times New Roman"/>
                <a:cs typeface="Times New Roman"/>
              </a:rPr>
              <a:t>:  The enhancement filters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Laplacian</a:t>
            </a:r>
            <a:r>
              <a:rPr sz="1400" spc="-6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type.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45"/>
              </a:spcBef>
              <a:buAutoNum type="arabicPeriod"/>
              <a:tabLst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Difference filter.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</a:pPr>
            <a:r>
              <a:rPr sz="1400" dirty="0">
                <a:latin typeface="Times New Roman"/>
                <a:cs typeface="Times New Roman"/>
              </a:rPr>
              <a:t>These </a:t>
            </a:r>
            <a:r>
              <a:rPr sz="1400" spc="-5" dirty="0">
                <a:latin typeface="Times New Roman"/>
                <a:cs typeface="Times New Roman"/>
              </a:rPr>
              <a:t>filters will tend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bring out,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enhance details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the image.  Example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convolution masks for the Laplacian-type filters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340103" y="4232386"/>
          <a:ext cx="4543420" cy="9567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9565"/>
                <a:gridCol w="455929"/>
                <a:gridCol w="662940"/>
                <a:gridCol w="642620"/>
                <a:gridCol w="429894"/>
                <a:gridCol w="643889"/>
                <a:gridCol w="636904"/>
                <a:gridCol w="422275"/>
                <a:gridCol w="319404"/>
              </a:tblGrid>
              <a:tr h="297039">
                <a:tc>
                  <a:txBody>
                    <a:bodyPr/>
                    <a:lstStyle/>
                    <a:p>
                      <a:pPr marL="13843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525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209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26364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0970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129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39700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2560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670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6129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4224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26364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5621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9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4732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5494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7780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5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53037">
                <a:tc>
                  <a:txBody>
                    <a:bodyPr/>
                    <a:lstStyle/>
                    <a:p>
                      <a:pPr marL="31750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00965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26364" algn="r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40970" algn="r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L="161290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47320" algn="r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125095" algn="r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  <a:tc>
                  <a:txBody>
                    <a:bodyPr/>
                    <a:lstStyle/>
                    <a:p>
                      <a:pPr marR="29209" algn="r">
                        <a:lnSpc>
                          <a:spcPts val="1605"/>
                        </a:lnSpc>
                        <a:spcBef>
                          <a:spcPts val="285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6195" marB="0"/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1130604" y="5121033"/>
            <a:ext cx="507111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latin typeface="Times New Roman"/>
                <a:cs typeface="Times New Roman"/>
              </a:rPr>
              <a:t>The Laplacian type filters will enhance details in all directions</a:t>
            </a:r>
            <a:r>
              <a:rPr sz="1400" spc="9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equally.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46377" y="8702751"/>
            <a:ext cx="228219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(2.15): </a:t>
            </a:r>
            <a:r>
              <a:rPr sz="1400" spc="-5" dirty="0">
                <a:latin typeface="Times New Roman"/>
                <a:cs typeface="Times New Roman"/>
              </a:rPr>
              <a:t>Laplacian Filter.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43000" y="5455922"/>
            <a:ext cx="2125979" cy="283527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481074" y="8330945"/>
            <a:ext cx="1043305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Times New Roman"/>
                <a:cs typeface="Times New Roman"/>
              </a:rPr>
              <a:t>a. </a:t>
            </a:r>
            <a:r>
              <a:rPr sz="1150" spc="-5" dirty="0">
                <a:latin typeface="Times New Roman"/>
                <a:cs typeface="Times New Roman"/>
              </a:rPr>
              <a:t>Original</a:t>
            </a:r>
            <a:r>
              <a:rPr sz="1150" spc="-60" dirty="0">
                <a:latin typeface="Times New Roman"/>
                <a:cs typeface="Times New Roman"/>
              </a:rPr>
              <a:t> </a:t>
            </a:r>
            <a:r>
              <a:rPr sz="1150" spc="-5" dirty="0">
                <a:latin typeface="Times New Roman"/>
                <a:cs typeface="Times New Roman"/>
              </a:rPr>
              <a:t>image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36975" y="8330945"/>
            <a:ext cx="1597660" cy="1897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50" dirty="0">
                <a:latin typeface="Times New Roman"/>
                <a:cs typeface="Times New Roman"/>
              </a:rPr>
              <a:t>b. </a:t>
            </a:r>
            <a:r>
              <a:rPr sz="1150" spc="-5" dirty="0">
                <a:latin typeface="Times New Roman"/>
                <a:cs typeface="Times New Roman"/>
              </a:rPr>
              <a:t>Laplacian filtered</a:t>
            </a:r>
            <a:r>
              <a:rPr sz="1150" spc="-45" dirty="0">
                <a:latin typeface="Times New Roman"/>
                <a:cs typeface="Times New Roman"/>
              </a:rPr>
              <a:t> </a:t>
            </a:r>
            <a:r>
              <a:rPr sz="1150" spc="-5" dirty="0">
                <a:latin typeface="Times New Roman"/>
                <a:cs typeface="Times New Roman"/>
              </a:rPr>
              <a:t>image</a:t>
            </a:r>
            <a:endParaRPr sz="11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927350" y="4229734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133350" y="0"/>
                </a:moveTo>
                <a:lnTo>
                  <a:pt x="91196" y="6797"/>
                </a:lnTo>
                <a:lnTo>
                  <a:pt x="54589" y="25725"/>
                </a:lnTo>
                <a:lnTo>
                  <a:pt x="25725" y="54589"/>
                </a:lnTo>
                <a:lnTo>
                  <a:pt x="6797" y="91196"/>
                </a:lnTo>
                <a:lnTo>
                  <a:pt x="0" y="133350"/>
                </a:lnTo>
                <a:lnTo>
                  <a:pt x="0" y="666750"/>
                </a:lnTo>
                <a:lnTo>
                  <a:pt x="6797" y="708903"/>
                </a:lnTo>
                <a:lnTo>
                  <a:pt x="25725" y="745510"/>
                </a:lnTo>
                <a:lnTo>
                  <a:pt x="54589" y="774374"/>
                </a:lnTo>
                <a:lnTo>
                  <a:pt x="91196" y="793302"/>
                </a:lnTo>
                <a:lnTo>
                  <a:pt x="13335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165600" y="4229734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0" y="0"/>
                </a:moveTo>
                <a:lnTo>
                  <a:pt x="42153" y="6797"/>
                </a:lnTo>
                <a:lnTo>
                  <a:pt x="78760" y="25725"/>
                </a:lnTo>
                <a:lnTo>
                  <a:pt x="107624" y="54589"/>
                </a:lnTo>
                <a:lnTo>
                  <a:pt x="126552" y="91196"/>
                </a:lnTo>
                <a:lnTo>
                  <a:pt x="133350" y="133350"/>
                </a:lnTo>
                <a:lnTo>
                  <a:pt x="133350" y="666750"/>
                </a:lnTo>
                <a:lnTo>
                  <a:pt x="126552" y="708903"/>
                </a:lnTo>
                <a:lnTo>
                  <a:pt x="107624" y="745510"/>
                </a:lnTo>
                <a:lnTo>
                  <a:pt x="78760" y="774374"/>
                </a:lnTo>
                <a:lnTo>
                  <a:pt x="42153" y="793302"/>
                </a:lnTo>
                <a:lnTo>
                  <a:pt x="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257300" y="4229734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133350" y="0"/>
                </a:moveTo>
                <a:lnTo>
                  <a:pt x="91196" y="6797"/>
                </a:lnTo>
                <a:lnTo>
                  <a:pt x="54589" y="25725"/>
                </a:lnTo>
                <a:lnTo>
                  <a:pt x="25725" y="54589"/>
                </a:lnTo>
                <a:lnTo>
                  <a:pt x="6797" y="91196"/>
                </a:lnTo>
                <a:lnTo>
                  <a:pt x="0" y="133350"/>
                </a:lnTo>
                <a:lnTo>
                  <a:pt x="0" y="666750"/>
                </a:lnTo>
                <a:lnTo>
                  <a:pt x="6797" y="708903"/>
                </a:lnTo>
                <a:lnTo>
                  <a:pt x="25725" y="745510"/>
                </a:lnTo>
                <a:lnTo>
                  <a:pt x="54589" y="774374"/>
                </a:lnTo>
                <a:lnTo>
                  <a:pt x="91196" y="793302"/>
                </a:lnTo>
                <a:lnTo>
                  <a:pt x="13335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609850" y="4229734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0" y="0"/>
                </a:moveTo>
                <a:lnTo>
                  <a:pt x="42153" y="6797"/>
                </a:lnTo>
                <a:lnTo>
                  <a:pt x="78760" y="25725"/>
                </a:lnTo>
                <a:lnTo>
                  <a:pt x="107624" y="54589"/>
                </a:lnTo>
                <a:lnTo>
                  <a:pt x="126552" y="91196"/>
                </a:lnTo>
                <a:lnTo>
                  <a:pt x="133350" y="133350"/>
                </a:lnTo>
                <a:lnTo>
                  <a:pt x="133350" y="666750"/>
                </a:lnTo>
                <a:lnTo>
                  <a:pt x="126552" y="708903"/>
                </a:lnTo>
                <a:lnTo>
                  <a:pt x="107624" y="745510"/>
                </a:lnTo>
                <a:lnTo>
                  <a:pt x="78760" y="774374"/>
                </a:lnTo>
                <a:lnTo>
                  <a:pt x="42153" y="793302"/>
                </a:lnTo>
                <a:lnTo>
                  <a:pt x="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632959" y="4229734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133350" y="0"/>
                </a:moveTo>
                <a:lnTo>
                  <a:pt x="91196" y="6797"/>
                </a:lnTo>
                <a:lnTo>
                  <a:pt x="54589" y="25725"/>
                </a:lnTo>
                <a:lnTo>
                  <a:pt x="25725" y="54589"/>
                </a:lnTo>
                <a:lnTo>
                  <a:pt x="6797" y="91196"/>
                </a:lnTo>
                <a:lnTo>
                  <a:pt x="0" y="133350"/>
                </a:lnTo>
                <a:lnTo>
                  <a:pt x="0" y="666750"/>
                </a:lnTo>
                <a:lnTo>
                  <a:pt x="6797" y="708903"/>
                </a:lnTo>
                <a:lnTo>
                  <a:pt x="25725" y="745510"/>
                </a:lnTo>
                <a:lnTo>
                  <a:pt x="54589" y="774374"/>
                </a:lnTo>
                <a:lnTo>
                  <a:pt x="91196" y="793302"/>
                </a:lnTo>
                <a:lnTo>
                  <a:pt x="13335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871209" y="4229734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0" y="0"/>
                </a:moveTo>
                <a:lnTo>
                  <a:pt x="42153" y="6797"/>
                </a:lnTo>
                <a:lnTo>
                  <a:pt x="78760" y="25725"/>
                </a:lnTo>
                <a:lnTo>
                  <a:pt x="107624" y="54589"/>
                </a:lnTo>
                <a:lnTo>
                  <a:pt x="126552" y="91196"/>
                </a:lnTo>
                <a:lnTo>
                  <a:pt x="133350" y="133350"/>
                </a:lnTo>
                <a:lnTo>
                  <a:pt x="133350" y="666750"/>
                </a:lnTo>
                <a:lnTo>
                  <a:pt x="126552" y="708903"/>
                </a:lnTo>
                <a:lnTo>
                  <a:pt x="107624" y="745510"/>
                </a:lnTo>
                <a:lnTo>
                  <a:pt x="78760" y="774374"/>
                </a:lnTo>
                <a:lnTo>
                  <a:pt x="42153" y="793302"/>
                </a:lnTo>
                <a:lnTo>
                  <a:pt x="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693798" y="5455922"/>
            <a:ext cx="2125979" cy="283527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27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6" y="424696"/>
            <a:ext cx="5512435" cy="1638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448175" algn="l"/>
              </a:tabLst>
            </a:pPr>
            <a:r>
              <a:rPr sz="1200" b="1" i="1" dirty="0">
                <a:latin typeface="Times New Roman"/>
                <a:cs typeface="Times New Roman"/>
              </a:rPr>
              <a:t>Chapter_</a:t>
            </a:r>
            <a:r>
              <a:rPr sz="1200" b="1" i="1" spc="-5" dirty="0">
                <a:latin typeface="Times New Roman"/>
                <a:cs typeface="Times New Roman"/>
              </a:rPr>
              <a:t> </a:t>
            </a:r>
            <a:r>
              <a:rPr sz="1200" b="1" i="1" dirty="0">
                <a:latin typeface="Times New Roman"/>
                <a:cs typeface="Times New Roman"/>
              </a:rPr>
              <a:t>Two	Image</a:t>
            </a:r>
            <a:r>
              <a:rPr sz="1200" b="1" i="1" spc="-20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Analysis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</a:pPr>
            <a:r>
              <a:rPr sz="1400" spc="-5" dirty="0">
                <a:latin typeface="Times New Roman"/>
                <a:cs typeface="Times New Roman"/>
              </a:rPr>
              <a:t>The difference filters will enhance details in the direction specific to the  mask selected. There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four different filter convolution masks,  corresponding to lines in the vertical, horizontal and two diagonal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directions.</a:t>
            </a:r>
            <a:endParaRPr sz="1400">
              <a:latin typeface="Times New Roman"/>
              <a:cs typeface="Times New Roman"/>
            </a:endParaRPr>
          </a:p>
          <a:p>
            <a:pPr marL="1136015">
              <a:lnSpc>
                <a:spcPct val="100000"/>
              </a:lnSpc>
              <a:spcBef>
                <a:spcPts val="765"/>
              </a:spcBef>
              <a:tabLst>
                <a:tab pos="3213100" algn="l"/>
              </a:tabLst>
            </a:pPr>
            <a:r>
              <a:rPr sz="1400" b="1" spc="-5" dirty="0">
                <a:latin typeface="Times New Roman"/>
                <a:cs typeface="Times New Roman"/>
              </a:rPr>
              <a:t>Vertical	Horizontal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025904" y="2144125"/>
          <a:ext cx="3354068" cy="9555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3685"/>
                <a:gridCol w="488315"/>
                <a:gridCol w="914400"/>
                <a:gridCol w="914400"/>
                <a:gridCol w="427989"/>
                <a:gridCol w="335279"/>
              </a:tblGrid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6530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50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607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7653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4605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286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52402">
                <a:tc>
                  <a:txBody>
                    <a:bodyPr/>
                    <a:lstStyle/>
                    <a:p>
                      <a:pPr marL="31750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04470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84150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75260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46050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2322710" y="3035935"/>
            <a:ext cx="8413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Diagonal</a:t>
            </a:r>
            <a:r>
              <a:rPr sz="1400" b="1" spc="-6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1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08965" y="3035935"/>
            <a:ext cx="84137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Diagonal</a:t>
            </a:r>
            <a:r>
              <a:rPr sz="1400" b="1" spc="-6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025904" y="3371326"/>
          <a:ext cx="3356608" cy="95551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5435"/>
                <a:gridCol w="457834"/>
                <a:gridCol w="915669"/>
                <a:gridCol w="915035"/>
                <a:gridCol w="457200"/>
                <a:gridCol w="305435"/>
              </a:tblGrid>
              <a:tr h="297039">
                <a:tc>
                  <a:txBody>
                    <a:bodyPr/>
                    <a:lstStyle/>
                    <a:p>
                      <a:pPr marL="3175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ts val="1530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06070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7843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  <a:tr h="352402">
                <a:tc>
                  <a:txBody>
                    <a:bodyPr/>
                    <a:lstStyle/>
                    <a:p>
                      <a:pPr marL="31750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L="182880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177165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-1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  <a:tc>
                  <a:txBody>
                    <a:bodyPr/>
                    <a:lstStyle/>
                    <a:p>
                      <a:pPr marR="26670" algn="r">
                        <a:lnSpc>
                          <a:spcPts val="1605"/>
                        </a:lnSpc>
                        <a:spcBef>
                          <a:spcPts val="280"/>
                        </a:spcBef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/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2737232" y="8326374"/>
            <a:ext cx="229870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Figure (2.16): </a:t>
            </a:r>
            <a:r>
              <a:rPr sz="1400" dirty="0">
                <a:latin typeface="Times New Roman"/>
                <a:cs typeface="Times New Roman"/>
              </a:rPr>
              <a:t>Difference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Filter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712217" y="4594871"/>
            <a:ext cx="2312669" cy="30829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143000" y="4594871"/>
            <a:ext cx="2312670" cy="30829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593850" y="7818881"/>
            <a:ext cx="1130935" cy="2045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50" spc="-5" dirty="0">
                <a:latin typeface="Times New Roman"/>
                <a:cs typeface="Times New Roman"/>
              </a:rPr>
              <a:t>a. Original</a:t>
            </a:r>
            <a:r>
              <a:rPr sz="1250" spc="-45" dirty="0">
                <a:latin typeface="Times New Roman"/>
                <a:cs typeface="Times New Roman"/>
              </a:rPr>
              <a:t> </a:t>
            </a:r>
            <a:r>
              <a:rPr sz="1250" spc="-5" dirty="0">
                <a:latin typeface="Times New Roman"/>
                <a:cs typeface="Times New Roman"/>
              </a:rPr>
              <a:t>image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06392" y="7818881"/>
            <a:ext cx="1786889" cy="20454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50" spc="-5" dirty="0">
                <a:latin typeface="Times New Roman"/>
                <a:cs typeface="Times New Roman"/>
              </a:rPr>
              <a:t>b. Difference filtered</a:t>
            </a:r>
            <a:r>
              <a:rPr sz="1250" spc="-25" dirty="0">
                <a:latin typeface="Times New Roman"/>
                <a:cs typeface="Times New Roman"/>
              </a:rPr>
              <a:t> </a:t>
            </a:r>
            <a:r>
              <a:rPr sz="1250" dirty="0">
                <a:latin typeface="Times New Roman"/>
                <a:cs typeface="Times New Roman"/>
              </a:rPr>
              <a:t>image</a:t>
            </a:r>
            <a:endParaRPr sz="12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714500" y="2177413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133350" y="0"/>
                </a:moveTo>
                <a:lnTo>
                  <a:pt x="91196" y="6797"/>
                </a:lnTo>
                <a:lnTo>
                  <a:pt x="54589" y="25725"/>
                </a:lnTo>
                <a:lnTo>
                  <a:pt x="25725" y="54589"/>
                </a:lnTo>
                <a:lnTo>
                  <a:pt x="6797" y="91196"/>
                </a:lnTo>
                <a:lnTo>
                  <a:pt x="0" y="133350"/>
                </a:lnTo>
                <a:lnTo>
                  <a:pt x="0" y="666750"/>
                </a:lnTo>
                <a:lnTo>
                  <a:pt x="6797" y="708903"/>
                </a:lnTo>
                <a:lnTo>
                  <a:pt x="25725" y="745510"/>
                </a:lnTo>
                <a:lnTo>
                  <a:pt x="54589" y="774374"/>
                </a:lnTo>
                <a:lnTo>
                  <a:pt x="91196" y="793302"/>
                </a:lnTo>
                <a:lnTo>
                  <a:pt x="13335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295650" y="2177413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0" y="0"/>
                </a:moveTo>
                <a:lnTo>
                  <a:pt x="42153" y="6797"/>
                </a:lnTo>
                <a:lnTo>
                  <a:pt x="78760" y="25725"/>
                </a:lnTo>
                <a:lnTo>
                  <a:pt x="107624" y="54589"/>
                </a:lnTo>
                <a:lnTo>
                  <a:pt x="126552" y="91196"/>
                </a:lnTo>
                <a:lnTo>
                  <a:pt x="133350" y="133350"/>
                </a:lnTo>
                <a:lnTo>
                  <a:pt x="133350" y="666750"/>
                </a:lnTo>
                <a:lnTo>
                  <a:pt x="126552" y="708903"/>
                </a:lnTo>
                <a:lnTo>
                  <a:pt x="107624" y="745510"/>
                </a:lnTo>
                <a:lnTo>
                  <a:pt x="78760" y="774374"/>
                </a:lnTo>
                <a:lnTo>
                  <a:pt x="42153" y="793302"/>
                </a:lnTo>
                <a:lnTo>
                  <a:pt x="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000500" y="2177413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133350" y="0"/>
                </a:moveTo>
                <a:lnTo>
                  <a:pt x="91196" y="6797"/>
                </a:lnTo>
                <a:lnTo>
                  <a:pt x="54589" y="25725"/>
                </a:lnTo>
                <a:lnTo>
                  <a:pt x="25725" y="54589"/>
                </a:lnTo>
                <a:lnTo>
                  <a:pt x="6797" y="91196"/>
                </a:lnTo>
                <a:lnTo>
                  <a:pt x="0" y="133350"/>
                </a:lnTo>
                <a:lnTo>
                  <a:pt x="0" y="666750"/>
                </a:lnTo>
                <a:lnTo>
                  <a:pt x="6797" y="708903"/>
                </a:lnTo>
                <a:lnTo>
                  <a:pt x="25725" y="745510"/>
                </a:lnTo>
                <a:lnTo>
                  <a:pt x="54589" y="774374"/>
                </a:lnTo>
                <a:lnTo>
                  <a:pt x="91196" y="793302"/>
                </a:lnTo>
                <a:lnTo>
                  <a:pt x="13335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581650" y="2177413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0" y="0"/>
                </a:moveTo>
                <a:lnTo>
                  <a:pt x="42153" y="6797"/>
                </a:lnTo>
                <a:lnTo>
                  <a:pt x="78760" y="25725"/>
                </a:lnTo>
                <a:lnTo>
                  <a:pt x="107624" y="54589"/>
                </a:lnTo>
                <a:lnTo>
                  <a:pt x="126552" y="91196"/>
                </a:lnTo>
                <a:lnTo>
                  <a:pt x="133350" y="133350"/>
                </a:lnTo>
                <a:lnTo>
                  <a:pt x="133350" y="666750"/>
                </a:lnTo>
                <a:lnTo>
                  <a:pt x="126552" y="708903"/>
                </a:lnTo>
                <a:lnTo>
                  <a:pt x="107624" y="745510"/>
                </a:lnTo>
                <a:lnTo>
                  <a:pt x="78760" y="774374"/>
                </a:lnTo>
                <a:lnTo>
                  <a:pt x="42153" y="793302"/>
                </a:lnTo>
                <a:lnTo>
                  <a:pt x="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714500" y="3378200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133350" y="0"/>
                </a:moveTo>
                <a:lnTo>
                  <a:pt x="91196" y="6797"/>
                </a:lnTo>
                <a:lnTo>
                  <a:pt x="54589" y="25725"/>
                </a:lnTo>
                <a:lnTo>
                  <a:pt x="25725" y="54589"/>
                </a:lnTo>
                <a:lnTo>
                  <a:pt x="6797" y="91196"/>
                </a:lnTo>
                <a:lnTo>
                  <a:pt x="0" y="133350"/>
                </a:lnTo>
                <a:lnTo>
                  <a:pt x="0" y="666750"/>
                </a:lnTo>
                <a:lnTo>
                  <a:pt x="6797" y="708903"/>
                </a:lnTo>
                <a:lnTo>
                  <a:pt x="25725" y="745510"/>
                </a:lnTo>
                <a:lnTo>
                  <a:pt x="54589" y="774374"/>
                </a:lnTo>
                <a:lnTo>
                  <a:pt x="91196" y="793302"/>
                </a:lnTo>
                <a:lnTo>
                  <a:pt x="13335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95650" y="3378200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0" y="0"/>
                </a:moveTo>
                <a:lnTo>
                  <a:pt x="42153" y="6797"/>
                </a:lnTo>
                <a:lnTo>
                  <a:pt x="78760" y="25725"/>
                </a:lnTo>
                <a:lnTo>
                  <a:pt x="107624" y="54589"/>
                </a:lnTo>
                <a:lnTo>
                  <a:pt x="126552" y="91196"/>
                </a:lnTo>
                <a:lnTo>
                  <a:pt x="133350" y="133350"/>
                </a:lnTo>
                <a:lnTo>
                  <a:pt x="133350" y="666750"/>
                </a:lnTo>
                <a:lnTo>
                  <a:pt x="126552" y="708903"/>
                </a:lnTo>
                <a:lnTo>
                  <a:pt x="107624" y="745510"/>
                </a:lnTo>
                <a:lnTo>
                  <a:pt x="78760" y="774374"/>
                </a:lnTo>
                <a:lnTo>
                  <a:pt x="42153" y="793302"/>
                </a:lnTo>
                <a:lnTo>
                  <a:pt x="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00500" y="3402328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133350" y="0"/>
                </a:moveTo>
                <a:lnTo>
                  <a:pt x="91196" y="6797"/>
                </a:lnTo>
                <a:lnTo>
                  <a:pt x="54589" y="25725"/>
                </a:lnTo>
                <a:lnTo>
                  <a:pt x="25725" y="54589"/>
                </a:lnTo>
                <a:lnTo>
                  <a:pt x="6797" y="91196"/>
                </a:lnTo>
                <a:lnTo>
                  <a:pt x="0" y="133350"/>
                </a:lnTo>
                <a:lnTo>
                  <a:pt x="0" y="666750"/>
                </a:lnTo>
                <a:lnTo>
                  <a:pt x="6797" y="708903"/>
                </a:lnTo>
                <a:lnTo>
                  <a:pt x="25725" y="745510"/>
                </a:lnTo>
                <a:lnTo>
                  <a:pt x="54589" y="774374"/>
                </a:lnTo>
                <a:lnTo>
                  <a:pt x="91196" y="793302"/>
                </a:lnTo>
                <a:lnTo>
                  <a:pt x="13335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81650" y="3402328"/>
            <a:ext cx="133350" cy="800100"/>
          </a:xfrm>
          <a:custGeom>
            <a:avLst/>
            <a:gdLst/>
            <a:ahLst/>
            <a:cxnLst/>
            <a:rect l="l" t="t" r="r" b="b"/>
            <a:pathLst>
              <a:path w="133350" h="800100">
                <a:moveTo>
                  <a:pt x="0" y="0"/>
                </a:moveTo>
                <a:lnTo>
                  <a:pt x="42153" y="6797"/>
                </a:lnTo>
                <a:lnTo>
                  <a:pt x="78760" y="25725"/>
                </a:lnTo>
                <a:lnTo>
                  <a:pt x="107624" y="54589"/>
                </a:lnTo>
                <a:lnTo>
                  <a:pt x="126552" y="91196"/>
                </a:lnTo>
                <a:lnTo>
                  <a:pt x="133350" y="133350"/>
                </a:lnTo>
                <a:lnTo>
                  <a:pt x="133350" y="666750"/>
                </a:lnTo>
                <a:lnTo>
                  <a:pt x="126552" y="708903"/>
                </a:lnTo>
                <a:lnTo>
                  <a:pt x="107624" y="745510"/>
                </a:lnTo>
                <a:lnTo>
                  <a:pt x="78760" y="774374"/>
                </a:lnTo>
                <a:lnTo>
                  <a:pt x="42153" y="793302"/>
                </a:lnTo>
                <a:lnTo>
                  <a:pt x="0" y="8001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b="0" dirty="0">
                <a:latin typeface="Times New Roman"/>
                <a:cs typeface="Times New Roman"/>
              </a:rPr>
              <a:t>28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94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116</TotalTime>
  <Words>413</Words>
  <Application>Microsoft Office PowerPoint</Application>
  <PresentationFormat>Custom</PresentationFormat>
  <Paragraphs>132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nagham</dc:creator>
  <cp:lastModifiedBy>Manar Alobaidi</cp:lastModifiedBy>
  <cp:revision>18</cp:revision>
  <dcterms:created xsi:type="dcterms:W3CDTF">2018-04-20T19:11:16Z</dcterms:created>
  <dcterms:modified xsi:type="dcterms:W3CDTF">2018-05-02T20:20:16Z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2015-12-14T00:00:00Z</vt:filetime>
  </property>
  <property fmtid="{D5CDD505-2E9C-101B-9397-08002B2CF9AE}" pid="3" name="Creator">
    <vt:lpwstr>Adobe Acrobat 9.0</vt:lpwstr>
  </property>
  <property fmtid="{D5CDD505-2E9C-101B-9397-08002B2CF9AE}" pid="4" name="LastSaved">
    <vt:filetime>2018-04-20T00:00:00Z</vt:filetime>
  </property>
</Properties>
</file>