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377" r:id="rId2"/>
    <p:sldId id="303" r:id="rId3"/>
    <p:sldId id="304" r:id="rId4"/>
    <p:sldId id="305" r:id="rId5"/>
    <p:sldId id="324" r:id="rId6"/>
    <p:sldId id="413" r:id="rId7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614" y="6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834188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23850" y="7567727"/>
            <a:ext cx="7189470" cy="1906000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23850" y="6059593"/>
            <a:ext cx="7189470" cy="14257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856464"/>
            <a:ext cx="1554480" cy="912404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856464"/>
            <a:ext cx="5311140" cy="912404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044190" y="118816"/>
            <a:ext cx="2461260" cy="450509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5371496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850" y="2613942"/>
            <a:ext cx="7189470" cy="190104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3404" y="4595271"/>
            <a:ext cx="7383780" cy="184744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59080" y="2495127"/>
            <a:ext cx="356235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950970" y="2495127"/>
            <a:ext cx="369189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259080" y="8435905"/>
            <a:ext cx="7319010" cy="137628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39227" y="1039636"/>
            <a:ext cx="3646973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3948272" y="1039636"/>
            <a:ext cx="3648405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39227" y="2052044"/>
            <a:ext cx="3646973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3951420" y="2052044"/>
            <a:ext cx="3645256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5160" y="10099322"/>
            <a:ext cx="647700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437197" y="9386429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37197" y="9120290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8620" y="8554720"/>
            <a:ext cx="7189470" cy="81190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388620" y="950524"/>
            <a:ext cx="2557066" cy="748538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38792" y="950524"/>
            <a:ext cx="4539298" cy="7485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979420" y="961492"/>
            <a:ext cx="4274820" cy="5703147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23850" y="7786567"/>
            <a:ext cx="4987290" cy="814382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23850" y="8627721"/>
            <a:ext cx="4987290" cy="119805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9080" y="2423342"/>
            <a:ext cx="7383780" cy="7057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5505450" y="118816"/>
            <a:ext cx="2137410" cy="450509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55570" y="118816"/>
            <a:ext cx="2849880" cy="45050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995160" y="10099323"/>
            <a:ext cx="647700" cy="381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259080" y="712893"/>
            <a:ext cx="7383780" cy="130697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437197" y="164967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6.png"/><Relationship Id="rId7" Type="http://schemas.openxmlformats.org/officeDocument/2006/relationships/image" Target="../media/image1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985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21788"/>
            <a:ext cx="4779962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3434638"/>
            <a:ext cx="6400800" cy="3665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 rtl="1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Image Processing    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4000" b="1" i="1" dirty="0" smtClean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000" b="1" i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المرحلة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الرابعة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 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smtClean="0">
                <a:latin typeface="Constantia" pitchFamily="18" charset="0"/>
              </a:rPr>
              <a:t>Sixth </a:t>
            </a:r>
            <a:r>
              <a:rPr lang="en-US" sz="3600" b="1" i="1" dirty="0">
                <a:latin typeface="Constantia" pitchFamily="18" charset="0"/>
              </a:rPr>
              <a:t>lecture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 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smtClean="0">
                <a:solidFill>
                  <a:srgbClr val="3E3D2D"/>
                </a:solidFill>
                <a:latin typeface="Constantia" pitchFamily="18" charset="0"/>
              </a:rPr>
              <a:t>by</a:t>
            </a:r>
            <a:endParaRPr lang="en-US" sz="3600" b="1" i="1" dirty="0" smtClean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err="1" smtClean="0">
                <a:solidFill>
                  <a:srgbClr val="3E3D2D"/>
                </a:solidFill>
                <a:latin typeface="Constantia" pitchFamily="18" charset="0"/>
              </a:rPr>
              <a:t>Assit.Lec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.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Shaimaa</a:t>
            </a:r>
            <a:r>
              <a:rPr lang="en-US" sz="3600" b="1" i="1" dirty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Shukri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769" y="915221"/>
            <a:ext cx="5201163" cy="24567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00121" y="3474195"/>
            <a:ext cx="2772336" cy="26289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0606" y="6097433"/>
            <a:ext cx="5512435" cy="2800767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840230">
              <a:lnSpc>
                <a:spcPct val="100000"/>
              </a:lnSpc>
              <a:spcBef>
                <a:spcPts val="74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(2.12): Image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Noise.</a:t>
            </a:r>
            <a:endParaRPr sz="1400">
              <a:latin typeface="Times New Roman"/>
              <a:cs typeface="Times New Roman"/>
            </a:endParaRPr>
          </a:p>
          <a:p>
            <a:pPr marL="419100" lvl="2" indent="-406400">
              <a:lnSpc>
                <a:spcPct val="100000"/>
              </a:lnSpc>
              <a:spcBef>
                <a:spcPts val="725"/>
              </a:spcBef>
              <a:buSzPct val="93750"/>
              <a:buAutoNum type="arabicPeriod" startAt="2"/>
              <a:tabLst>
                <a:tab pos="419734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Noise Removal using Spatial</a:t>
            </a:r>
            <a:r>
              <a:rPr sz="16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Filters:</a:t>
            </a:r>
            <a:endParaRPr sz="16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835"/>
              </a:spcBef>
            </a:pPr>
            <a:r>
              <a:rPr sz="1400" spc="-5" dirty="0">
                <a:latin typeface="Times New Roman"/>
                <a:cs typeface="Times New Roman"/>
              </a:rPr>
              <a:t>Spatial filtering is typically </a:t>
            </a:r>
            <a:r>
              <a:rPr sz="1400" dirty="0">
                <a:latin typeface="Times New Roman"/>
                <a:cs typeface="Times New Roman"/>
              </a:rPr>
              <a:t>done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for:</a:t>
            </a:r>
            <a:endParaRPr sz="1400">
              <a:latin typeface="Times New Roman"/>
              <a:cs typeface="Times New Roman"/>
            </a:endParaRPr>
          </a:p>
          <a:p>
            <a:pPr marL="697865" lvl="3" indent="-228600">
              <a:lnSpc>
                <a:spcPct val="100000"/>
              </a:lnSpc>
              <a:spcBef>
                <a:spcPts val="735"/>
              </a:spcBef>
              <a:buFont typeface="Times New Roman"/>
              <a:buAutoNum type="arabicPeriod"/>
              <a:tabLst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Remove various types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noise in digital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images.</a:t>
            </a:r>
            <a:endParaRPr sz="1400">
              <a:latin typeface="Times New Roman"/>
              <a:cs typeface="Times New Roman"/>
            </a:endParaRPr>
          </a:p>
          <a:p>
            <a:pPr marL="697865" lvl="3" indent="-228600">
              <a:lnSpc>
                <a:spcPct val="100000"/>
              </a:lnSpc>
              <a:spcBef>
                <a:spcPts val="735"/>
              </a:spcBef>
              <a:buFont typeface="Times New Roman"/>
              <a:buAutoNum type="arabicPeriod"/>
              <a:tabLst>
                <a:tab pos="698500" algn="l"/>
              </a:tabLst>
            </a:pPr>
            <a:r>
              <a:rPr sz="1400" dirty="0">
                <a:latin typeface="Times New Roman"/>
                <a:cs typeface="Times New Roman"/>
              </a:rPr>
              <a:t>Perform </a:t>
            </a:r>
            <a:r>
              <a:rPr sz="1400" spc="-5" dirty="0">
                <a:latin typeface="Times New Roman"/>
                <a:cs typeface="Times New Roman"/>
              </a:rPr>
              <a:t>some type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image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enhancement.</a:t>
            </a:r>
            <a:endParaRPr sz="1400">
              <a:latin typeface="Times New Roman"/>
              <a:cs typeface="Times New Roman"/>
            </a:endParaRPr>
          </a:p>
          <a:p>
            <a:pPr marL="240665" marR="5080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[These filters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called spatial filter to distinguish them </a:t>
            </a:r>
            <a:r>
              <a:rPr sz="1400" spc="5" dirty="0">
                <a:latin typeface="Times New Roman"/>
                <a:cs typeface="Times New Roman"/>
              </a:rPr>
              <a:t>from </a:t>
            </a:r>
            <a:r>
              <a:rPr sz="1400" dirty="0">
                <a:latin typeface="Times New Roman"/>
                <a:cs typeface="Times New Roman"/>
              </a:rPr>
              <a:t>frequency  </a:t>
            </a:r>
            <a:r>
              <a:rPr sz="1400" spc="-5" dirty="0">
                <a:latin typeface="Times New Roman"/>
                <a:cs typeface="Times New Roman"/>
              </a:rPr>
              <a:t>domain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filter].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530"/>
              </a:spcBef>
            </a:pPr>
            <a:r>
              <a:rPr sz="1400" spc="-5" dirty="0">
                <a:latin typeface="Times New Roman"/>
                <a:cs typeface="Times New Roman"/>
              </a:rPr>
              <a:t>The three types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filters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35"/>
              </a:spcBef>
            </a:pPr>
            <a:r>
              <a:rPr sz="1400" b="1" dirty="0">
                <a:latin typeface="Times New Roman"/>
                <a:cs typeface="Times New Roman"/>
              </a:rPr>
              <a:t>1. </a:t>
            </a:r>
            <a:r>
              <a:rPr sz="1400" dirty="0">
                <a:latin typeface="Times New Roman"/>
                <a:cs typeface="Times New Roman"/>
              </a:rPr>
              <a:t>Mean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filters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5511800" cy="7874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697865" indent="-228600">
              <a:lnSpc>
                <a:spcPct val="100000"/>
              </a:lnSpc>
              <a:buFont typeface="Times New Roman"/>
              <a:buAutoNum type="arabicPeriod" startAt="2"/>
              <a:tabLst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Median filters (order</a:t>
            </a:r>
            <a:r>
              <a:rPr sz="1400" dirty="0">
                <a:latin typeface="Times New Roman"/>
                <a:cs typeface="Times New Roman"/>
              </a:rPr>
              <a:t> filter)</a:t>
            </a:r>
            <a:endParaRPr sz="1400">
              <a:latin typeface="Times New Roman"/>
              <a:cs typeface="Times New Roman"/>
            </a:endParaRPr>
          </a:p>
          <a:p>
            <a:pPr marL="697865" indent="-228600">
              <a:lnSpc>
                <a:spcPct val="100000"/>
              </a:lnSpc>
              <a:spcBef>
                <a:spcPts val="730"/>
              </a:spcBef>
              <a:buFont typeface="Times New Roman"/>
              <a:buAutoNum type="arabicPeriod" startAt="2"/>
              <a:tabLst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Enhancement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filters</a:t>
            </a:r>
            <a:endParaRPr sz="1400">
              <a:latin typeface="Times New Roman"/>
              <a:cs typeface="Times New Roman"/>
            </a:endParaRPr>
          </a:p>
          <a:p>
            <a:pPr marL="240665" algn="just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Mean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median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filters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used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primarily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conceal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remove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noise,</a:t>
            </a:r>
            <a:endParaRPr sz="1400">
              <a:latin typeface="Times New Roman"/>
              <a:cs typeface="Times New Roman"/>
            </a:endParaRPr>
          </a:p>
          <a:p>
            <a:pPr marL="240665" marR="5080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although they may </a:t>
            </a:r>
            <a:r>
              <a:rPr sz="1400" dirty="0">
                <a:latin typeface="Times New Roman"/>
                <a:cs typeface="Times New Roman"/>
              </a:rPr>
              <a:t>also be </a:t>
            </a:r>
            <a:r>
              <a:rPr sz="1400" spc="-5" dirty="0">
                <a:latin typeface="Times New Roman"/>
                <a:cs typeface="Times New Roman"/>
              </a:rPr>
              <a:t>used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special applications. For instance,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mean filter adds “softer” look to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image. The enhancement filter high  lights edges and details within the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30"/>
              </a:spcBef>
              <a:tabLst>
                <a:tab pos="872490" algn="l"/>
                <a:tab pos="1421765" algn="l"/>
                <a:tab pos="1775460" algn="l"/>
                <a:tab pos="2840990" algn="l"/>
                <a:tab pos="3291840" algn="l"/>
                <a:tab pos="4278630" algn="l"/>
                <a:tab pos="4902200" algn="l"/>
              </a:tabLst>
            </a:pPr>
            <a:r>
              <a:rPr sz="1400" spc="-5" dirty="0">
                <a:latin typeface="Times New Roman"/>
                <a:cs typeface="Times New Roman"/>
              </a:rPr>
              <a:t>Spatial	filters	</a:t>
            </a:r>
            <a:r>
              <a:rPr sz="1400" dirty="0">
                <a:latin typeface="Times New Roman"/>
                <a:cs typeface="Times New Roman"/>
              </a:rPr>
              <a:t>are	</a:t>
            </a:r>
            <a:r>
              <a:rPr sz="1400" spc="-5" dirty="0">
                <a:latin typeface="Times New Roman"/>
                <a:cs typeface="Times New Roman"/>
              </a:rPr>
              <a:t>implemented	</a:t>
            </a:r>
            <a:r>
              <a:rPr sz="1400" spc="-10" dirty="0">
                <a:latin typeface="Times New Roman"/>
                <a:cs typeface="Times New Roman"/>
              </a:rPr>
              <a:t>with	</a:t>
            </a:r>
            <a:r>
              <a:rPr sz="1400" spc="-5" dirty="0">
                <a:latin typeface="Times New Roman"/>
                <a:cs typeface="Times New Roman"/>
              </a:rPr>
              <a:t>convolution	masks.	Because</a:t>
            </a:r>
            <a:endParaRPr sz="1400">
              <a:latin typeface="Times New Roman"/>
              <a:cs typeface="Times New Roman"/>
            </a:endParaRPr>
          </a:p>
          <a:p>
            <a:pPr marL="240665" marR="8890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convolution mask operation provides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result that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weighted sum </a:t>
            </a:r>
            <a:r>
              <a:rPr sz="1400" dirty="0">
                <a:latin typeface="Times New Roman"/>
                <a:cs typeface="Times New Roman"/>
              </a:rPr>
              <a:t>of the  </a:t>
            </a:r>
            <a:r>
              <a:rPr sz="1400" spc="-5" dirty="0">
                <a:latin typeface="Times New Roman"/>
                <a:cs typeface="Times New Roman"/>
              </a:rPr>
              <a:t>values of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pixel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its </a:t>
            </a:r>
            <a:r>
              <a:rPr sz="1400" spc="-5" dirty="0">
                <a:latin typeface="Times New Roman"/>
                <a:cs typeface="Times New Roman"/>
              </a:rPr>
              <a:t>neighbours, it is called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linear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filter.</a:t>
            </a:r>
            <a:endParaRPr sz="1400">
              <a:latin typeface="Times New Roman"/>
              <a:cs typeface="Times New Roman"/>
            </a:endParaRPr>
          </a:p>
          <a:p>
            <a:pPr marL="240665" marR="698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Overall effects the convolution mask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predicated based on the  general pattern. </a:t>
            </a: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  <a:p>
            <a:pPr marL="697865" marR="9525" indent="-228600">
              <a:lnSpc>
                <a:spcPct val="143600"/>
              </a:lnSpc>
              <a:spcBef>
                <a:spcPts val="11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dirty="0">
                <a:latin typeface="Times New Roman"/>
                <a:cs typeface="Times New Roman"/>
              </a:rPr>
              <a:t>If the </a:t>
            </a:r>
            <a:r>
              <a:rPr sz="1400" spc="-5" dirty="0">
                <a:latin typeface="Times New Roman"/>
                <a:cs typeface="Times New Roman"/>
              </a:rPr>
              <a:t>coefficients of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mask sum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one,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average brightness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 will </a:t>
            </a:r>
            <a:r>
              <a:rPr sz="1400" dirty="0">
                <a:latin typeface="Times New Roman"/>
                <a:cs typeface="Times New Roman"/>
              </a:rPr>
              <a:t>be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retained.</a:t>
            </a:r>
            <a:endParaRPr sz="1400">
              <a:latin typeface="Times New Roman"/>
              <a:cs typeface="Times New Roman"/>
            </a:endParaRPr>
          </a:p>
          <a:p>
            <a:pPr marL="697865" marR="9525" indent="-228600">
              <a:lnSpc>
                <a:spcPct val="144400"/>
              </a:lnSpc>
              <a:spcBef>
                <a:spcPts val="8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dirty="0">
                <a:latin typeface="Times New Roman"/>
                <a:cs typeface="Times New Roman"/>
              </a:rPr>
              <a:t>If the </a:t>
            </a:r>
            <a:r>
              <a:rPr sz="1400" spc="-5" dirty="0">
                <a:latin typeface="Times New Roman"/>
                <a:cs typeface="Times New Roman"/>
              </a:rPr>
              <a:t>coefficients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mask sum </a:t>
            </a:r>
            <a:r>
              <a:rPr sz="1400" dirty="0">
                <a:latin typeface="Times New Roman"/>
                <a:cs typeface="Times New Roman"/>
              </a:rPr>
              <a:t>to zero, the </a:t>
            </a:r>
            <a:r>
              <a:rPr sz="1400" spc="-5" dirty="0">
                <a:latin typeface="Times New Roman"/>
                <a:cs typeface="Times New Roman"/>
              </a:rPr>
              <a:t>average brightness  will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lost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will return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dark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697865" marR="5080" indent="-228600">
              <a:lnSpc>
                <a:spcPct val="144300"/>
              </a:lnSpc>
              <a:spcBef>
                <a:spcPts val="85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 coefficients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mask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alternatively positive and  negative, the mask </a:t>
            </a:r>
            <a:r>
              <a:rPr sz="1400" dirty="0">
                <a:latin typeface="Times New Roman"/>
                <a:cs typeface="Times New Roman"/>
              </a:rPr>
              <a:t>is a filter </a:t>
            </a:r>
            <a:r>
              <a:rPr sz="1400" spc="-5" dirty="0">
                <a:latin typeface="Times New Roman"/>
                <a:cs typeface="Times New Roman"/>
              </a:rPr>
              <a:t>that returns edge information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only.</a:t>
            </a:r>
            <a:endParaRPr sz="1400">
              <a:latin typeface="Times New Roman"/>
              <a:cs typeface="Times New Roman"/>
            </a:endParaRPr>
          </a:p>
          <a:p>
            <a:pPr marL="697865" marR="10795" indent="-228600">
              <a:lnSpc>
                <a:spcPct val="144300"/>
              </a:lnSpc>
              <a:spcBef>
                <a:spcPts val="8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 coefficients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mask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10" dirty="0">
                <a:latin typeface="Times New Roman"/>
                <a:cs typeface="Times New Roman"/>
              </a:rPr>
              <a:t>all </a:t>
            </a:r>
            <a:r>
              <a:rPr sz="1400" spc="-5" dirty="0">
                <a:latin typeface="Times New Roman"/>
                <a:cs typeface="Times New Roman"/>
              </a:rPr>
              <a:t>positive, </a:t>
            </a:r>
            <a:r>
              <a:rPr sz="1400" dirty="0">
                <a:latin typeface="Times New Roman"/>
                <a:cs typeface="Times New Roman"/>
              </a:rPr>
              <a:t>it is a </a:t>
            </a:r>
            <a:r>
              <a:rPr sz="1400" spc="-5" dirty="0">
                <a:latin typeface="Times New Roman"/>
                <a:cs typeface="Times New Roman"/>
              </a:rPr>
              <a:t>filter that will  blur the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The  mean  filters,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essentially averaging  filter.  They operate  on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local</a:t>
            </a:r>
            <a:endParaRPr sz="1400">
              <a:latin typeface="Times New Roman"/>
              <a:cs typeface="Times New Roman"/>
            </a:endParaRPr>
          </a:p>
          <a:p>
            <a:pPr marL="240665" marR="825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groups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pixel called neighbourhoods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replace the centre pixel </a:t>
            </a:r>
            <a:r>
              <a:rPr sz="1400" spc="-10" dirty="0">
                <a:latin typeface="Times New Roman"/>
                <a:cs typeface="Times New Roman"/>
              </a:rPr>
              <a:t>with 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average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pixels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neighbourhood.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replacement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done</a:t>
            </a:r>
            <a:endParaRPr sz="1400">
              <a:latin typeface="Times New Roman"/>
              <a:cs typeface="Times New Roman"/>
            </a:endParaRPr>
          </a:p>
          <a:p>
            <a:pPr marL="240665" algn="just">
              <a:lnSpc>
                <a:spcPct val="100000"/>
              </a:lnSpc>
              <a:spcBef>
                <a:spcPts val="745"/>
              </a:spcBef>
            </a:pPr>
            <a:r>
              <a:rPr sz="1400" spc="-5" dirty="0">
                <a:latin typeface="Times New Roman"/>
                <a:cs typeface="Times New Roman"/>
              </a:rPr>
              <a:t>with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convolution mask such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following 3X3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mask</a:t>
            </a:r>
            <a:endParaRPr sz="1400">
              <a:latin typeface="Times New Roman"/>
              <a:cs typeface="Times New Roman"/>
            </a:endParaRPr>
          </a:p>
          <a:p>
            <a:pPr marL="228600" algn="ctr">
              <a:lnSpc>
                <a:spcPct val="100000"/>
              </a:lnSpc>
              <a:spcBef>
                <a:spcPts val="755"/>
              </a:spcBef>
            </a:pPr>
            <a:r>
              <a:rPr sz="1400" b="1" spc="-5" dirty="0">
                <a:latin typeface="Times New Roman"/>
                <a:cs typeface="Times New Roman"/>
              </a:rPr>
              <a:t>Arithmetic mean filter smoothing </a:t>
            </a:r>
            <a:r>
              <a:rPr sz="1400" b="1" dirty="0">
                <a:latin typeface="Times New Roman"/>
                <a:cs typeface="Times New Roman"/>
              </a:rPr>
              <a:t>or low-pass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filter.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029076" y="8329533"/>
          <a:ext cx="1276984" cy="9567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7350"/>
                <a:gridCol w="457834"/>
                <a:gridCol w="431800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 ⁄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 ⁄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 ⁄</a:t>
                      </a:r>
                      <a:r>
                        <a:rPr sz="14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7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 ⁄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 ⁄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 ⁄</a:t>
                      </a:r>
                      <a:r>
                        <a:rPr sz="14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53037">
                <a:tc>
                  <a:txBody>
                    <a:bodyPr/>
                    <a:lstStyle/>
                    <a:p>
                      <a:pPr marL="31750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 ⁄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 ⁄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 ⁄</a:t>
                      </a:r>
                      <a:r>
                        <a:rPr sz="14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838450" y="8361680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894"/>
                </a:lnTo>
                <a:lnTo>
                  <a:pt x="25725" y="745499"/>
                </a:lnTo>
                <a:lnTo>
                  <a:pt x="54589" y="774367"/>
                </a:lnTo>
                <a:lnTo>
                  <a:pt x="91196" y="793300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19600" y="8361680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894"/>
                </a:lnTo>
                <a:lnTo>
                  <a:pt x="107624" y="745499"/>
                </a:lnTo>
                <a:lnTo>
                  <a:pt x="78760" y="774367"/>
                </a:lnTo>
                <a:lnTo>
                  <a:pt x="42153" y="793300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6" y="424689"/>
            <a:ext cx="5512435" cy="22511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240665" marR="5080" algn="just">
              <a:lnSpc>
                <a:spcPct val="144000"/>
              </a:lnSpc>
            </a:pPr>
            <a:r>
              <a:rPr sz="1400" dirty="0">
                <a:latin typeface="Times New Roman"/>
                <a:cs typeface="Times New Roman"/>
              </a:rPr>
              <a:t>Note </a:t>
            </a:r>
            <a:r>
              <a:rPr sz="1400" spc="-5" dirty="0">
                <a:latin typeface="Times New Roman"/>
                <a:cs typeface="Times New Roman"/>
              </a:rPr>
              <a:t>that the coefficient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this mask </a:t>
            </a:r>
            <a:r>
              <a:rPr sz="1400" dirty="0">
                <a:latin typeface="Times New Roman"/>
                <a:cs typeface="Times New Roman"/>
              </a:rPr>
              <a:t>sum to </a:t>
            </a:r>
            <a:r>
              <a:rPr sz="1400" spc="-5" dirty="0">
                <a:latin typeface="Times New Roman"/>
                <a:cs typeface="Times New Roman"/>
              </a:rPr>
              <a:t>one, so the image brightness  will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retained, and the coefficients are all positive, so it will tend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blur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image. This type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mean </a:t>
            </a:r>
            <a:r>
              <a:rPr sz="1400" dirty="0">
                <a:latin typeface="Times New Roman"/>
                <a:cs typeface="Times New Roman"/>
              </a:rPr>
              <a:t>filter </a:t>
            </a:r>
            <a:r>
              <a:rPr sz="1400" spc="-5" dirty="0">
                <a:latin typeface="Times New Roman"/>
                <a:cs typeface="Times New Roman"/>
              </a:rPr>
              <a:t>smoothes out local variations within 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image, </a:t>
            </a:r>
            <a:r>
              <a:rPr sz="1400" dirty="0">
                <a:latin typeface="Times New Roman"/>
                <a:cs typeface="Times New Roman"/>
              </a:rPr>
              <a:t>so it </a:t>
            </a:r>
            <a:r>
              <a:rPr sz="1400" spc="-5" dirty="0">
                <a:latin typeface="Times New Roman"/>
                <a:cs typeface="Times New Roman"/>
              </a:rPr>
              <a:t>essentially </a:t>
            </a:r>
            <a:r>
              <a:rPr sz="1400" dirty="0">
                <a:latin typeface="Times New Roman"/>
                <a:cs typeface="Times New Roman"/>
              </a:rPr>
              <a:t>a low </a:t>
            </a:r>
            <a:r>
              <a:rPr sz="1400" spc="-5" dirty="0">
                <a:latin typeface="Times New Roman"/>
                <a:cs typeface="Times New Roman"/>
              </a:rPr>
              <a:t>pass filter. </a:t>
            </a:r>
            <a:r>
              <a:rPr sz="1400" b="1" dirty="0">
                <a:latin typeface="Times New Roman"/>
                <a:cs typeface="Times New Roman"/>
              </a:rPr>
              <a:t>So a </a:t>
            </a:r>
            <a:r>
              <a:rPr sz="1400" b="1" spc="-5" dirty="0">
                <a:latin typeface="Times New Roman"/>
                <a:cs typeface="Times New Roman"/>
              </a:rPr>
              <a:t>low filter </a:t>
            </a:r>
            <a:r>
              <a:rPr sz="1400" b="1" spc="-10" dirty="0">
                <a:latin typeface="Times New Roman"/>
                <a:cs typeface="Times New Roman"/>
              </a:rPr>
              <a:t>can </a:t>
            </a:r>
            <a:r>
              <a:rPr sz="1400" b="1" dirty="0">
                <a:latin typeface="Times New Roman"/>
                <a:cs typeface="Times New Roman"/>
              </a:rPr>
              <a:t>be used  to </a:t>
            </a:r>
            <a:r>
              <a:rPr sz="1400" b="1" spc="-5" dirty="0">
                <a:latin typeface="Times New Roman"/>
                <a:cs typeface="Times New Roman"/>
              </a:rPr>
              <a:t>attenuate </a:t>
            </a:r>
            <a:r>
              <a:rPr sz="1400" b="1" spc="-10" dirty="0">
                <a:latin typeface="Times New Roman"/>
                <a:cs typeface="Times New Roman"/>
              </a:rPr>
              <a:t>image </a:t>
            </a:r>
            <a:r>
              <a:rPr sz="1400" b="1" spc="-5" dirty="0">
                <a:latin typeface="Times New Roman"/>
                <a:cs typeface="Times New Roman"/>
              </a:rPr>
              <a:t>noise that is composed primarily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high  frequencies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components.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9161" y="5248124"/>
            <a:ext cx="5286375" cy="3432991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1661795">
              <a:lnSpc>
                <a:spcPct val="100000"/>
              </a:lnSpc>
              <a:spcBef>
                <a:spcPts val="84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(2.13): </a:t>
            </a:r>
            <a:r>
              <a:rPr sz="1400" spc="-5" dirty="0">
                <a:latin typeface="Times New Roman"/>
                <a:cs typeface="Times New Roman"/>
              </a:rPr>
              <a:t>Mean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Filter.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The median filter </a:t>
            </a:r>
            <a:r>
              <a:rPr sz="1400" dirty="0">
                <a:latin typeface="Times New Roman"/>
                <a:cs typeface="Times New Roman"/>
              </a:rPr>
              <a:t>is a non </a:t>
            </a:r>
            <a:r>
              <a:rPr sz="1400" spc="-5" dirty="0">
                <a:latin typeface="Times New Roman"/>
                <a:cs typeface="Times New Roman"/>
              </a:rPr>
              <a:t>linear filter (order filter). These filters are  based on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specific type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image statistics </a:t>
            </a:r>
            <a:r>
              <a:rPr sz="1400" spc="-10" dirty="0">
                <a:latin typeface="Times New Roman"/>
                <a:cs typeface="Times New Roman"/>
              </a:rPr>
              <a:t>called </a:t>
            </a:r>
            <a:r>
              <a:rPr sz="1400" spc="-5" dirty="0">
                <a:latin typeface="Times New Roman"/>
                <a:cs typeface="Times New Roman"/>
              </a:rPr>
              <a:t>order </a:t>
            </a:r>
            <a:r>
              <a:rPr sz="1400" dirty="0">
                <a:latin typeface="Times New Roman"/>
                <a:cs typeface="Times New Roman"/>
              </a:rPr>
              <a:t>statistics.  </a:t>
            </a:r>
            <a:r>
              <a:rPr sz="1400" spc="-5" dirty="0">
                <a:latin typeface="Times New Roman"/>
                <a:cs typeface="Times New Roman"/>
              </a:rPr>
              <a:t>Typically, these filters operate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small sub image, “Window”, and  </a:t>
            </a:r>
            <a:r>
              <a:rPr sz="1400" dirty="0">
                <a:latin typeface="Times New Roman"/>
                <a:cs typeface="Times New Roman"/>
              </a:rPr>
              <a:t>replace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centre </a:t>
            </a:r>
            <a:r>
              <a:rPr sz="1400" spc="-5" dirty="0">
                <a:latin typeface="Times New Roman"/>
                <a:cs typeface="Times New Roman"/>
              </a:rPr>
              <a:t>pixel value (similar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convolution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process).</a:t>
            </a:r>
            <a:endParaRPr sz="1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43700"/>
              </a:lnSpc>
              <a:spcBef>
                <a:spcPts val="10"/>
              </a:spcBef>
            </a:pPr>
            <a:r>
              <a:rPr sz="1400" b="1" dirty="0">
                <a:latin typeface="Times New Roman"/>
                <a:cs typeface="Times New Roman"/>
              </a:rPr>
              <a:t>Order </a:t>
            </a:r>
            <a:r>
              <a:rPr sz="1400" b="1" spc="-5" dirty="0">
                <a:latin typeface="Times New Roman"/>
                <a:cs typeface="Times New Roman"/>
              </a:rPr>
              <a:t>statistics </a:t>
            </a:r>
            <a:r>
              <a:rPr sz="1400" dirty="0">
                <a:latin typeface="Times New Roman"/>
                <a:cs typeface="Times New Roman"/>
              </a:rPr>
              <a:t>is a </a:t>
            </a:r>
            <a:r>
              <a:rPr sz="1400" spc="-5" dirty="0">
                <a:latin typeface="Times New Roman"/>
                <a:cs typeface="Times New Roman"/>
              </a:rPr>
              <a:t>technique that arranges the entire pixel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sequential  order, given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NXN window (W)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pixel values can be ordered from  smallest to the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largest.</a:t>
            </a:r>
            <a:endParaRPr sz="1400">
              <a:latin typeface="Times New Roman"/>
              <a:cs typeface="Times New Roman"/>
            </a:endParaRPr>
          </a:p>
          <a:p>
            <a:pPr marL="1426845">
              <a:lnSpc>
                <a:spcPct val="100000"/>
              </a:lnSpc>
              <a:spcBef>
                <a:spcPts val="850"/>
              </a:spcBef>
            </a:pPr>
            <a:r>
              <a:rPr sz="2100" b="1" baseline="3968" dirty="0">
                <a:latin typeface="Times New Roman"/>
                <a:cs typeface="Times New Roman"/>
              </a:rPr>
              <a:t>I</a:t>
            </a:r>
            <a:r>
              <a:rPr sz="900" b="1" dirty="0">
                <a:latin typeface="Times New Roman"/>
                <a:cs typeface="Times New Roman"/>
              </a:rPr>
              <a:t>1 </a:t>
            </a:r>
            <a:r>
              <a:rPr sz="2100" b="1" baseline="3968" dirty="0">
                <a:latin typeface="Times New Roman"/>
                <a:cs typeface="Times New Roman"/>
              </a:rPr>
              <a:t>≤ </a:t>
            </a:r>
            <a:r>
              <a:rPr sz="2100" b="1" spc="-7" baseline="3968" dirty="0">
                <a:latin typeface="Times New Roman"/>
                <a:cs typeface="Times New Roman"/>
              </a:rPr>
              <a:t>I</a:t>
            </a:r>
            <a:r>
              <a:rPr sz="900" b="1" spc="-5" dirty="0">
                <a:latin typeface="Times New Roman"/>
                <a:cs typeface="Times New Roman"/>
              </a:rPr>
              <a:t>2 </a:t>
            </a:r>
            <a:r>
              <a:rPr sz="2100" b="1" baseline="3968" dirty="0">
                <a:latin typeface="Times New Roman"/>
                <a:cs typeface="Times New Roman"/>
              </a:rPr>
              <a:t>≤ </a:t>
            </a:r>
            <a:r>
              <a:rPr sz="2100" b="1" spc="-7" baseline="3968" dirty="0">
                <a:latin typeface="Times New Roman"/>
                <a:cs typeface="Times New Roman"/>
              </a:rPr>
              <a:t>I</a:t>
            </a:r>
            <a:r>
              <a:rPr sz="900" b="1" spc="-5" dirty="0">
                <a:latin typeface="Times New Roman"/>
                <a:cs typeface="Times New Roman"/>
              </a:rPr>
              <a:t>3</a:t>
            </a:r>
            <a:r>
              <a:rPr sz="2100" b="1" spc="-7" baseline="3968" dirty="0">
                <a:latin typeface="Times New Roman"/>
                <a:cs typeface="Times New Roman"/>
              </a:rPr>
              <a:t>...…………………&lt;</a:t>
            </a:r>
            <a:r>
              <a:rPr sz="2100" b="1" spc="-307" baseline="3968" dirty="0">
                <a:latin typeface="Times New Roman"/>
                <a:cs typeface="Times New Roman"/>
              </a:rPr>
              <a:t> </a:t>
            </a:r>
            <a:r>
              <a:rPr sz="2100" b="1" baseline="3968" dirty="0">
                <a:latin typeface="Times New Roman"/>
                <a:cs typeface="Times New Roman"/>
              </a:rPr>
              <a:t>I</a:t>
            </a:r>
            <a:r>
              <a:rPr sz="900" b="1" dirty="0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  <a:p>
            <a:pPr marL="12700" marR="10160" algn="just">
              <a:lnSpc>
                <a:spcPct val="137900"/>
              </a:lnSpc>
              <a:spcBef>
                <a:spcPts val="85"/>
              </a:spcBef>
            </a:pPr>
            <a:r>
              <a:rPr sz="2100" spc="-7" baseline="3968" dirty="0">
                <a:latin typeface="Times New Roman"/>
                <a:cs typeface="Times New Roman"/>
              </a:rPr>
              <a:t>Where </a:t>
            </a:r>
            <a:r>
              <a:rPr sz="2100" b="1" baseline="3968" dirty="0">
                <a:latin typeface="Times New Roman"/>
                <a:cs typeface="Times New Roman"/>
              </a:rPr>
              <a:t>I</a:t>
            </a:r>
            <a:r>
              <a:rPr sz="900" b="1" dirty="0">
                <a:latin typeface="Times New Roman"/>
                <a:cs typeface="Times New Roman"/>
              </a:rPr>
              <a:t>1</a:t>
            </a:r>
            <a:r>
              <a:rPr sz="2100" b="1" baseline="3968" dirty="0">
                <a:latin typeface="Times New Roman"/>
                <a:cs typeface="Times New Roman"/>
              </a:rPr>
              <a:t>,I</a:t>
            </a:r>
            <a:r>
              <a:rPr sz="900" b="1" dirty="0">
                <a:latin typeface="Times New Roman"/>
                <a:cs typeface="Times New Roman"/>
              </a:rPr>
              <a:t>2</a:t>
            </a:r>
            <a:r>
              <a:rPr sz="2100" b="1" baseline="3968" dirty="0">
                <a:latin typeface="Times New Roman"/>
                <a:cs typeface="Times New Roman"/>
              </a:rPr>
              <a:t>, </a:t>
            </a:r>
            <a:r>
              <a:rPr sz="2100" b="1" spc="-7" baseline="3968" dirty="0">
                <a:latin typeface="Times New Roman"/>
                <a:cs typeface="Times New Roman"/>
              </a:rPr>
              <a:t>I</a:t>
            </a:r>
            <a:r>
              <a:rPr sz="900" b="1" spc="-5" dirty="0">
                <a:latin typeface="Times New Roman"/>
                <a:cs typeface="Times New Roman"/>
              </a:rPr>
              <a:t>3</a:t>
            </a:r>
            <a:r>
              <a:rPr sz="2100" b="1" spc="-7" baseline="3968" dirty="0">
                <a:latin typeface="Times New Roman"/>
                <a:cs typeface="Times New Roman"/>
              </a:rPr>
              <a:t>...……, </a:t>
            </a:r>
            <a:r>
              <a:rPr sz="2100" b="1" baseline="3968" dirty="0">
                <a:latin typeface="Times New Roman"/>
                <a:cs typeface="Times New Roman"/>
              </a:rPr>
              <a:t>I</a:t>
            </a:r>
            <a:r>
              <a:rPr sz="900" b="1" dirty="0">
                <a:latin typeface="Times New Roman"/>
                <a:cs typeface="Times New Roman"/>
              </a:rPr>
              <a:t>N </a:t>
            </a:r>
            <a:r>
              <a:rPr sz="2100" baseline="3968" dirty="0">
                <a:latin typeface="Times New Roman"/>
                <a:cs typeface="Times New Roman"/>
              </a:rPr>
              <a:t>are the </a:t>
            </a:r>
            <a:r>
              <a:rPr sz="2100" spc="-7" baseline="3968" dirty="0">
                <a:latin typeface="Times New Roman"/>
                <a:cs typeface="Times New Roman"/>
              </a:rPr>
              <a:t>intensity values </a:t>
            </a:r>
            <a:r>
              <a:rPr sz="2100" baseline="3968" dirty="0">
                <a:latin typeface="Times New Roman"/>
                <a:cs typeface="Times New Roman"/>
              </a:rPr>
              <a:t>of </a:t>
            </a:r>
            <a:r>
              <a:rPr sz="2100" spc="-7" baseline="3968" dirty="0">
                <a:latin typeface="Times New Roman"/>
                <a:cs typeface="Times New Roman"/>
              </a:rPr>
              <a:t>the subset of pixels </a:t>
            </a:r>
            <a:r>
              <a:rPr sz="2100" baseline="3968" dirty="0">
                <a:latin typeface="Times New Roman"/>
                <a:cs typeface="Times New Roman"/>
              </a:rPr>
              <a:t>in 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71600" y="2754629"/>
            <a:ext cx="2194560" cy="2136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63440" y="2754629"/>
            <a:ext cx="2194560" cy="2136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19632" y="4982349"/>
            <a:ext cx="132524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a. </a:t>
            </a:r>
            <a:r>
              <a:rPr sz="1400" spc="-5" dirty="0">
                <a:latin typeface="Times New Roman"/>
                <a:cs typeface="Times New Roman"/>
              </a:rPr>
              <a:t>Original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24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857369" y="4957965"/>
            <a:ext cx="164465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b. </a:t>
            </a:r>
            <a:r>
              <a:rPr sz="1400" spc="-5" dirty="0">
                <a:latin typeface="Times New Roman"/>
                <a:cs typeface="Times New Roman"/>
              </a:rPr>
              <a:t>Mean filtered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79831" y="966470"/>
            <a:ext cx="1674495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05815" y="1001394"/>
            <a:ext cx="1619856" cy="15958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61559" y="920750"/>
            <a:ext cx="1758284" cy="17507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071676" y="914408"/>
          <a:ext cx="5624828" cy="4434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7220"/>
                <a:gridCol w="819784"/>
                <a:gridCol w="1012189"/>
                <a:gridCol w="1905635"/>
              </a:tblGrid>
              <a:tr h="19062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44767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Original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Image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9376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91160" marR="210185" indent="-169545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</a:t>
                      </a: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Sobel'  horizontal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37845" marR="267970" indent="-257810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Sobel  overall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29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6841">
                <a:tc gridSpan="2"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 Gaussian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39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1755">
                        <a:lnSpc>
                          <a:spcPts val="16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Prewitt</a:t>
                      </a:r>
                      <a:r>
                        <a:rPr sz="1400" b="1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1218982" y="3185160"/>
            <a:ext cx="1671593" cy="17570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49371" y="3252482"/>
            <a:ext cx="1612900" cy="16230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312036" y="5627001"/>
            <a:ext cx="314642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(2-20) </a:t>
            </a:r>
            <a:r>
              <a:rPr sz="1400" b="1" dirty="0">
                <a:latin typeface="Times New Roman"/>
                <a:cs typeface="Times New Roman"/>
              </a:rPr>
              <a:t>: </a:t>
            </a:r>
            <a:r>
              <a:rPr sz="1400" spc="-5" dirty="0">
                <a:latin typeface="Times New Roman"/>
                <a:cs typeface="Times New Roman"/>
              </a:rPr>
              <a:t>Example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Edge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Operators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9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282</Words>
  <Application>Microsoft Office PowerPoint</Application>
  <PresentationFormat>Custom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nagham</dc:creator>
  <cp:lastModifiedBy>Manar Alobaidi</cp:lastModifiedBy>
  <cp:revision>19</cp:revision>
  <dcterms:created xsi:type="dcterms:W3CDTF">2018-04-20T19:11:16Z</dcterms:created>
  <dcterms:modified xsi:type="dcterms:W3CDTF">2018-05-02T20:19:59Z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2015-12-14T00:00:00Z</vt:filetime>
  </property>
  <property fmtid="{D5CDD505-2E9C-101B-9397-08002B2CF9AE}" pid="3" name="Creator">
    <vt:lpwstr>Adobe Acrobat 9.0</vt:lpwstr>
  </property>
  <property fmtid="{D5CDD505-2E9C-101B-9397-08002B2CF9AE}" pid="4" name="LastSaved">
    <vt:filetime>2018-04-20T00:00:00Z</vt:filetime>
  </property>
</Properties>
</file>