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77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413" r:id="rId10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1614" y="6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37197" y="8341885"/>
            <a:ext cx="7335203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23850" y="7567727"/>
            <a:ext cx="7189470" cy="1906000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3850" y="6059593"/>
            <a:ext cx="7189470" cy="142578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95160" y="10094570"/>
            <a:ext cx="645109" cy="384962"/>
          </a:xfrm>
        </p:spPr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9300" y="856464"/>
            <a:ext cx="1554480" cy="912404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856464"/>
            <a:ext cx="5311140" cy="912404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4190" y="118816"/>
            <a:ext cx="2461260" cy="45050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995160" y="10094570"/>
            <a:ext cx="645109" cy="384962"/>
          </a:xfrm>
        </p:spPr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37197" y="5371496"/>
            <a:ext cx="7335203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23850" y="2613942"/>
            <a:ext cx="7189470" cy="1901049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3404" y="4595271"/>
            <a:ext cx="7383780" cy="184744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56489" y="712893"/>
            <a:ext cx="7383780" cy="131172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59080" y="2495127"/>
            <a:ext cx="3562350" cy="7366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950970" y="2495127"/>
            <a:ext cx="3691890" cy="7366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59080" y="8435905"/>
            <a:ext cx="7319010" cy="137628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39227" y="1039636"/>
            <a:ext cx="3646973" cy="99755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3948272" y="1039636"/>
            <a:ext cx="3648405" cy="99755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39227" y="2052044"/>
            <a:ext cx="3646973" cy="6146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3951420" y="2052044"/>
            <a:ext cx="3645256" cy="6146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5160" y="10099322"/>
            <a:ext cx="647700" cy="384962"/>
          </a:xfrm>
        </p:spPr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437197" y="9386429"/>
            <a:ext cx="7335203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56489" y="712893"/>
            <a:ext cx="7383780" cy="131172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37197" y="9120290"/>
            <a:ext cx="7335203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8620" y="8554720"/>
            <a:ext cx="7189470" cy="81190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388620" y="950524"/>
            <a:ext cx="2557066" cy="748538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38792" y="950524"/>
            <a:ext cx="4539298" cy="7485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2979420" y="961492"/>
            <a:ext cx="4274820" cy="570314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23850" y="7786567"/>
            <a:ext cx="4987290" cy="81438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23850" y="8627721"/>
            <a:ext cx="4987290" cy="119805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37197" y="1638623"/>
            <a:ext cx="7335203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9080" y="2423342"/>
            <a:ext cx="7383780" cy="70571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5505450" y="118816"/>
            <a:ext cx="2137410" cy="45050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55570" y="118816"/>
            <a:ext cx="2849880" cy="45050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95160" y="10099323"/>
            <a:ext cx="647700" cy="381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59080" y="712893"/>
            <a:ext cx="7383780" cy="130697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437197" y="1638623"/>
            <a:ext cx="7335203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437197" y="1649675"/>
            <a:ext cx="7335203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98500"/>
            <a:ext cx="1752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91" y="2374900"/>
            <a:ext cx="4779962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434638"/>
            <a:ext cx="6400800" cy="378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 rtl="1">
              <a:spcBef>
                <a:spcPts val="120"/>
              </a:spcBef>
              <a:buClr>
                <a:srgbClr val="94C600"/>
              </a:buClr>
              <a:buSzPct val="68000"/>
            </a:pPr>
            <a:r>
              <a:rPr lang="en-US" sz="4000" b="1" i="1" dirty="0">
                <a:solidFill>
                  <a:srgbClr val="3E3D2D"/>
                </a:solidFill>
                <a:latin typeface="Constantia" pitchFamily="18" charset="0"/>
                <a:ea typeface="Times New Roman"/>
              </a:rPr>
              <a:t>Image Processing     </a:t>
            </a:r>
            <a:endParaRPr lang="en-US" sz="4000" b="1" i="1" dirty="0">
              <a:solidFill>
                <a:srgbClr val="3E3D2D"/>
              </a:solidFill>
              <a:latin typeface="Constantia" pitchFamily="18" charset="0"/>
              <a:ea typeface="Times New Roman"/>
              <a:cs typeface="Arial"/>
            </a:endParaRPr>
          </a:p>
          <a:p>
            <a:pPr marL="12700" lvl="0" algn="ctr">
              <a:spcBef>
                <a:spcPts val="120"/>
              </a:spcBef>
              <a:buClr>
                <a:srgbClr val="94C600"/>
              </a:buClr>
              <a:buSzPct val="68000"/>
            </a:pPr>
            <a:endParaRPr lang="en-US" sz="4000" b="1" i="1" dirty="0" smtClean="0">
              <a:solidFill>
                <a:srgbClr val="3E3D2D"/>
              </a:solidFill>
              <a:latin typeface="Constantia" pitchFamily="18" charset="0"/>
              <a:ea typeface="Times New Roman"/>
              <a:cs typeface="Arial"/>
            </a:endParaRPr>
          </a:p>
          <a:p>
            <a:pPr marL="12700" lvl="0" algn="ctr">
              <a:spcBef>
                <a:spcPts val="120"/>
              </a:spcBef>
              <a:buClr>
                <a:srgbClr val="94C600"/>
              </a:buClr>
              <a:buSzPct val="68000"/>
            </a:pPr>
            <a:r>
              <a:rPr lang="ar-IQ" sz="4000" b="1" i="1" dirty="0" smtClean="0">
                <a:solidFill>
                  <a:srgbClr val="3E3D2D"/>
                </a:solidFill>
                <a:latin typeface="Constantia" pitchFamily="18" charset="0"/>
                <a:ea typeface="Times New Roman"/>
                <a:cs typeface="Arial"/>
              </a:rPr>
              <a:t>المرحلة </a:t>
            </a:r>
            <a:r>
              <a:rPr lang="ar-IQ" sz="4000" b="1" i="1" dirty="0">
                <a:solidFill>
                  <a:srgbClr val="3E3D2D"/>
                </a:solidFill>
                <a:latin typeface="Constantia" pitchFamily="18" charset="0"/>
                <a:ea typeface="Times New Roman"/>
                <a:cs typeface="Arial"/>
              </a:rPr>
              <a:t>الرابعة</a:t>
            </a:r>
            <a:r>
              <a:rPr lang="en-US" sz="4000" b="1" i="1" dirty="0">
                <a:solidFill>
                  <a:srgbClr val="3E3D2D"/>
                </a:solidFill>
                <a:latin typeface="Constantia" pitchFamily="18" charset="0"/>
                <a:ea typeface="Times New Roman"/>
              </a:rPr>
              <a:t> </a:t>
            </a:r>
            <a:r>
              <a:rPr lang="ar-IQ" sz="4000" b="1" i="1" dirty="0">
                <a:solidFill>
                  <a:srgbClr val="3E3D2D"/>
                </a:solidFill>
                <a:latin typeface="Constantia" pitchFamily="18" charset="0"/>
                <a:ea typeface="Times New Roman"/>
                <a:cs typeface="Arial"/>
              </a:rPr>
              <a:t> </a:t>
            </a:r>
            <a:r>
              <a:rPr lang="en-US" sz="4000" b="1" i="1" dirty="0">
                <a:solidFill>
                  <a:srgbClr val="3E3D2D"/>
                </a:solidFill>
                <a:latin typeface="Constantia" pitchFamily="18" charset="0"/>
                <a:ea typeface="Times New Roman"/>
              </a:rPr>
              <a:t> </a:t>
            </a:r>
            <a:endParaRPr lang="en-US" sz="4000" b="1" i="1" dirty="0">
              <a:solidFill>
                <a:srgbClr val="3E3D2D"/>
              </a:solidFill>
              <a:latin typeface="Constantia" pitchFamily="18" charset="0"/>
            </a:endParaRPr>
          </a:p>
          <a:p>
            <a:pPr marL="12700" lvl="0" algn="ctr">
              <a:spcBef>
                <a:spcPts val="120"/>
              </a:spcBef>
              <a:buClr>
                <a:srgbClr val="94C600"/>
              </a:buClr>
              <a:buSzPct val="68000"/>
            </a:pPr>
            <a:r>
              <a:rPr lang="en-US" sz="3600" b="1" i="1" dirty="0" smtClean="0">
                <a:latin typeface="Constantia" pitchFamily="18" charset="0"/>
              </a:rPr>
              <a:t>Fifth </a:t>
            </a:r>
            <a:r>
              <a:rPr lang="en-US" sz="3600" b="1" i="1" dirty="0">
                <a:latin typeface="Constantia" pitchFamily="18" charset="0"/>
              </a:rPr>
              <a:t>lecture</a:t>
            </a:r>
            <a:r>
              <a:rPr lang="en-US" sz="3600" b="1" i="1" dirty="0" smtClean="0">
                <a:solidFill>
                  <a:srgbClr val="3E3D2D"/>
                </a:solidFill>
                <a:latin typeface="Constantia" pitchFamily="18" charset="0"/>
              </a:rPr>
              <a:t> </a:t>
            </a:r>
          </a:p>
          <a:p>
            <a:pPr marL="12700" lvl="0" algn="ctr">
              <a:spcBef>
                <a:spcPts val="120"/>
              </a:spcBef>
              <a:buClr>
                <a:srgbClr val="94C600"/>
              </a:buClr>
              <a:buSzPct val="68000"/>
            </a:pPr>
            <a:r>
              <a:rPr lang="en-US" sz="4000" b="1" i="1" smtClean="0">
                <a:solidFill>
                  <a:srgbClr val="3E3D2D"/>
                </a:solidFill>
                <a:latin typeface="Constantia" pitchFamily="18" charset="0"/>
              </a:rPr>
              <a:t>by</a:t>
            </a:r>
            <a:endParaRPr lang="en-US" sz="4000" b="1" i="1" dirty="0" smtClean="0">
              <a:solidFill>
                <a:srgbClr val="3E3D2D"/>
              </a:solidFill>
              <a:latin typeface="Constantia" pitchFamily="18" charset="0"/>
            </a:endParaRPr>
          </a:p>
          <a:p>
            <a:pPr marL="12700" lvl="0" algn="ctr">
              <a:spcBef>
                <a:spcPts val="120"/>
              </a:spcBef>
              <a:buClr>
                <a:srgbClr val="94C600"/>
              </a:buClr>
              <a:buSzPct val="68000"/>
            </a:pPr>
            <a:r>
              <a:rPr lang="en-US" sz="3600" b="1" i="1" dirty="0" err="1" smtClean="0">
                <a:solidFill>
                  <a:srgbClr val="3E3D2D"/>
                </a:solidFill>
                <a:latin typeface="Constantia" pitchFamily="18" charset="0"/>
              </a:rPr>
              <a:t>Assit.Lec</a:t>
            </a:r>
            <a:r>
              <a:rPr lang="en-US" sz="3600" b="1" i="1" dirty="0" smtClean="0">
                <a:solidFill>
                  <a:srgbClr val="3E3D2D"/>
                </a:solidFill>
                <a:latin typeface="Constantia" pitchFamily="18" charset="0"/>
              </a:rPr>
              <a:t>. </a:t>
            </a:r>
            <a:r>
              <a:rPr lang="en-US" sz="3600" b="1" i="1" dirty="0" err="1" smtClean="0">
                <a:solidFill>
                  <a:srgbClr val="3E3D2D"/>
                </a:solidFill>
                <a:latin typeface="Constantia" pitchFamily="18" charset="0"/>
              </a:rPr>
              <a:t>Shaimaa</a:t>
            </a:r>
            <a:r>
              <a:rPr lang="en-US" sz="3600" b="1" i="1" dirty="0" smtClean="0">
                <a:solidFill>
                  <a:srgbClr val="3E3D2D"/>
                </a:solidFill>
                <a:latin typeface="Constantia" pitchFamily="18" charset="0"/>
              </a:rPr>
              <a:t> </a:t>
            </a:r>
            <a:r>
              <a:rPr lang="en-US" sz="3600" b="1" i="1" dirty="0" err="1">
                <a:solidFill>
                  <a:srgbClr val="3E3D2D"/>
                </a:solidFill>
                <a:latin typeface="Constantia" pitchFamily="18" charset="0"/>
              </a:rPr>
              <a:t>Shukri</a:t>
            </a:r>
            <a:endParaRPr lang="en-US" sz="3600" b="1" i="1" dirty="0">
              <a:solidFill>
                <a:srgbClr val="3E3D2D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5581" y="4621211"/>
            <a:ext cx="1541081" cy="201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3042" y="3423411"/>
            <a:ext cx="1642427" cy="186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4688"/>
            <a:ext cx="920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Chapter_</a:t>
            </a:r>
            <a:r>
              <a:rPr sz="1200" b="1" i="1" spc="-7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Two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6662" y="424688"/>
            <a:ext cx="995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Image</a:t>
            </a:r>
            <a:r>
              <a:rPr sz="1200" b="1" i="1" spc="-5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970700"/>
            <a:ext cx="5514340" cy="3185231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latin typeface="Times New Roman"/>
                <a:cs typeface="Times New Roman"/>
              </a:rPr>
              <a:t>2.4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Image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Algebra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400" spc="-5" dirty="0">
                <a:latin typeface="Times New Roman"/>
                <a:cs typeface="Times New Roman"/>
              </a:rPr>
              <a:t>There </a:t>
            </a:r>
            <a:r>
              <a:rPr sz="140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two primary categories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algebraic operations </a:t>
            </a:r>
            <a:r>
              <a:rPr sz="1400" spc="-10" dirty="0">
                <a:latin typeface="Times New Roman"/>
                <a:cs typeface="Times New Roman"/>
              </a:rPr>
              <a:t>applied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image: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Times New Roman"/>
                <a:cs typeface="Times New Roman"/>
              </a:rPr>
              <a:t>Arithmetic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operations.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Times New Roman"/>
                <a:cs typeface="Times New Roman"/>
              </a:rPr>
              <a:t>Logic operations.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</a:pPr>
            <a:r>
              <a:rPr sz="1400" spc="-5" dirty="0">
                <a:latin typeface="Times New Roman"/>
                <a:cs typeface="Times New Roman"/>
              </a:rPr>
              <a:t>Addition, subtraction, division </a:t>
            </a:r>
            <a:r>
              <a:rPr sz="1400" spc="-1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multiplications comprise the arithmetic  operations,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while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AND,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NOT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makeup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logic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operations.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These</a:t>
            </a:r>
            <a:endParaRPr sz="1400">
              <a:latin typeface="Times New Roman"/>
              <a:cs typeface="Times New Roman"/>
            </a:endParaRPr>
          </a:p>
          <a:p>
            <a:pPr marL="12700" marR="5715">
              <a:lnSpc>
                <a:spcPts val="2420"/>
              </a:lnSpc>
              <a:spcBef>
                <a:spcPts val="195"/>
              </a:spcBef>
            </a:pPr>
            <a:r>
              <a:rPr sz="1400" spc="-5" dirty="0">
                <a:latin typeface="Times New Roman"/>
                <a:cs typeface="Times New Roman"/>
              </a:rPr>
              <a:t>operations </a:t>
            </a:r>
            <a:r>
              <a:rPr sz="1400" spc="-10" dirty="0">
                <a:latin typeface="Times New Roman"/>
                <a:cs typeface="Times New Roman"/>
              </a:rPr>
              <a:t>which </a:t>
            </a:r>
            <a:r>
              <a:rPr sz="1400" spc="-5" dirty="0">
                <a:latin typeface="Times New Roman"/>
                <a:cs typeface="Times New Roman"/>
              </a:rPr>
              <a:t>require only </a:t>
            </a:r>
            <a:r>
              <a:rPr sz="1400" dirty="0">
                <a:latin typeface="Times New Roman"/>
                <a:cs typeface="Times New Roman"/>
              </a:rPr>
              <a:t>one </a:t>
            </a:r>
            <a:r>
              <a:rPr sz="1400" spc="-5" dirty="0">
                <a:latin typeface="Times New Roman"/>
                <a:cs typeface="Times New Roman"/>
              </a:rPr>
              <a:t>image, and </a:t>
            </a:r>
            <a:r>
              <a:rPr sz="140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done on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pixel –by-pixel  basis.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241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To apply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arithmetic operations to two images, we simply </a:t>
            </a:r>
            <a:r>
              <a:rPr sz="1400" dirty="0">
                <a:latin typeface="Times New Roman"/>
                <a:cs typeface="Times New Roman"/>
              </a:rPr>
              <a:t>operate </a:t>
            </a:r>
            <a:r>
              <a:rPr sz="1400" spc="-5" dirty="0">
                <a:latin typeface="Times New Roman"/>
                <a:cs typeface="Times New Roman"/>
              </a:rPr>
              <a:t>on  corresponding pixel values. For example to </a:t>
            </a:r>
            <a:r>
              <a:rPr sz="1400" dirty="0">
                <a:latin typeface="Times New Roman"/>
                <a:cs typeface="Times New Roman"/>
              </a:rPr>
              <a:t>add </a:t>
            </a:r>
            <a:r>
              <a:rPr sz="1400" spc="-5" dirty="0">
                <a:latin typeface="Times New Roman"/>
                <a:cs typeface="Times New Roman"/>
              </a:rPr>
              <a:t>image 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350" baseline="-9259" dirty="0">
                <a:latin typeface="Times New Roman"/>
                <a:cs typeface="Times New Roman"/>
              </a:rPr>
              <a:t>1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350" baseline="-9259" dirty="0">
                <a:latin typeface="Times New Roman"/>
                <a:cs typeface="Times New Roman"/>
              </a:rPr>
              <a:t>2 </a:t>
            </a:r>
            <a:r>
              <a:rPr sz="1400" spc="-5" dirty="0">
                <a:latin typeface="Times New Roman"/>
                <a:cs typeface="Times New Roman"/>
              </a:rPr>
              <a:t>to create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</a:t>
            </a:r>
            <a:r>
              <a:rPr sz="1350" spc="-7" baseline="-9259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97304" y="4235434"/>
          <a:ext cx="4747894" cy="1281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940"/>
                <a:gridCol w="236220"/>
                <a:gridCol w="320040"/>
                <a:gridCol w="382905"/>
                <a:gridCol w="255905"/>
                <a:gridCol w="234950"/>
                <a:gridCol w="328930"/>
                <a:gridCol w="379730"/>
                <a:gridCol w="396875"/>
                <a:gridCol w="151764"/>
                <a:gridCol w="384810"/>
                <a:gridCol w="477520"/>
                <a:gridCol w="499745"/>
                <a:gridCol w="543560"/>
              </a:tblGrid>
              <a:tr h="316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625"/>
                        </a:lnSpc>
                      </a:pPr>
                      <a:r>
                        <a:rPr sz="2000" b="1" spc="7" baseline="396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625"/>
                        </a:lnSpc>
                      </a:pPr>
                      <a:r>
                        <a:rPr sz="2000" b="1" baseline="396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625"/>
                        </a:lnSpc>
                      </a:pPr>
                      <a:r>
                        <a:rPr sz="2000" b="1" baseline="396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5436"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3+6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4+6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</a:tr>
              <a:tr h="306705"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3+4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4+2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5+6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23241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=	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22225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	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</a:tr>
              <a:tr h="352402">
                <a:tc>
                  <a:txBody>
                    <a:bodyPr/>
                    <a:lstStyle/>
                    <a:p>
                      <a:pPr marR="26034" algn="r">
                        <a:lnSpc>
                          <a:spcPts val="1605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605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605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1605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605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605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ts val="1605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2+3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605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4+5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1605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605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605"/>
                        </a:lnSpc>
                        <a:spcBef>
                          <a:spcPts val="280"/>
                        </a:spcBef>
                        <a:tabLst>
                          <a:tab pos="22225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	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359161" y="5651985"/>
            <a:ext cx="5286375" cy="3438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438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Addition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used to combine the information in two images.  Applications include development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image restoration algorithm </a:t>
            </a:r>
            <a:r>
              <a:rPr sz="1400" dirty="0">
                <a:latin typeface="Times New Roman"/>
                <a:cs typeface="Times New Roman"/>
              </a:rPr>
              <a:t>for  </a:t>
            </a:r>
            <a:r>
              <a:rPr sz="1400" spc="-5" dirty="0">
                <a:latin typeface="Times New Roman"/>
                <a:cs typeface="Times New Roman"/>
              </a:rPr>
              <a:t>molding additive noise, and special effects, such </a:t>
            </a:r>
            <a:r>
              <a:rPr sz="1400" dirty="0">
                <a:latin typeface="Times New Roman"/>
                <a:cs typeface="Times New Roman"/>
              </a:rPr>
              <a:t>as </a:t>
            </a:r>
            <a:r>
              <a:rPr sz="1400" spc="-5" dirty="0">
                <a:latin typeface="Times New Roman"/>
                <a:cs typeface="Times New Roman"/>
              </a:rPr>
              <a:t>image morphing 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motion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pictures.</a:t>
            </a:r>
            <a:endParaRPr sz="1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7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Subtraction of </a:t>
            </a:r>
            <a:r>
              <a:rPr sz="1400" dirty="0">
                <a:latin typeface="Times New Roman"/>
                <a:cs typeface="Times New Roman"/>
              </a:rPr>
              <a:t>two </a:t>
            </a:r>
            <a:r>
              <a:rPr sz="1400" spc="-5" dirty="0">
                <a:latin typeface="Times New Roman"/>
                <a:cs typeface="Times New Roman"/>
              </a:rPr>
              <a:t>images is often used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b="1" dirty="0">
                <a:latin typeface="Times New Roman"/>
                <a:cs typeface="Times New Roman"/>
              </a:rPr>
              <a:t>detect </a:t>
            </a:r>
            <a:r>
              <a:rPr sz="1400" b="1" spc="-5" dirty="0">
                <a:latin typeface="Times New Roman"/>
                <a:cs typeface="Times New Roman"/>
              </a:rPr>
              <a:t>motion</a:t>
            </a:r>
            <a:r>
              <a:rPr sz="1400" spc="-5" dirty="0">
                <a:latin typeface="Times New Roman"/>
                <a:cs typeface="Times New Roman"/>
              </a:rPr>
              <a:t>, consider the  </a:t>
            </a:r>
            <a:r>
              <a:rPr sz="1400" dirty="0">
                <a:latin typeface="Times New Roman"/>
                <a:cs typeface="Times New Roman"/>
              </a:rPr>
              <a:t>case </a:t>
            </a:r>
            <a:r>
              <a:rPr sz="1400" spc="-5" dirty="0">
                <a:latin typeface="Times New Roman"/>
                <a:cs typeface="Times New Roman"/>
              </a:rPr>
              <a:t>where nothing has changed </a:t>
            </a:r>
            <a:r>
              <a:rPr sz="1400" dirty="0">
                <a:latin typeface="Times New Roman"/>
                <a:cs typeface="Times New Roman"/>
              </a:rPr>
              <a:t>in a </a:t>
            </a:r>
            <a:r>
              <a:rPr sz="1400" spc="-5" dirty="0">
                <a:latin typeface="Times New Roman"/>
                <a:cs typeface="Times New Roman"/>
              </a:rPr>
              <a:t>sense; the image resulting </a:t>
            </a:r>
            <a:r>
              <a:rPr sz="1400" dirty="0">
                <a:latin typeface="Times New Roman"/>
                <a:cs typeface="Times New Roman"/>
              </a:rPr>
              <a:t>from  </a:t>
            </a:r>
            <a:r>
              <a:rPr sz="1400" spc="-5" dirty="0">
                <a:latin typeface="Times New Roman"/>
                <a:cs typeface="Times New Roman"/>
              </a:rPr>
              <a:t>subtraction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two sequential image </a:t>
            </a:r>
            <a:r>
              <a:rPr sz="1400" dirty="0">
                <a:latin typeface="Times New Roman"/>
                <a:cs typeface="Times New Roman"/>
              </a:rPr>
              <a:t>is filled </a:t>
            </a:r>
            <a:r>
              <a:rPr sz="1400" spc="-5" dirty="0">
                <a:latin typeface="Times New Roman"/>
                <a:cs typeface="Times New Roman"/>
              </a:rPr>
              <a:t>with zero-a black image.  </a:t>
            </a:r>
            <a:r>
              <a:rPr sz="1400" dirty="0">
                <a:latin typeface="Times New Roman"/>
                <a:cs typeface="Times New Roman"/>
              </a:rPr>
              <a:t>If </a:t>
            </a:r>
            <a:r>
              <a:rPr sz="1400" spc="-5" dirty="0">
                <a:latin typeface="Times New Roman"/>
                <a:cs typeface="Times New Roman"/>
              </a:rPr>
              <a:t>something has </a:t>
            </a:r>
            <a:r>
              <a:rPr sz="1400" spc="-10" dirty="0">
                <a:latin typeface="Times New Roman"/>
                <a:cs typeface="Times New Roman"/>
              </a:rPr>
              <a:t>moved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the scene, subtraction produces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nonzero  result </a:t>
            </a:r>
            <a:r>
              <a:rPr sz="1400" dirty="0">
                <a:latin typeface="Times New Roman"/>
                <a:cs typeface="Times New Roman"/>
              </a:rPr>
              <a:t>at </a:t>
            </a:r>
            <a:r>
              <a:rPr sz="1400" spc="-5" dirty="0">
                <a:latin typeface="Times New Roman"/>
                <a:cs typeface="Times New Roman"/>
              </a:rPr>
              <a:t>the location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movement. Applications include Object  tracking 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5" dirty="0">
                <a:latin typeface="Times New Roman"/>
                <a:cs typeface="Times New Roman"/>
              </a:rPr>
              <a:t>Medical </a:t>
            </a:r>
            <a:r>
              <a:rPr sz="1400" dirty="0">
                <a:latin typeface="Times New Roman"/>
                <a:cs typeface="Times New Roman"/>
              </a:rPr>
              <a:t>imaging, </a:t>
            </a:r>
            <a:r>
              <a:rPr sz="1400" spc="-5" dirty="0">
                <a:latin typeface="Times New Roman"/>
                <a:cs typeface="Times New Roman"/>
              </a:rPr>
              <a:t>Law enforcement and Military  applications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4625974"/>
            <a:ext cx="114300" cy="685800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0" y="4625974"/>
            <a:ext cx="114300" cy="685800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9401" y="4625974"/>
            <a:ext cx="114300" cy="685800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0" y="0"/>
                </a:moveTo>
                <a:lnTo>
                  <a:pt x="44487" y="8983"/>
                </a:lnTo>
                <a:lnTo>
                  <a:pt x="80819" y="33480"/>
                </a:lnTo>
                <a:lnTo>
                  <a:pt x="105316" y="69812"/>
                </a:lnTo>
                <a:lnTo>
                  <a:pt x="114300" y="114300"/>
                </a:lnTo>
                <a:lnTo>
                  <a:pt x="114300" y="571500"/>
                </a:lnTo>
                <a:lnTo>
                  <a:pt x="105316" y="615987"/>
                </a:lnTo>
                <a:lnTo>
                  <a:pt x="80819" y="652319"/>
                </a:lnTo>
                <a:lnTo>
                  <a:pt x="44487" y="676816"/>
                </a:lnTo>
                <a:lnTo>
                  <a:pt x="0" y="685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xfrm>
            <a:off x="7350181" y="10381434"/>
            <a:ext cx="31089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r>
              <a:rPr b="0" dirty="0">
                <a:latin typeface="Times New Roman"/>
                <a:cs typeface="Times New Roman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5588" y="5282945"/>
            <a:ext cx="1428069" cy="135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3034" y="3423423"/>
            <a:ext cx="1557654" cy="1490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4688"/>
            <a:ext cx="920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Chapter_</a:t>
            </a:r>
            <a:r>
              <a:rPr sz="1200" b="1" i="1" spc="-7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Two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6662" y="424688"/>
            <a:ext cx="995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Image</a:t>
            </a:r>
            <a:r>
              <a:rPr sz="1200" b="1" i="1" spc="-5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2842" y="2739899"/>
            <a:ext cx="18770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c. </a:t>
            </a:r>
            <a:r>
              <a:rPr sz="1400" spc="-5" dirty="0">
                <a:latin typeface="Times New Roman"/>
                <a:cs typeface="Times New Roman"/>
              </a:rPr>
              <a:t>Addition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two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images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12" y="2642600"/>
            <a:ext cx="3240405" cy="645047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1887220" algn="l"/>
              </a:tabLst>
            </a:pPr>
            <a:r>
              <a:rPr sz="1400" dirty="0">
                <a:latin typeface="Times New Roman"/>
                <a:cs typeface="Times New Roman"/>
              </a:rPr>
              <a:t>a. </a:t>
            </a:r>
            <a:r>
              <a:rPr sz="1400" spc="-5" dirty="0">
                <a:latin typeface="Times New Roman"/>
                <a:cs typeface="Times New Roman"/>
              </a:rPr>
              <a:t>First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Original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image	</a:t>
            </a:r>
            <a:r>
              <a:rPr sz="1400" dirty="0">
                <a:latin typeface="Times New Roman"/>
                <a:cs typeface="Times New Roman"/>
              </a:rPr>
              <a:t>b. Second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Original</a:t>
            </a:r>
            <a:endParaRPr sz="14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770"/>
              </a:spcBef>
            </a:pPr>
            <a:r>
              <a:rPr sz="1400" b="1" spc="-5" dirty="0">
                <a:latin typeface="Times New Roman"/>
                <a:cs typeface="Times New Roman"/>
              </a:rPr>
              <a:t>Figure </a:t>
            </a:r>
            <a:r>
              <a:rPr sz="1400" b="1" dirty="0">
                <a:latin typeface="Times New Roman"/>
                <a:cs typeface="Times New Roman"/>
              </a:rPr>
              <a:t>(2.5): </a:t>
            </a:r>
            <a:r>
              <a:rPr sz="1400" b="1" spc="-5" dirty="0">
                <a:latin typeface="Times New Roman"/>
                <a:cs typeface="Times New Roman"/>
              </a:rPr>
              <a:t>Image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Addition.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1263" y="3611891"/>
            <a:ext cx="2670810" cy="1359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7487" y="3611891"/>
            <a:ext cx="2621915" cy="1359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1" y="5554991"/>
            <a:ext cx="2670175" cy="13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59966" y="5101221"/>
            <a:ext cx="12255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a. </a:t>
            </a:r>
            <a:r>
              <a:rPr sz="1400" spc="-5" dirty="0">
                <a:latin typeface="Times New Roman"/>
                <a:cs typeface="Times New Roman"/>
              </a:rPr>
              <a:t>Original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scene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3028" y="5117984"/>
            <a:ext cx="13995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b. </a:t>
            </a:r>
            <a:r>
              <a:rPr sz="1400" spc="-5" dirty="0">
                <a:latin typeface="Times New Roman"/>
                <a:cs typeface="Times New Roman"/>
              </a:rPr>
              <a:t>Same </a:t>
            </a:r>
            <a:r>
              <a:rPr sz="1400" dirty="0">
                <a:latin typeface="Times New Roman"/>
                <a:cs typeface="Times New Roman"/>
              </a:rPr>
              <a:t>scene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later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153" y="6941678"/>
            <a:ext cx="5283835" cy="1938607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323340">
              <a:lnSpc>
                <a:spcPct val="100000"/>
              </a:lnSpc>
              <a:spcBef>
                <a:spcPts val="1019"/>
              </a:spcBef>
            </a:pPr>
            <a:r>
              <a:rPr sz="1400" dirty="0">
                <a:latin typeface="Times New Roman"/>
                <a:cs typeface="Times New Roman"/>
              </a:rPr>
              <a:t>c. </a:t>
            </a:r>
            <a:r>
              <a:rPr sz="1400" spc="-5" dirty="0">
                <a:latin typeface="Times New Roman"/>
                <a:cs typeface="Times New Roman"/>
              </a:rPr>
              <a:t>Subtraction of scene </a:t>
            </a:r>
            <a:r>
              <a:rPr sz="1400" dirty="0">
                <a:latin typeface="Times New Roman"/>
                <a:cs typeface="Times New Roman"/>
              </a:rPr>
              <a:t>a from scene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  <a:p>
            <a:pPr marL="1414780">
              <a:lnSpc>
                <a:spcPct val="100000"/>
              </a:lnSpc>
              <a:spcBef>
                <a:spcPts val="925"/>
              </a:spcBef>
            </a:pPr>
            <a:r>
              <a:rPr sz="1400" b="1" spc="-5" dirty="0">
                <a:latin typeface="Times New Roman"/>
                <a:cs typeface="Times New Roman"/>
              </a:rPr>
              <a:t>Figure </a:t>
            </a:r>
            <a:r>
              <a:rPr sz="1400" b="1" dirty="0">
                <a:latin typeface="Times New Roman"/>
                <a:cs typeface="Times New Roman"/>
              </a:rPr>
              <a:t>(2.6): </a:t>
            </a:r>
            <a:r>
              <a:rPr sz="1400" b="1" spc="-5" dirty="0">
                <a:latin typeface="Times New Roman"/>
                <a:cs typeface="Times New Roman"/>
              </a:rPr>
              <a:t>Image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Subtraction.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900"/>
              </a:lnSpc>
              <a:buFont typeface="Symbol"/>
              <a:buChar char="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Multiplication </a:t>
            </a:r>
            <a:r>
              <a:rPr sz="1400" spc="-1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Division are used </a:t>
            </a:r>
            <a:r>
              <a:rPr sz="1400" b="1" spc="-10" dirty="0">
                <a:latin typeface="Times New Roman"/>
                <a:cs typeface="Times New Roman"/>
              </a:rPr>
              <a:t>to </a:t>
            </a:r>
            <a:r>
              <a:rPr sz="1400" b="1" dirty="0">
                <a:latin typeface="Times New Roman"/>
                <a:cs typeface="Times New Roman"/>
              </a:rPr>
              <a:t>adjust the </a:t>
            </a:r>
            <a:r>
              <a:rPr sz="1400" b="1" spc="-5" dirty="0">
                <a:latin typeface="Times New Roman"/>
                <a:cs typeface="Times New Roman"/>
              </a:rPr>
              <a:t>brightness </a:t>
            </a:r>
            <a:r>
              <a:rPr sz="1400" b="1" dirty="0">
                <a:latin typeface="Times New Roman"/>
                <a:cs typeface="Times New Roman"/>
              </a:rPr>
              <a:t>of </a:t>
            </a:r>
            <a:r>
              <a:rPr sz="1400" b="1" spc="-5" dirty="0">
                <a:latin typeface="Times New Roman"/>
                <a:cs typeface="Times New Roman"/>
              </a:rPr>
              <a:t>an  image</a:t>
            </a:r>
            <a:r>
              <a:rPr sz="1400" spc="-5" dirty="0">
                <a:latin typeface="Times New Roman"/>
                <a:cs typeface="Times New Roman"/>
              </a:rPr>
              <a:t>. One image typically consists </a:t>
            </a:r>
            <a:r>
              <a:rPr sz="1400" dirty="0">
                <a:latin typeface="Times New Roman"/>
                <a:cs typeface="Times New Roman"/>
              </a:rPr>
              <a:t>of a </a:t>
            </a:r>
            <a:r>
              <a:rPr sz="1400" spc="-5" dirty="0">
                <a:latin typeface="Times New Roman"/>
                <a:cs typeface="Times New Roman"/>
              </a:rPr>
              <a:t>constant number greater </a:t>
            </a:r>
            <a:r>
              <a:rPr sz="1400" spc="-10" dirty="0">
                <a:latin typeface="Times New Roman"/>
                <a:cs typeface="Times New Roman"/>
              </a:rPr>
              <a:t>than  </a:t>
            </a:r>
            <a:r>
              <a:rPr sz="1400" spc="-5" dirty="0">
                <a:latin typeface="Times New Roman"/>
                <a:cs typeface="Times New Roman"/>
              </a:rPr>
              <a:t>one.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Multiplication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pixel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values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number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greater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than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8" y="914400"/>
            <a:ext cx="1450339" cy="1456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5618" y="914400"/>
            <a:ext cx="1449705" cy="14566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5692" y="914400"/>
            <a:ext cx="1450339" cy="14566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7350181" y="10381434"/>
            <a:ext cx="31089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r>
              <a:rPr b="0" dirty="0">
                <a:latin typeface="Times New Roman"/>
                <a:cs typeface="Times New Roman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5588" y="5282945"/>
            <a:ext cx="1428069" cy="135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3034" y="3423423"/>
            <a:ext cx="1557654" cy="1490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8" y="1834514"/>
            <a:ext cx="1553845" cy="1553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84837" y="1834514"/>
            <a:ext cx="1553845" cy="15532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7303" y="1834514"/>
            <a:ext cx="1553845" cy="15532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6002" y="3532759"/>
            <a:ext cx="13398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z="1400" dirty="0">
                <a:latin typeface="Times New Roman"/>
                <a:cs typeface="Times New Roman"/>
              </a:rPr>
              <a:t>a. </a:t>
            </a:r>
            <a:r>
              <a:rPr sz="1200" spc="-5" dirty="0">
                <a:latin typeface="Times New Roman"/>
                <a:cs typeface="Times New Roman"/>
              </a:rPr>
              <a:t>Cameraman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1948" y="3551046"/>
            <a:ext cx="14116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b.</a:t>
            </a:r>
            <a:r>
              <a:rPr sz="1200" spc="-5" dirty="0">
                <a:latin typeface="Times New Roman"/>
                <a:cs typeface="Times New Roman"/>
              </a:rPr>
              <a:t>X-ray image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1009" y="3570860"/>
            <a:ext cx="196532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z="1400" dirty="0">
                <a:latin typeface="Times New Roman"/>
                <a:cs typeface="Times New Roman"/>
              </a:rPr>
              <a:t>c. </a:t>
            </a:r>
            <a:r>
              <a:rPr sz="1200" spc="-5" dirty="0">
                <a:latin typeface="Times New Roman"/>
                <a:cs typeface="Times New Roman"/>
              </a:rPr>
              <a:t>Multiplication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two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images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12" y="424699"/>
            <a:ext cx="5506085" cy="1010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8175" algn="l"/>
              </a:tabLst>
            </a:pPr>
            <a:r>
              <a:rPr sz="1200" b="1" i="1" dirty="0">
                <a:latin typeface="Times New Roman"/>
                <a:cs typeface="Times New Roman"/>
              </a:rPr>
              <a:t>Chapter_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Two	Image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469265" marR="5080">
              <a:lnSpc>
                <a:spcPct val="143600"/>
              </a:lnSpc>
            </a:pPr>
            <a:r>
              <a:rPr sz="1400" spc="-5" dirty="0">
                <a:latin typeface="Times New Roman"/>
                <a:cs typeface="Times New Roman"/>
              </a:rPr>
              <a:t>will darken the image (Brightness adjustment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often used </a:t>
            </a:r>
            <a:r>
              <a:rPr sz="1400" dirty="0">
                <a:latin typeface="Times New Roman"/>
                <a:cs typeface="Times New Roman"/>
              </a:rPr>
              <a:t>as a  </a:t>
            </a:r>
            <a:r>
              <a:rPr sz="1400" spc="-5" dirty="0">
                <a:latin typeface="Times New Roman"/>
                <a:cs typeface="Times New Roman"/>
              </a:rPr>
              <a:t>processing step in image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enhancement).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2827" y="3866527"/>
            <a:ext cx="26682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Figure </a:t>
            </a:r>
            <a:r>
              <a:rPr sz="1400" b="1" dirty="0">
                <a:latin typeface="Times New Roman"/>
                <a:cs typeface="Times New Roman"/>
              </a:rPr>
              <a:t>(2.7): </a:t>
            </a:r>
            <a:r>
              <a:rPr sz="1400" b="1" spc="-5" dirty="0">
                <a:latin typeface="Times New Roman"/>
                <a:cs typeface="Times New Roman"/>
              </a:rPr>
              <a:t>Image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Multiplication.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9077" y="6908902"/>
            <a:ext cx="5380355" cy="2191626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R="497205" algn="ctr">
              <a:lnSpc>
                <a:spcPct val="100000"/>
              </a:lnSpc>
              <a:spcBef>
                <a:spcPts val="835"/>
              </a:spcBef>
            </a:pPr>
            <a:r>
              <a:rPr sz="1400" b="1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379855">
              <a:lnSpc>
                <a:spcPct val="100000"/>
              </a:lnSpc>
              <a:spcBef>
                <a:spcPts val="735"/>
              </a:spcBef>
            </a:pPr>
            <a:r>
              <a:rPr sz="1400" b="1" spc="-5" dirty="0">
                <a:latin typeface="Times New Roman"/>
                <a:cs typeface="Times New Roman"/>
              </a:rPr>
              <a:t>Figure (2.8): Image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Division</a:t>
            </a:r>
            <a:endParaRPr sz="1400">
              <a:latin typeface="Times New Roman"/>
              <a:cs typeface="Times New Roman"/>
            </a:endParaRPr>
          </a:p>
          <a:p>
            <a:pPr marL="151765" marR="5080" indent="-151765" algn="just">
              <a:lnSpc>
                <a:spcPct val="143700"/>
              </a:lnSpc>
              <a:spcBef>
                <a:spcPts val="80"/>
              </a:spcBef>
              <a:buFont typeface="Symbol"/>
              <a:buChar char=""/>
              <a:tabLst>
                <a:tab pos="151765" algn="l"/>
              </a:tabLst>
            </a:pPr>
            <a:r>
              <a:rPr sz="1400" dirty="0">
                <a:latin typeface="Times New Roman"/>
                <a:cs typeface="Times New Roman"/>
              </a:rPr>
              <a:t>Logical </a:t>
            </a:r>
            <a:r>
              <a:rPr sz="1400" spc="-5" dirty="0">
                <a:latin typeface="Times New Roman"/>
                <a:cs typeface="Times New Roman"/>
              </a:rPr>
              <a:t>operations apply only </a:t>
            </a:r>
            <a:r>
              <a:rPr sz="1400" b="1" i="1" spc="-5" dirty="0">
                <a:latin typeface="Times New Roman"/>
                <a:cs typeface="Times New Roman"/>
              </a:rPr>
              <a:t>to binary images</a:t>
            </a:r>
            <a:r>
              <a:rPr sz="1400" spc="-5" dirty="0">
                <a:latin typeface="Times New Roman"/>
                <a:cs typeface="Times New Roman"/>
              </a:rPr>
              <a:t>, whereas arithmetic  operations apply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multi-valued </a:t>
            </a:r>
            <a:r>
              <a:rPr sz="1400" dirty="0">
                <a:latin typeface="Times New Roman"/>
                <a:cs typeface="Times New Roman"/>
              </a:rPr>
              <a:t>pixels. </a:t>
            </a:r>
            <a:r>
              <a:rPr sz="1400" spc="-5" dirty="0">
                <a:latin typeface="Times New Roman"/>
                <a:cs typeface="Times New Roman"/>
              </a:rPr>
              <a:t>Logical operations are basic  tools in </a:t>
            </a:r>
            <a:r>
              <a:rPr sz="1400" dirty="0">
                <a:latin typeface="Times New Roman"/>
                <a:cs typeface="Times New Roman"/>
              </a:rPr>
              <a:t>binary </a:t>
            </a:r>
            <a:r>
              <a:rPr sz="1400" spc="-10" dirty="0">
                <a:latin typeface="Times New Roman"/>
                <a:cs typeface="Times New Roman"/>
              </a:rPr>
              <a:t>image </a:t>
            </a:r>
            <a:r>
              <a:rPr sz="1400" spc="-5" dirty="0">
                <a:latin typeface="Times New Roman"/>
                <a:cs typeface="Times New Roman"/>
              </a:rPr>
              <a:t>processing, where </a:t>
            </a:r>
            <a:r>
              <a:rPr sz="1400" dirty="0">
                <a:latin typeface="Times New Roman"/>
                <a:cs typeface="Times New Roman"/>
              </a:rPr>
              <a:t>they are used </a:t>
            </a:r>
            <a:r>
              <a:rPr sz="1400" spc="-80" dirty="0">
                <a:latin typeface="Times New Roman"/>
                <a:cs typeface="Times New Roman"/>
              </a:rPr>
              <a:t>for </a:t>
            </a:r>
            <a:r>
              <a:rPr sz="1400" dirty="0">
                <a:latin typeface="Times New Roman"/>
                <a:cs typeface="Times New Roman"/>
              </a:rPr>
              <a:t>tasks such as  </a:t>
            </a:r>
            <a:r>
              <a:rPr sz="1400" b="1" i="1" dirty="0">
                <a:latin typeface="Times New Roman"/>
                <a:cs typeface="Times New Roman"/>
              </a:rPr>
              <a:t>masking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b="1" i="1" spc="-5" dirty="0">
                <a:latin typeface="Times New Roman"/>
                <a:cs typeface="Times New Roman"/>
              </a:rPr>
              <a:t>feature detection</a:t>
            </a:r>
            <a:r>
              <a:rPr sz="1400" spc="-5" dirty="0">
                <a:latin typeface="Times New Roman"/>
                <a:cs typeface="Times New Roman"/>
              </a:rPr>
              <a:t>, and </a:t>
            </a:r>
            <a:r>
              <a:rPr sz="1400" b="1" i="1" spc="-5" dirty="0">
                <a:latin typeface="Times New Roman"/>
                <a:cs typeface="Times New Roman"/>
              </a:rPr>
              <a:t>shape analysis</a:t>
            </a:r>
            <a:r>
              <a:rPr sz="1400" spc="-5" dirty="0">
                <a:latin typeface="Times New Roman"/>
                <a:cs typeface="Times New Roman"/>
              </a:rPr>
              <a:t>. Logical operations on  </a:t>
            </a:r>
            <a:r>
              <a:rPr sz="1400" dirty="0">
                <a:latin typeface="Times New Roman"/>
                <a:cs typeface="Times New Roman"/>
              </a:rPr>
              <a:t>entire </a:t>
            </a:r>
            <a:r>
              <a:rPr sz="1400" spc="-10" dirty="0">
                <a:latin typeface="Times New Roman"/>
                <a:cs typeface="Times New Roman"/>
              </a:rPr>
              <a:t>image </a:t>
            </a:r>
            <a:r>
              <a:rPr sz="140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performed </a:t>
            </a:r>
            <a:r>
              <a:rPr sz="1400" dirty="0">
                <a:latin typeface="Times New Roman"/>
                <a:cs typeface="Times New Roman"/>
              </a:rPr>
              <a:t>pixel–by–pixel. </a:t>
            </a:r>
            <a:r>
              <a:rPr sz="1400" spc="-5" dirty="0">
                <a:latin typeface="Times New Roman"/>
                <a:cs typeface="Times New Roman"/>
              </a:rPr>
              <a:t>Because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8" y="4506595"/>
            <a:ext cx="1684655" cy="2069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7693" y="4506595"/>
            <a:ext cx="1684655" cy="20694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4745" y="4506595"/>
            <a:ext cx="1684654" cy="20694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92684" y="6559677"/>
            <a:ext cx="10864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a. Original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xfrm>
            <a:off x="7350181" y="10381434"/>
            <a:ext cx="31089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r>
              <a:rPr b="0" dirty="0">
                <a:latin typeface="Times New Roman"/>
                <a:cs typeface="Times New Roman"/>
              </a:rPr>
              <a:t>17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17655" y="6574916"/>
            <a:ext cx="3622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 dirty="0">
                <a:latin typeface="Times New Roman"/>
                <a:cs typeface="Times New Roman"/>
              </a:rPr>
              <a:t>b. </a:t>
            </a:r>
            <a:r>
              <a:rPr sz="1800" spc="-7" baseline="2314" dirty="0">
                <a:latin typeface="Times New Roman"/>
                <a:cs typeface="Times New Roman"/>
              </a:rPr>
              <a:t>Image divided </a:t>
            </a:r>
            <a:r>
              <a:rPr sz="1800" spc="15" baseline="2314" dirty="0">
                <a:latin typeface="Times New Roman"/>
                <a:cs typeface="Times New Roman"/>
              </a:rPr>
              <a:t>by </a:t>
            </a:r>
            <a:r>
              <a:rPr sz="1800" spc="-7" baseline="2314" dirty="0">
                <a:latin typeface="Times New Roman"/>
                <a:cs typeface="Times New Roman"/>
              </a:rPr>
              <a:t>value&lt;1 </a:t>
            </a:r>
            <a:r>
              <a:rPr sz="1200" spc="-5" dirty="0">
                <a:latin typeface="Times New Roman"/>
                <a:cs typeface="Times New Roman"/>
              </a:rPr>
              <a:t>c. </a:t>
            </a:r>
            <a:r>
              <a:rPr sz="1200" spc="-10" dirty="0">
                <a:latin typeface="Times New Roman"/>
                <a:cs typeface="Times New Roman"/>
              </a:rPr>
              <a:t>Image </a:t>
            </a:r>
            <a:r>
              <a:rPr sz="1200" spc="-5" dirty="0">
                <a:latin typeface="Times New Roman"/>
                <a:cs typeface="Times New Roman"/>
              </a:rPr>
              <a:t>divided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&gt;1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5588" y="5282945"/>
            <a:ext cx="1428069" cy="135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3034" y="3423423"/>
            <a:ext cx="1557654" cy="1490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12" y="424689"/>
            <a:ext cx="5699125" cy="2871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8175" algn="l"/>
              </a:tabLst>
            </a:pPr>
            <a:r>
              <a:rPr sz="1200" b="1" i="1" dirty="0">
                <a:latin typeface="Times New Roman"/>
                <a:cs typeface="Times New Roman"/>
              </a:rPr>
              <a:t>Chapter_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Two	Image</a:t>
            </a:r>
            <a:r>
              <a:rPr sz="1200" b="1" i="1" spc="-1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559435" marR="5080" algn="just">
              <a:lnSpc>
                <a:spcPct val="143800"/>
              </a:lnSpc>
            </a:pPr>
            <a:r>
              <a:rPr sz="1400" spc="-5" dirty="0">
                <a:latin typeface="Times New Roman"/>
                <a:cs typeface="Times New Roman"/>
              </a:rPr>
              <a:t>operation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two binary variablesis1only </a:t>
            </a:r>
            <a:r>
              <a:rPr sz="1400" dirty="0">
                <a:latin typeface="Times New Roman"/>
                <a:cs typeface="Times New Roman"/>
              </a:rPr>
              <a:t>when </a:t>
            </a:r>
            <a:r>
              <a:rPr sz="1400" spc="-5" dirty="0">
                <a:latin typeface="Times New Roman"/>
                <a:cs typeface="Times New Roman"/>
              </a:rPr>
              <a:t>both variables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dirty="0">
                <a:latin typeface="Times New Roman"/>
                <a:cs typeface="Times New Roman"/>
              </a:rPr>
              <a:t>1, </a:t>
            </a:r>
            <a:r>
              <a:rPr sz="1400" spc="-5" dirty="0">
                <a:latin typeface="Times New Roman"/>
                <a:cs typeface="Times New Roman"/>
              </a:rPr>
              <a:t>the  result </a:t>
            </a:r>
            <a:r>
              <a:rPr sz="1400" spc="-15" dirty="0">
                <a:latin typeface="Times New Roman"/>
                <a:cs typeface="Times New Roman"/>
              </a:rPr>
              <a:t>at </a:t>
            </a:r>
            <a:r>
              <a:rPr sz="1400" spc="-5" dirty="0">
                <a:latin typeface="Times New Roman"/>
                <a:cs typeface="Times New Roman"/>
              </a:rPr>
              <a:t>any location </a:t>
            </a:r>
            <a:r>
              <a:rPr sz="1400" dirty="0">
                <a:latin typeface="Times New Roman"/>
                <a:cs typeface="Times New Roman"/>
              </a:rPr>
              <a:t>in a </a:t>
            </a:r>
            <a:r>
              <a:rPr sz="1400" spc="-5" dirty="0">
                <a:latin typeface="Times New Roman"/>
                <a:cs typeface="Times New Roman"/>
              </a:rPr>
              <a:t>resulting AND </a:t>
            </a:r>
            <a:r>
              <a:rPr sz="1400" spc="-10" dirty="0">
                <a:latin typeface="Times New Roman"/>
                <a:cs typeface="Times New Roman"/>
              </a:rPr>
              <a:t>image </a:t>
            </a:r>
            <a:r>
              <a:rPr sz="1400" spc="-5" dirty="0">
                <a:latin typeface="Times New Roman"/>
                <a:cs typeface="Times New Roman"/>
              </a:rPr>
              <a:t>is1 only </a:t>
            </a:r>
            <a:r>
              <a:rPr sz="1400" dirty="0">
                <a:latin typeface="Times New Roman"/>
                <a:cs typeface="Times New Roman"/>
              </a:rPr>
              <a:t>if </a:t>
            </a:r>
            <a:r>
              <a:rPr sz="1400" spc="5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corresponding pixels in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two input images are </a:t>
            </a:r>
            <a:r>
              <a:rPr sz="1400" dirty="0">
                <a:latin typeface="Times New Roman"/>
                <a:cs typeface="Times New Roman"/>
              </a:rPr>
              <a:t>1. </a:t>
            </a:r>
            <a:r>
              <a:rPr sz="1400" spc="-5" dirty="0">
                <a:latin typeface="Times New Roman"/>
                <a:cs typeface="Times New Roman"/>
              </a:rPr>
              <a:t>As logical operation  </a:t>
            </a:r>
            <a:r>
              <a:rPr sz="1400" dirty="0">
                <a:latin typeface="Times New Roman"/>
                <a:cs typeface="Times New Roman"/>
              </a:rPr>
              <a:t>involve only </a:t>
            </a:r>
            <a:r>
              <a:rPr sz="1400" spc="5" dirty="0">
                <a:latin typeface="Times New Roman"/>
                <a:cs typeface="Times New Roman"/>
              </a:rPr>
              <a:t>one </a:t>
            </a:r>
            <a:r>
              <a:rPr sz="1400" spc="-5" dirty="0">
                <a:latin typeface="Times New Roman"/>
                <a:cs typeface="Times New Roman"/>
              </a:rPr>
              <a:t>pixel location </a:t>
            </a:r>
            <a:r>
              <a:rPr sz="1400" spc="-10" dirty="0">
                <a:latin typeface="Times New Roman"/>
                <a:cs typeface="Times New Roman"/>
              </a:rPr>
              <a:t>at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time, </a:t>
            </a:r>
            <a:r>
              <a:rPr sz="1400" dirty="0">
                <a:latin typeface="Times New Roman"/>
                <a:cs typeface="Times New Roman"/>
              </a:rPr>
              <a:t>they can be done in place, </a:t>
            </a:r>
            <a:r>
              <a:rPr sz="1400" spc="-15" dirty="0">
                <a:latin typeface="Times New Roman"/>
                <a:cs typeface="Times New Roman"/>
              </a:rPr>
              <a:t>as 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case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arithmetic operations .The </a:t>
            </a:r>
            <a:r>
              <a:rPr sz="1400" spc="-10" dirty="0">
                <a:latin typeface="Times New Roman"/>
                <a:cs typeface="Times New Roman"/>
              </a:rPr>
              <a:t>XOR </a:t>
            </a:r>
            <a:r>
              <a:rPr sz="1400" spc="-5" dirty="0">
                <a:latin typeface="Times New Roman"/>
                <a:cs typeface="Times New Roman"/>
              </a:rPr>
              <a:t>(exclusive  OR)operationyieldsa1whenoneorotherpixel(but </a:t>
            </a:r>
            <a:r>
              <a:rPr sz="1400" dirty="0">
                <a:latin typeface="Times New Roman"/>
                <a:cs typeface="Times New Roman"/>
              </a:rPr>
              <a:t>not </a:t>
            </a:r>
            <a:r>
              <a:rPr sz="1400" spc="-5" dirty="0">
                <a:latin typeface="Times New Roman"/>
                <a:cs typeface="Times New Roman"/>
              </a:rPr>
              <a:t>both)is 1,and it  yields </a:t>
            </a:r>
            <a:r>
              <a:rPr sz="1400" dirty="0">
                <a:latin typeface="Times New Roman"/>
                <a:cs typeface="Times New Roman"/>
              </a:rPr>
              <a:t>a 0 </a:t>
            </a:r>
            <a:r>
              <a:rPr sz="1400" spc="-5" dirty="0">
                <a:latin typeface="Times New Roman"/>
                <a:cs typeface="Times New Roman"/>
              </a:rPr>
              <a:t>otherwise.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operation is </a:t>
            </a:r>
            <a:r>
              <a:rPr sz="1400" dirty="0">
                <a:latin typeface="Times New Roman"/>
                <a:cs typeface="Times New Roman"/>
              </a:rPr>
              <a:t>unlike the </a:t>
            </a:r>
            <a:r>
              <a:rPr sz="1400" spc="-15" dirty="0">
                <a:latin typeface="Times New Roman"/>
                <a:cs typeface="Times New Roman"/>
              </a:rPr>
              <a:t>OR </a:t>
            </a:r>
            <a:r>
              <a:rPr sz="1400" dirty="0">
                <a:latin typeface="Times New Roman"/>
                <a:cs typeface="Times New Roman"/>
              </a:rPr>
              <a:t>operation,  </a:t>
            </a:r>
            <a:r>
              <a:rPr sz="1400" spc="-5" dirty="0">
                <a:latin typeface="Times New Roman"/>
                <a:cs typeface="Times New Roman"/>
              </a:rPr>
              <a:t>whichis1, </a:t>
            </a:r>
            <a:r>
              <a:rPr sz="1400" spc="-10" dirty="0">
                <a:latin typeface="Times New Roman"/>
                <a:cs typeface="Times New Roman"/>
              </a:rPr>
              <a:t>when </a:t>
            </a:r>
            <a:r>
              <a:rPr sz="1400" dirty="0">
                <a:latin typeface="Times New Roman"/>
                <a:cs typeface="Times New Roman"/>
              </a:rPr>
              <a:t>one </a:t>
            </a:r>
            <a:r>
              <a:rPr sz="1400" spc="-5" dirty="0">
                <a:latin typeface="Times New Roman"/>
                <a:cs typeface="Times New Roman"/>
              </a:rPr>
              <a:t>or </a:t>
            </a:r>
            <a:r>
              <a:rPr sz="1400" dirty="0">
                <a:latin typeface="Times New Roman"/>
                <a:cs typeface="Times New Roman"/>
              </a:rPr>
              <a:t>the other </a:t>
            </a:r>
            <a:r>
              <a:rPr sz="1400" spc="-5" dirty="0">
                <a:latin typeface="Times New Roman"/>
                <a:cs typeface="Times New Roman"/>
              </a:rPr>
              <a:t>pixel </a:t>
            </a:r>
            <a:r>
              <a:rPr sz="1400" spc="-10" dirty="0">
                <a:latin typeface="Times New Roman"/>
                <a:cs typeface="Times New Roman"/>
              </a:rPr>
              <a:t>is1,or </a:t>
            </a:r>
            <a:r>
              <a:rPr sz="1400" spc="-5" dirty="0">
                <a:latin typeface="Times New Roman"/>
                <a:cs typeface="Times New Roman"/>
              </a:rPr>
              <a:t>both pixels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1" y="3494405"/>
            <a:ext cx="5753100" cy="1455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4613" y="4842230"/>
            <a:ext cx="5407660" cy="4186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marR="5080" indent="-228600" algn="just">
              <a:lnSpc>
                <a:spcPct val="143700"/>
              </a:lnSpc>
              <a:spcBef>
                <a:spcPts val="100"/>
              </a:spcBef>
              <a:buFont typeface="Symbol"/>
              <a:buChar char=""/>
              <a:tabLst>
                <a:tab pos="406400" algn="l"/>
              </a:tabLst>
            </a:pPr>
            <a:r>
              <a:rPr sz="1400" dirty="0">
                <a:latin typeface="Times New Roman"/>
                <a:cs typeface="Times New Roman"/>
              </a:rPr>
              <a:t>Logical </a:t>
            </a:r>
            <a:r>
              <a:rPr sz="1400" spc="-5" dirty="0">
                <a:latin typeface="Times New Roman"/>
                <a:cs typeface="Times New Roman"/>
              </a:rPr>
              <a:t>AND &amp;OR operations are useful for </a:t>
            </a:r>
            <a:r>
              <a:rPr sz="1400" spc="5" dirty="0">
                <a:latin typeface="Times New Roman"/>
                <a:cs typeface="Times New Roman"/>
              </a:rPr>
              <a:t>the </a:t>
            </a:r>
            <a:r>
              <a:rPr sz="1400" b="1" i="1" spc="-5" dirty="0">
                <a:latin typeface="Times New Roman"/>
                <a:cs typeface="Times New Roman"/>
              </a:rPr>
              <a:t>masking and  compositing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images .For </a:t>
            </a:r>
            <a:r>
              <a:rPr sz="1400" spc="-10" dirty="0">
                <a:latin typeface="Times New Roman"/>
                <a:cs typeface="Times New Roman"/>
              </a:rPr>
              <a:t>example, </a:t>
            </a:r>
            <a:r>
              <a:rPr sz="1400" dirty="0">
                <a:latin typeface="Times New Roman"/>
                <a:cs typeface="Times New Roman"/>
              </a:rPr>
              <a:t>if </a:t>
            </a:r>
            <a:r>
              <a:rPr sz="1400" spc="-5" dirty="0">
                <a:latin typeface="Times New Roman"/>
                <a:cs typeface="Times New Roman"/>
              </a:rPr>
              <a:t>we compute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20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of a  </a:t>
            </a:r>
            <a:r>
              <a:rPr sz="1400" spc="-5" dirty="0">
                <a:latin typeface="Times New Roman"/>
                <a:cs typeface="Times New Roman"/>
              </a:rPr>
              <a:t>binary image </a:t>
            </a:r>
            <a:r>
              <a:rPr sz="1400" dirty="0">
                <a:latin typeface="Times New Roman"/>
                <a:cs typeface="Times New Roman"/>
              </a:rPr>
              <a:t>with </a:t>
            </a:r>
            <a:r>
              <a:rPr sz="1400" spc="-10" dirty="0">
                <a:latin typeface="Times New Roman"/>
                <a:cs typeface="Times New Roman"/>
              </a:rPr>
              <a:t>some </a:t>
            </a:r>
            <a:r>
              <a:rPr sz="1400" dirty="0">
                <a:latin typeface="Times New Roman"/>
                <a:cs typeface="Times New Roman"/>
              </a:rPr>
              <a:t>other </a:t>
            </a:r>
            <a:r>
              <a:rPr sz="1400" spc="-5" dirty="0">
                <a:latin typeface="Times New Roman"/>
                <a:cs typeface="Times New Roman"/>
              </a:rPr>
              <a:t>image, then pixels </a:t>
            </a:r>
            <a:r>
              <a:rPr sz="1400" dirty="0">
                <a:latin typeface="Times New Roman"/>
                <a:cs typeface="Times New Roman"/>
              </a:rPr>
              <a:t>for </a:t>
            </a:r>
            <a:r>
              <a:rPr sz="1400" spc="-10" dirty="0">
                <a:latin typeface="Times New Roman"/>
                <a:cs typeface="Times New Roman"/>
              </a:rPr>
              <a:t>which </a:t>
            </a:r>
            <a:r>
              <a:rPr sz="1400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corresponding value </a:t>
            </a:r>
            <a:r>
              <a:rPr sz="1400" dirty="0">
                <a:latin typeface="Times New Roman"/>
                <a:cs typeface="Times New Roman"/>
              </a:rPr>
              <a:t>in the binary </a:t>
            </a:r>
            <a:r>
              <a:rPr sz="1400" spc="-5" dirty="0">
                <a:latin typeface="Times New Roman"/>
                <a:cs typeface="Times New Roman"/>
              </a:rPr>
              <a:t>image </a:t>
            </a:r>
            <a:r>
              <a:rPr sz="1400" dirty="0">
                <a:latin typeface="Times New Roman"/>
                <a:cs typeface="Times New Roman"/>
              </a:rPr>
              <a:t>is 1 </a:t>
            </a:r>
            <a:r>
              <a:rPr sz="1400" spc="-10" dirty="0">
                <a:latin typeface="Times New Roman"/>
                <a:cs typeface="Times New Roman"/>
              </a:rPr>
              <a:t>will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spc="-5" dirty="0">
                <a:latin typeface="Times New Roman"/>
                <a:cs typeface="Times New Roman"/>
              </a:rPr>
              <a:t>preserved, </a:t>
            </a:r>
            <a:r>
              <a:rPr sz="1400" dirty="0">
                <a:latin typeface="Times New Roman"/>
                <a:cs typeface="Times New Roman"/>
              </a:rPr>
              <a:t>but  </a:t>
            </a:r>
            <a:r>
              <a:rPr sz="1400" spc="-5" dirty="0">
                <a:latin typeface="Times New Roman"/>
                <a:cs typeface="Times New Roman"/>
              </a:rPr>
              <a:t>pixels for which the corresponding binary value </a:t>
            </a:r>
            <a:r>
              <a:rPr sz="1400" dirty="0">
                <a:latin typeface="Times New Roman"/>
                <a:cs typeface="Times New Roman"/>
              </a:rPr>
              <a:t>is 0 </a:t>
            </a:r>
            <a:r>
              <a:rPr sz="1400" spc="-5" dirty="0">
                <a:latin typeface="Times New Roman"/>
                <a:cs typeface="Times New Roman"/>
              </a:rPr>
              <a:t>will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spc="-5" dirty="0">
                <a:latin typeface="Times New Roman"/>
                <a:cs typeface="Times New Roman"/>
              </a:rPr>
              <a:t>set to  0(erased).Thus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binary image </a:t>
            </a:r>
            <a:r>
              <a:rPr sz="1400" dirty="0">
                <a:latin typeface="Times New Roman"/>
                <a:cs typeface="Times New Roman"/>
              </a:rPr>
              <a:t>acts </a:t>
            </a:r>
            <a:r>
              <a:rPr sz="1400" spc="-10" dirty="0">
                <a:latin typeface="Times New Roman"/>
                <a:cs typeface="Times New Roman"/>
              </a:rPr>
              <a:t>as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“</a:t>
            </a:r>
            <a:r>
              <a:rPr sz="1400" b="1" i="1" spc="-5" dirty="0">
                <a:latin typeface="Times New Roman"/>
                <a:cs typeface="Times New Roman"/>
              </a:rPr>
              <a:t>mask</a:t>
            </a:r>
            <a:r>
              <a:rPr sz="1400" spc="-5" dirty="0">
                <a:latin typeface="Times New Roman"/>
                <a:cs typeface="Times New Roman"/>
              </a:rPr>
              <a:t>” that </a:t>
            </a:r>
            <a:r>
              <a:rPr sz="1400" b="1" i="1" spc="-5" dirty="0">
                <a:latin typeface="Times New Roman"/>
                <a:cs typeface="Times New Roman"/>
              </a:rPr>
              <a:t>removes  </a:t>
            </a:r>
            <a:r>
              <a:rPr sz="1400" spc="-5" dirty="0">
                <a:latin typeface="Times New Roman"/>
                <a:cs typeface="Times New Roman"/>
              </a:rPr>
              <a:t>information from </a:t>
            </a:r>
            <a:r>
              <a:rPr sz="1400" dirty="0">
                <a:latin typeface="Times New Roman"/>
                <a:cs typeface="Times New Roman"/>
              </a:rPr>
              <a:t>certain </a:t>
            </a:r>
            <a:r>
              <a:rPr sz="1400" spc="-5" dirty="0">
                <a:latin typeface="Times New Roman"/>
                <a:cs typeface="Times New Roman"/>
              </a:rPr>
              <a:t>parts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image.</a:t>
            </a:r>
            <a:endParaRPr sz="1400">
              <a:latin typeface="Times New Roman"/>
              <a:cs typeface="Times New Roman"/>
            </a:endParaRPr>
          </a:p>
          <a:p>
            <a:pPr marL="495300" marR="211454" indent="-228600">
              <a:lnSpc>
                <a:spcPct val="143800"/>
              </a:lnSpc>
              <a:spcBef>
                <a:spcPts val="105"/>
              </a:spcBef>
              <a:buFont typeface="Symbol"/>
              <a:buChar char=""/>
              <a:tabLst>
                <a:tab pos="406400" algn="l"/>
              </a:tabLst>
            </a:pPr>
            <a:r>
              <a:rPr sz="1400" spc="-5" dirty="0">
                <a:latin typeface="Times New Roman"/>
                <a:cs typeface="Times New Roman"/>
              </a:rPr>
              <a:t>On </a:t>
            </a:r>
            <a:r>
              <a:rPr sz="1400" dirty="0">
                <a:latin typeface="Times New Roman"/>
                <a:cs typeface="Times New Roman"/>
              </a:rPr>
              <a:t>the other </a:t>
            </a:r>
            <a:r>
              <a:rPr sz="1400" spc="-5" dirty="0">
                <a:latin typeface="Times New Roman"/>
                <a:cs typeface="Times New Roman"/>
              </a:rPr>
              <a:t>hand, </a:t>
            </a:r>
            <a:r>
              <a:rPr sz="1400" dirty="0">
                <a:latin typeface="Times New Roman"/>
                <a:cs typeface="Times New Roman"/>
              </a:rPr>
              <a:t>if </a:t>
            </a:r>
            <a:r>
              <a:rPr sz="1400" spc="-5" dirty="0">
                <a:latin typeface="Times New Roman"/>
                <a:cs typeface="Times New Roman"/>
              </a:rPr>
              <a:t>we compute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OR of </a:t>
            </a:r>
            <a:r>
              <a:rPr sz="1400" dirty="0">
                <a:latin typeface="Times New Roman"/>
                <a:cs typeface="Times New Roman"/>
              </a:rPr>
              <a:t>a binary </a:t>
            </a:r>
            <a:r>
              <a:rPr sz="1400" spc="-5" dirty="0">
                <a:latin typeface="Times New Roman"/>
                <a:cs typeface="Times New Roman"/>
              </a:rPr>
              <a:t>image with  </a:t>
            </a:r>
            <a:r>
              <a:rPr sz="1400" spc="-10" dirty="0">
                <a:latin typeface="Times New Roman"/>
                <a:cs typeface="Times New Roman"/>
              </a:rPr>
              <a:t>some </a:t>
            </a:r>
            <a:r>
              <a:rPr sz="1400" dirty="0">
                <a:latin typeface="Times New Roman"/>
                <a:cs typeface="Times New Roman"/>
              </a:rPr>
              <a:t>other </a:t>
            </a:r>
            <a:r>
              <a:rPr sz="1400" spc="-5" dirty="0">
                <a:latin typeface="Times New Roman"/>
                <a:cs typeface="Times New Roman"/>
              </a:rPr>
              <a:t>image, the pixels </a:t>
            </a:r>
            <a:r>
              <a:rPr sz="1400" spc="-10" dirty="0">
                <a:latin typeface="Times New Roman"/>
                <a:cs typeface="Times New Roman"/>
              </a:rPr>
              <a:t>for which </a:t>
            </a:r>
            <a:r>
              <a:rPr sz="1400" spc="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corresponding value in  </a:t>
            </a:r>
            <a:r>
              <a:rPr sz="1400" spc="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binary </a:t>
            </a:r>
            <a:r>
              <a:rPr sz="1400" spc="-5" dirty="0">
                <a:latin typeface="Times New Roman"/>
                <a:cs typeface="Times New Roman"/>
              </a:rPr>
              <a:t>image </a:t>
            </a:r>
            <a:r>
              <a:rPr sz="1400" dirty="0">
                <a:latin typeface="Times New Roman"/>
                <a:cs typeface="Times New Roman"/>
              </a:rPr>
              <a:t>is 0 </a:t>
            </a:r>
            <a:r>
              <a:rPr sz="1400" spc="-5" dirty="0">
                <a:latin typeface="Times New Roman"/>
                <a:cs typeface="Times New Roman"/>
              </a:rPr>
              <a:t>will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b="1" i="1" spc="-5" dirty="0">
                <a:latin typeface="Times New Roman"/>
                <a:cs typeface="Times New Roman"/>
              </a:rPr>
              <a:t>preserved</a:t>
            </a:r>
            <a:r>
              <a:rPr sz="1400" spc="-5" dirty="0">
                <a:latin typeface="Times New Roman"/>
                <a:cs typeface="Times New Roman"/>
              </a:rPr>
              <a:t>, but pixels for which </a:t>
            </a:r>
            <a:r>
              <a:rPr sz="1400" spc="5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corresponding binary </a:t>
            </a:r>
            <a:r>
              <a:rPr sz="1400" dirty="0">
                <a:latin typeface="Times New Roman"/>
                <a:cs typeface="Times New Roman"/>
              </a:rPr>
              <a:t>value </a:t>
            </a:r>
            <a:r>
              <a:rPr sz="1400" spc="-5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1, </a:t>
            </a:r>
            <a:r>
              <a:rPr sz="1400" spc="-10" dirty="0">
                <a:latin typeface="Times New Roman"/>
                <a:cs typeface="Times New Roman"/>
              </a:rPr>
              <a:t>will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0" dirty="0">
                <a:latin typeface="Times New Roman"/>
                <a:cs typeface="Times New Roman"/>
              </a:rPr>
              <a:t>set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5" dirty="0">
                <a:latin typeface="Times New Roman"/>
                <a:cs typeface="Times New Roman"/>
              </a:rPr>
              <a:t> 1(cleared).</a:t>
            </a:r>
            <a:endParaRPr sz="1400">
              <a:latin typeface="Times New Roman"/>
              <a:cs typeface="Times New Roman"/>
            </a:endParaRPr>
          </a:p>
          <a:p>
            <a:pPr marL="12700" marR="29209" indent="398780">
              <a:lnSpc>
                <a:spcPct val="143500"/>
              </a:lnSpc>
              <a:spcBef>
                <a:spcPts val="1019"/>
              </a:spcBef>
            </a:pPr>
            <a:r>
              <a:rPr sz="1400" b="1" i="1" dirty="0">
                <a:latin typeface="Times New Roman"/>
                <a:cs typeface="Times New Roman"/>
              </a:rPr>
              <a:t>So, masking </a:t>
            </a:r>
            <a:r>
              <a:rPr sz="1400" b="1" i="1" spc="-5" dirty="0">
                <a:latin typeface="Times New Roman"/>
                <a:cs typeface="Times New Roman"/>
              </a:rPr>
              <a:t>is </a:t>
            </a:r>
            <a:r>
              <a:rPr sz="1400" b="1" i="1" dirty="0">
                <a:latin typeface="Times New Roman"/>
                <a:cs typeface="Times New Roman"/>
              </a:rPr>
              <a:t>a simple method to </a:t>
            </a:r>
            <a:r>
              <a:rPr sz="1400" b="1" i="1" spc="-5" dirty="0">
                <a:latin typeface="Times New Roman"/>
                <a:cs typeface="Times New Roman"/>
              </a:rPr>
              <a:t>extract </a:t>
            </a:r>
            <a:r>
              <a:rPr sz="1400" b="1" i="1" dirty="0">
                <a:latin typeface="Times New Roman"/>
                <a:cs typeface="Times New Roman"/>
              </a:rPr>
              <a:t>a region of </a:t>
            </a:r>
            <a:r>
              <a:rPr sz="1400" b="1" i="1" spc="-5" dirty="0">
                <a:latin typeface="Times New Roman"/>
                <a:cs typeface="Times New Roman"/>
              </a:rPr>
              <a:t>interest </a:t>
            </a:r>
            <a:r>
              <a:rPr sz="1400" b="1" i="1" spc="-10" dirty="0">
                <a:latin typeface="Times New Roman"/>
                <a:cs typeface="Times New Roman"/>
              </a:rPr>
              <a:t>(ROI)  </a:t>
            </a:r>
            <a:r>
              <a:rPr sz="1400" b="1" i="1" spc="-15" dirty="0">
                <a:latin typeface="Times New Roman"/>
                <a:cs typeface="Times New Roman"/>
              </a:rPr>
              <a:t>from </a:t>
            </a:r>
            <a:r>
              <a:rPr sz="1400" b="1" i="1" dirty="0">
                <a:latin typeface="Times New Roman"/>
                <a:cs typeface="Times New Roman"/>
              </a:rPr>
              <a:t>an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image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7350181" y="10381434"/>
            <a:ext cx="31089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r>
              <a:rPr b="0" dirty="0">
                <a:latin typeface="Times New Roman"/>
                <a:cs typeface="Times New Roman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5588" y="5282945"/>
            <a:ext cx="1428069" cy="135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3034" y="3423423"/>
            <a:ext cx="1557654" cy="1490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4688"/>
            <a:ext cx="920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Chapter_</a:t>
            </a:r>
            <a:r>
              <a:rPr sz="1200" b="1" i="1" spc="-7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Two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6662" y="424688"/>
            <a:ext cx="995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Image</a:t>
            </a:r>
            <a:r>
              <a:rPr sz="1200" b="1" i="1" spc="-5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5562" y="7100253"/>
            <a:ext cx="142875" cy="147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9510" y="914400"/>
            <a:ext cx="5469890" cy="2312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605" y="3281911"/>
            <a:ext cx="5471795" cy="578337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804670">
              <a:lnSpc>
                <a:spcPct val="100000"/>
              </a:lnSpc>
              <a:spcBef>
                <a:spcPts val="820"/>
              </a:spcBef>
            </a:pPr>
            <a:r>
              <a:rPr sz="1400" b="1" spc="-5" dirty="0">
                <a:latin typeface="Times New Roman"/>
                <a:cs typeface="Times New Roman"/>
              </a:rPr>
              <a:t>Figure </a:t>
            </a:r>
            <a:r>
              <a:rPr sz="1400" b="1" dirty="0">
                <a:latin typeface="Times New Roman"/>
                <a:cs typeface="Times New Roman"/>
              </a:rPr>
              <a:t>(2.9): </a:t>
            </a:r>
            <a:r>
              <a:rPr sz="1400" spc="-5" dirty="0">
                <a:latin typeface="Times New Roman"/>
                <a:cs typeface="Times New Roman"/>
              </a:rPr>
              <a:t>Image masking.</a:t>
            </a:r>
            <a:endParaRPr sz="1400">
              <a:latin typeface="Times New Roman"/>
              <a:cs typeface="Times New Roman"/>
            </a:endParaRPr>
          </a:p>
          <a:p>
            <a:pPr marL="76200" indent="353060">
              <a:lnSpc>
                <a:spcPct val="100000"/>
              </a:lnSpc>
              <a:spcBef>
                <a:spcPts val="720"/>
              </a:spcBef>
            </a:pPr>
            <a:r>
              <a:rPr sz="1400" spc="-10" dirty="0">
                <a:latin typeface="Times New Roman"/>
                <a:cs typeface="Times New Roman"/>
              </a:rPr>
              <a:t>In addition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masking, logical operation can </a:t>
            </a:r>
            <a:r>
              <a:rPr sz="1400" spc="-5" dirty="0">
                <a:latin typeface="Times New Roman"/>
                <a:cs typeface="Times New Roman"/>
              </a:rPr>
              <a:t>be used in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feature</a:t>
            </a:r>
            <a:endParaRPr sz="1400">
              <a:latin typeface="Times New Roman"/>
              <a:cs typeface="Times New Roman"/>
            </a:endParaRPr>
          </a:p>
          <a:p>
            <a:pPr marL="76200" marR="26670">
              <a:lnSpc>
                <a:spcPct val="142900"/>
              </a:lnSpc>
              <a:spcBef>
                <a:spcPts val="10"/>
              </a:spcBef>
            </a:pPr>
            <a:r>
              <a:rPr sz="1400" spc="-10" dirty="0">
                <a:latin typeface="Times New Roman"/>
                <a:cs typeface="Times New Roman"/>
              </a:rPr>
              <a:t>detection. Logical operation </a:t>
            </a:r>
            <a:r>
              <a:rPr sz="1400" spc="-5" dirty="0">
                <a:latin typeface="Times New Roman"/>
                <a:cs typeface="Times New Roman"/>
              </a:rPr>
              <a:t>can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spc="-5" dirty="0">
                <a:latin typeface="Times New Roman"/>
                <a:cs typeface="Times New Roman"/>
              </a:rPr>
              <a:t>used to </a:t>
            </a:r>
            <a:r>
              <a:rPr sz="1400" spc="-10" dirty="0">
                <a:latin typeface="Times New Roman"/>
                <a:cs typeface="Times New Roman"/>
              </a:rPr>
              <a:t>compare between </a:t>
            </a:r>
            <a:r>
              <a:rPr sz="1400" spc="-5" dirty="0">
                <a:latin typeface="Times New Roman"/>
                <a:cs typeface="Times New Roman"/>
              </a:rPr>
              <a:t>two </a:t>
            </a:r>
            <a:r>
              <a:rPr sz="1400" spc="-10" dirty="0">
                <a:latin typeface="Times New Roman"/>
                <a:cs typeface="Times New Roman"/>
              </a:rPr>
              <a:t>images,  as shown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below: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400" spc="-10" dirty="0">
                <a:latin typeface="Times New Roman"/>
                <a:cs typeface="Times New Roman"/>
              </a:rPr>
              <a:t>^</a:t>
            </a:r>
            <a:endParaRPr sz="1400">
              <a:latin typeface="Times New Roman"/>
              <a:cs typeface="Times New Roman"/>
            </a:endParaRPr>
          </a:p>
          <a:p>
            <a:pPr marL="347345" marR="6350" indent="309245" algn="just">
              <a:lnSpc>
                <a:spcPct val="143600"/>
              </a:lnSpc>
              <a:spcBef>
                <a:spcPts val="60"/>
              </a:spcBef>
            </a:pPr>
            <a:r>
              <a:rPr sz="1400" dirty="0">
                <a:latin typeface="Times New Roman"/>
                <a:cs typeface="Times New Roman"/>
              </a:rPr>
              <a:t>This operation can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dirty="0">
                <a:latin typeface="Times New Roman"/>
                <a:cs typeface="Times New Roman"/>
              </a:rPr>
              <a:t>used to find </a:t>
            </a:r>
            <a:r>
              <a:rPr sz="1400" spc="5" dirty="0">
                <a:latin typeface="Times New Roman"/>
                <a:cs typeface="Times New Roman"/>
              </a:rPr>
              <a:t>the </a:t>
            </a:r>
            <a:r>
              <a:rPr sz="1400" b="1" i="1" dirty="0">
                <a:latin typeface="Times New Roman"/>
                <a:cs typeface="Times New Roman"/>
              </a:rPr>
              <a:t>similarity </a:t>
            </a:r>
            <a:r>
              <a:rPr sz="1400" dirty="0">
                <a:latin typeface="Times New Roman"/>
                <a:cs typeface="Times New Roman"/>
              </a:rPr>
              <a:t>white regions of  two different images (it required two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images).</a:t>
            </a:r>
            <a:endParaRPr sz="1400">
              <a:latin typeface="Times New Roman"/>
              <a:cs typeface="Times New Roman"/>
            </a:endParaRPr>
          </a:p>
          <a:p>
            <a:pPr marL="657225">
              <a:lnSpc>
                <a:spcPct val="100000"/>
              </a:lnSpc>
              <a:spcBef>
                <a:spcPts val="745"/>
              </a:spcBef>
            </a:pPr>
            <a:r>
              <a:rPr sz="1400" dirty="0">
                <a:latin typeface="Times New Roman"/>
                <a:cs typeface="Times New Roman"/>
              </a:rPr>
              <a:t>g (x,y) = a (x,y) ^ b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(x,y)</a:t>
            </a:r>
            <a:endParaRPr sz="14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spcBef>
                <a:spcPts val="755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Exclusive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  <a:p>
            <a:pPr marL="347345" marR="7620" indent="309245" algn="just">
              <a:lnSpc>
                <a:spcPct val="143600"/>
              </a:lnSpc>
              <a:spcBef>
                <a:spcPts val="1070"/>
              </a:spcBef>
            </a:pPr>
            <a:r>
              <a:rPr sz="1400" dirty="0">
                <a:latin typeface="Times New Roman"/>
                <a:cs typeface="Times New Roman"/>
              </a:rPr>
              <a:t>This operator can be used to </a:t>
            </a:r>
            <a:r>
              <a:rPr sz="1400" spc="5" dirty="0">
                <a:latin typeface="Times New Roman"/>
                <a:cs typeface="Times New Roman"/>
              </a:rPr>
              <a:t>find the </a:t>
            </a:r>
            <a:r>
              <a:rPr sz="1400" b="1" i="1" dirty="0">
                <a:latin typeface="Times New Roman"/>
                <a:cs typeface="Times New Roman"/>
              </a:rPr>
              <a:t>differences </a:t>
            </a:r>
            <a:r>
              <a:rPr sz="1400" dirty="0">
                <a:latin typeface="Times New Roman"/>
                <a:cs typeface="Times New Roman"/>
              </a:rPr>
              <a:t>between  white regions of two different images(it requires two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images).</a:t>
            </a:r>
            <a:endParaRPr sz="1400">
              <a:latin typeface="Times New Roman"/>
              <a:cs typeface="Times New Roman"/>
            </a:endParaRPr>
          </a:p>
          <a:p>
            <a:pPr marL="277495">
              <a:lnSpc>
                <a:spcPct val="100000"/>
              </a:lnSpc>
              <a:spcBef>
                <a:spcPts val="745"/>
              </a:spcBef>
              <a:tabLst>
                <a:tab pos="1670685" algn="l"/>
              </a:tabLst>
            </a:pPr>
            <a:r>
              <a:rPr sz="1400" spc="-5" dirty="0">
                <a:latin typeface="Times New Roman"/>
                <a:cs typeface="Times New Roman"/>
              </a:rPr>
              <a:t>g(x,y)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=a</a:t>
            </a:r>
            <a:r>
              <a:rPr sz="1400" spc="-5" dirty="0">
                <a:latin typeface="Times New Roman"/>
                <a:cs typeface="Times New Roman"/>
              </a:rPr>
              <a:t> (x,y)	b(x,y)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</a:t>
            </a:r>
            <a:endParaRPr sz="1400">
              <a:latin typeface="Times New Roman"/>
              <a:cs typeface="Times New Roman"/>
            </a:endParaRPr>
          </a:p>
          <a:p>
            <a:pPr marL="347345" marR="5080" indent="309245" algn="just">
              <a:lnSpc>
                <a:spcPct val="143900"/>
              </a:lnSpc>
              <a:spcBef>
                <a:spcPts val="320"/>
              </a:spcBef>
            </a:pPr>
            <a:r>
              <a:rPr sz="1400" spc="-5" dirty="0">
                <a:latin typeface="Times New Roman"/>
                <a:cs typeface="Times New Roman"/>
              </a:rPr>
              <a:t>NOT operation </a:t>
            </a:r>
            <a:r>
              <a:rPr sz="1400" spc="-10" dirty="0">
                <a:latin typeface="Times New Roman"/>
                <a:cs typeface="Times New Roman"/>
              </a:rPr>
              <a:t>can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0" dirty="0">
                <a:latin typeface="Times New Roman"/>
                <a:cs typeface="Times New Roman"/>
              </a:rPr>
              <a:t>performed </a:t>
            </a:r>
            <a:r>
              <a:rPr sz="1400" dirty="0">
                <a:latin typeface="Times New Roman"/>
                <a:cs typeface="Times New Roman"/>
              </a:rPr>
              <a:t>on grey-level </a:t>
            </a:r>
            <a:r>
              <a:rPr sz="1400" spc="-5" dirty="0">
                <a:latin typeface="Times New Roman"/>
                <a:cs typeface="Times New Roman"/>
              </a:rPr>
              <a:t>images, it’s applied  </a:t>
            </a:r>
            <a:r>
              <a:rPr sz="1400" dirty="0">
                <a:latin typeface="Times New Roman"/>
                <a:cs typeface="Times New Roman"/>
              </a:rPr>
              <a:t>on only </a:t>
            </a:r>
            <a:r>
              <a:rPr sz="1400" spc="5" dirty="0">
                <a:latin typeface="Times New Roman"/>
                <a:cs typeface="Times New Roman"/>
              </a:rPr>
              <a:t>one </a:t>
            </a:r>
            <a:r>
              <a:rPr sz="1400" spc="-5" dirty="0">
                <a:latin typeface="Times New Roman"/>
                <a:cs typeface="Times New Roman"/>
              </a:rPr>
              <a:t>image, </a:t>
            </a:r>
            <a:r>
              <a:rPr sz="1400" dirty="0">
                <a:latin typeface="Times New Roman"/>
                <a:cs typeface="Times New Roman"/>
              </a:rPr>
              <a:t>and the </a:t>
            </a:r>
            <a:r>
              <a:rPr sz="1400" spc="-5" dirty="0">
                <a:latin typeface="Times New Roman"/>
                <a:cs typeface="Times New Roman"/>
              </a:rPr>
              <a:t>result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this operation is the </a:t>
            </a:r>
            <a:r>
              <a:rPr sz="1400" b="1" i="1" spc="-10" dirty="0">
                <a:latin typeface="Times New Roman"/>
                <a:cs typeface="Times New Roman"/>
              </a:rPr>
              <a:t>negative </a:t>
            </a:r>
            <a:r>
              <a:rPr sz="1400" dirty="0">
                <a:latin typeface="Times New Roman"/>
                <a:cs typeface="Times New Roman"/>
              </a:rPr>
              <a:t>of the  </a:t>
            </a:r>
            <a:r>
              <a:rPr sz="1400" spc="-5" dirty="0">
                <a:latin typeface="Times New Roman"/>
                <a:cs typeface="Times New Roman"/>
              </a:rPr>
              <a:t>original image.</a:t>
            </a:r>
            <a:endParaRPr sz="1400">
              <a:latin typeface="Times New Roman"/>
              <a:cs typeface="Times New Roman"/>
            </a:endParaRPr>
          </a:p>
          <a:p>
            <a:pPr marR="3011805" algn="ctr">
              <a:lnSpc>
                <a:spcPct val="100000"/>
              </a:lnSpc>
              <a:spcBef>
                <a:spcPts val="740"/>
              </a:spcBef>
            </a:pPr>
            <a:r>
              <a:rPr sz="1400" spc="-5" dirty="0">
                <a:latin typeface="Times New Roman"/>
                <a:cs typeface="Times New Roman"/>
              </a:rPr>
              <a:t>g(x,y) </a:t>
            </a:r>
            <a:r>
              <a:rPr sz="1400" dirty="0">
                <a:latin typeface="Times New Roman"/>
                <a:cs typeface="Times New Roman"/>
              </a:rPr>
              <a:t>=255- 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(x,y)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7350181" y="10381434"/>
            <a:ext cx="31089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r>
              <a:rPr b="0" dirty="0">
                <a:latin typeface="Times New Roman"/>
                <a:cs typeface="Times New Roman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5588" y="5282945"/>
            <a:ext cx="1428069" cy="135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3034" y="3423423"/>
            <a:ext cx="1557654" cy="1490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4" y="424688"/>
            <a:ext cx="920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Chapter_</a:t>
            </a:r>
            <a:r>
              <a:rPr sz="1200" b="1" i="1" spc="-7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Two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6662" y="424688"/>
            <a:ext cx="995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Image</a:t>
            </a:r>
            <a:r>
              <a:rPr sz="1200" b="1" i="1" spc="-5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3864" y="3172789"/>
            <a:ext cx="142875" cy="180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8053" y="914413"/>
            <a:ext cx="4035425" cy="1635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606" y="2773426"/>
            <a:ext cx="24022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Figure </a:t>
            </a:r>
            <a:r>
              <a:rPr sz="1400" b="1" spc="-5" dirty="0">
                <a:latin typeface="Times New Roman"/>
                <a:cs typeface="Times New Roman"/>
              </a:rPr>
              <a:t>2.10:a)</a:t>
            </a:r>
            <a:r>
              <a:rPr sz="1400" spc="-5" dirty="0">
                <a:latin typeface="Times New Roman"/>
                <a:cs typeface="Times New Roman"/>
              </a:rPr>
              <a:t>input image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a(x,y)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2028" y="2773426"/>
            <a:ext cx="15455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b) </a:t>
            </a:r>
            <a:r>
              <a:rPr sz="1400" spc="-5" dirty="0">
                <a:latin typeface="Times New Roman"/>
                <a:cs typeface="Times New Roman"/>
              </a:rPr>
              <a:t>input image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b(x,y)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3242" y="3116708"/>
            <a:ext cx="11887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c) </a:t>
            </a:r>
            <a:r>
              <a:rPr sz="1400" dirty="0">
                <a:latin typeface="Times New Roman"/>
                <a:cs typeface="Times New Roman"/>
              </a:rPr>
              <a:t>a(x,y)^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b(x,y)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1613" y="3116708"/>
            <a:ext cx="14808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695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d</a:t>
            </a:r>
            <a:r>
              <a:rPr sz="1400" b="1" dirty="0">
                <a:latin typeface="Times New Roman"/>
                <a:cs typeface="Times New Roman"/>
              </a:rPr>
              <a:t>)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a(</a:t>
            </a:r>
            <a:r>
              <a:rPr sz="1400" spc="15" dirty="0">
                <a:latin typeface="Times New Roman"/>
                <a:cs typeface="Times New Roman"/>
              </a:rPr>
              <a:t>x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)	</a:t>
            </a:r>
            <a:r>
              <a:rPr sz="1400" spc="5" dirty="0">
                <a:latin typeface="Times New Roman"/>
                <a:cs typeface="Times New Roman"/>
              </a:rPr>
              <a:t>b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x,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604" y="6043650"/>
            <a:ext cx="5513070" cy="2180084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17830">
              <a:lnSpc>
                <a:spcPct val="100000"/>
              </a:lnSpc>
              <a:spcBef>
                <a:spcPts val="830"/>
              </a:spcBef>
              <a:tabLst>
                <a:tab pos="3213100" algn="l"/>
              </a:tabLst>
            </a:pPr>
            <a:r>
              <a:rPr sz="1400" dirty="0">
                <a:latin typeface="Times New Roman"/>
                <a:cs typeface="Times New Roman"/>
              </a:rPr>
              <a:t>a.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Original image	</a:t>
            </a:r>
            <a:r>
              <a:rPr sz="1400" dirty="0">
                <a:latin typeface="Times New Roman"/>
                <a:cs typeface="Times New Roman"/>
              </a:rPr>
              <a:t>b. </a:t>
            </a:r>
            <a:r>
              <a:rPr sz="1400" spc="-5" dirty="0">
                <a:latin typeface="Times New Roman"/>
                <a:cs typeface="Times New Roman"/>
              </a:rPr>
              <a:t>Image </a:t>
            </a:r>
            <a:r>
              <a:rPr sz="1400" dirty="0">
                <a:latin typeface="Times New Roman"/>
                <a:cs typeface="Times New Roman"/>
              </a:rPr>
              <a:t>after </a:t>
            </a:r>
            <a:r>
              <a:rPr sz="1400" spc="-5" dirty="0">
                <a:latin typeface="Times New Roman"/>
                <a:cs typeface="Times New Roman"/>
              </a:rPr>
              <a:t>NOT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operation.</a:t>
            </a:r>
            <a:endParaRPr sz="1400">
              <a:latin typeface="Times New Roman"/>
              <a:cs typeface="Times New Roman"/>
            </a:endParaRPr>
          </a:p>
          <a:p>
            <a:pPr marL="1545590">
              <a:lnSpc>
                <a:spcPct val="100000"/>
              </a:lnSpc>
              <a:spcBef>
                <a:spcPts val="730"/>
              </a:spcBef>
            </a:pPr>
            <a:r>
              <a:rPr sz="1400" b="1" spc="-5" dirty="0">
                <a:latin typeface="Times New Roman"/>
                <a:cs typeface="Times New Roman"/>
              </a:rPr>
              <a:t>Figure (2.11): </a:t>
            </a:r>
            <a:r>
              <a:rPr sz="1400" spc="-5" dirty="0">
                <a:latin typeface="Times New Roman"/>
                <a:cs typeface="Times New Roman"/>
              </a:rPr>
              <a:t>Complement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Image.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Example: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logic AND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performed </a:t>
            </a:r>
            <a:r>
              <a:rPr sz="1400" dirty="0">
                <a:latin typeface="Times New Roman"/>
                <a:cs typeface="Times New Roman"/>
              </a:rPr>
              <a:t>on </a:t>
            </a:r>
            <a:r>
              <a:rPr sz="1400" spc="-5" dirty="0">
                <a:latin typeface="Times New Roman"/>
                <a:cs typeface="Times New Roman"/>
              </a:rPr>
              <a:t>two images, suppose the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two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38600"/>
              </a:lnSpc>
              <a:spcBef>
                <a:spcPts val="180"/>
              </a:spcBef>
            </a:pPr>
            <a:r>
              <a:rPr sz="2100" spc="-7" baseline="3968" dirty="0">
                <a:latin typeface="Times New Roman"/>
                <a:cs typeface="Times New Roman"/>
              </a:rPr>
              <a:t>corresponding pixel values are </a:t>
            </a:r>
            <a:r>
              <a:rPr sz="2100" b="1" spc="-7" baseline="3968" dirty="0">
                <a:latin typeface="Times New Roman"/>
                <a:cs typeface="Times New Roman"/>
              </a:rPr>
              <a:t>(111)</a:t>
            </a:r>
            <a:r>
              <a:rPr sz="900" b="1" spc="-5" dirty="0">
                <a:latin typeface="Times New Roman"/>
                <a:cs typeface="Times New Roman"/>
              </a:rPr>
              <a:t>10</a:t>
            </a:r>
            <a:r>
              <a:rPr sz="2100" spc="-7" baseline="3968" dirty="0">
                <a:latin typeface="Times New Roman"/>
                <a:cs typeface="Times New Roman"/>
              </a:rPr>
              <a:t>is one image and </a:t>
            </a:r>
            <a:r>
              <a:rPr sz="2100" b="1" spc="-7" baseline="3968" dirty="0">
                <a:latin typeface="Times New Roman"/>
                <a:cs typeface="Times New Roman"/>
              </a:rPr>
              <a:t>(88)</a:t>
            </a:r>
            <a:r>
              <a:rPr sz="900" b="1" spc="-5" dirty="0">
                <a:latin typeface="Times New Roman"/>
                <a:cs typeface="Times New Roman"/>
              </a:rPr>
              <a:t>10 </a:t>
            </a:r>
            <a:r>
              <a:rPr sz="2100" spc="-7" baseline="3968" dirty="0">
                <a:latin typeface="Times New Roman"/>
                <a:cs typeface="Times New Roman"/>
              </a:rPr>
              <a:t>in the second  </a:t>
            </a:r>
            <a:r>
              <a:rPr sz="1400" spc="-5" dirty="0">
                <a:latin typeface="Times New Roman"/>
                <a:cs typeface="Times New Roman"/>
              </a:rPr>
              <a:t>image. The corresponding bit strings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are: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2755900" algn="l"/>
              </a:tabLst>
            </a:pPr>
            <a:r>
              <a:rPr sz="2100" b="1" spc="-7" baseline="3968" dirty="0">
                <a:latin typeface="Times New Roman"/>
                <a:cs typeface="Times New Roman"/>
              </a:rPr>
              <a:t>(111)</a:t>
            </a:r>
            <a:r>
              <a:rPr sz="900" b="1" spc="-5" dirty="0">
                <a:latin typeface="Times New Roman"/>
                <a:cs typeface="Times New Roman"/>
              </a:rPr>
              <a:t>10	</a:t>
            </a:r>
            <a:r>
              <a:rPr sz="2100" b="1" spc="-7" baseline="3968" dirty="0">
                <a:latin typeface="Times New Roman"/>
                <a:cs typeface="Times New Roman"/>
              </a:rPr>
              <a:t>01101111</a:t>
            </a:r>
            <a:r>
              <a:rPr sz="900" b="1" spc="-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R="828675" algn="ctr">
              <a:lnSpc>
                <a:spcPct val="100000"/>
              </a:lnSpc>
              <a:spcBef>
                <a:spcPts val="635"/>
              </a:spcBef>
            </a:pPr>
            <a:r>
              <a:rPr sz="1400" b="1" spc="-5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612" y="8297419"/>
            <a:ext cx="43560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3968" dirty="0">
                <a:latin typeface="Times New Roman"/>
                <a:cs typeface="Times New Roman"/>
              </a:rPr>
              <a:t>(</a:t>
            </a:r>
            <a:r>
              <a:rPr sz="2100" b="1" spc="7" baseline="3968" dirty="0">
                <a:latin typeface="Times New Roman"/>
                <a:cs typeface="Times New Roman"/>
              </a:rPr>
              <a:t>8</a:t>
            </a:r>
            <a:r>
              <a:rPr sz="2100" b="1" spc="-15" baseline="3968" dirty="0">
                <a:latin typeface="Times New Roman"/>
                <a:cs typeface="Times New Roman"/>
              </a:rPr>
              <a:t>8</a:t>
            </a:r>
            <a:r>
              <a:rPr sz="2100" b="1" baseline="3968" dirty="0">
                <a:latin typeface="Times New Roman"/>
                <a:cs typeface="Times New Roman"/>
              </a:rPr>
              <a:t>)</a:t>
            </a:r>
            <a:r>
              <a:rPr sz="900" b="1" spc="-10" dirty="0">
                <a:latin typeface="Times New Roman"/>
                <a:cs typeface="Times New Roman"/>
              </a:rPr>
              <a:t>10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4397" y="8297419"/>
            <a:ext cx="7943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7" baseline="3968" dirty="0">
                <a:latin typeface="Times New Roman"/>
                <a:cs typeface="Times New Roman"/>
              </a:rPr>
              <a:t>01011000</a:t>
            </a:r>
            <a:r>
              <a:rPr sz="900" b="1" spc="-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4389" y="8591551"/>
            <a:ext cx="737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01001000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52600" y="7801621"/>
            <a:ext cx="1600200" cy="76199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1524000" y="0"/>
                </a:moveTo>
                <a:lnTo>
                  <a:pt x="1524000" y="76200"/>
                </a:lnTo>
                <a:lnTo>
                  <a:pt x="1587500" y="44450"/>
                </a:lnTo>
                <a:lnTo>
                  <a:pt x="1536700" y="44450"/>
                </a:lnTo>
                <a:lnTo>
                  <a:pt x="1536700" y="31750"/>
                </a:lnTo>
                <a:lnTo>
                  <a:pt x="1587500" y="31750"/>
                </a:lnTo>
                <a:lnTo>
                  <a:pt x="1524000" y="0"/>
                </a:lnTo>
                <a:close/>
              </a:path>
              <a:path w="1600200" h="76200">
                <a:moveTo>
                  <a:pt x="1524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24000" y="44450"/>
                </a:lnTo>
                <a:lnTo>
                  <a:pt x="1524000" y="31750"/>
                </a:lnTo>
                <a:close/>
              </a:path>
              <a:path w="1600200" h="76200">
                <a:moveTo>
                  <a:pt x="1587500" y="31750"/>
                </a:moveTo>
                <a:lnTo>
                  <a:pt x="1536700" y="31750"/>
                </a:lnTo>
                <a:lnTo>
                  <a:pt x="1536700" y="44450"/>
                </a:lnTo>
                <a:lnTo>
                  <a:pt x="1587500" y="44450"/>
                </a:lnTo>
                <a:lnTo>
                  <a:pt x="1600200" y="38100"/>
                </a:lnTo>
                <a:lnTo>
                  <a:pt x="1587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2600" y="8411221"/>
            <a:ext cx="1600200" cy="76199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1524000" y="0"/>
                </a:moveTo>
                <a:lnTo>
                  <a:pt x="1524000" y="76200"/>
                </a:lnTo>
                <a:lnTo>
                  <a:pt x="1587500" y="44450"/>
                </a:lnTo>
                <a:lnTo>
                  <a:pt x="1536700" y="44450"/>
                </a:lnTo>
                <a:lnTo>
                  <a:pt x="1536700" y="31750"/>
                </a:lnTo>
                <a:lnTo>
                  <a:pt x="1587500" y="31750"/>
                </a:lnTo>
                <a:lnTo>
                  <a:pt x="1524000" y="0"/>
                </a:lnTo>
                <a:close/>
              </a:path>
              <a:path w="1600200" h="76200">
                <a:moveTo>
                  <a:pt x="1524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24000" y="44450"/>
                </a:lnTo>
                <a:lnTo>
                  <a:pt x="1524000" y="31750"/>
                </a:lnTo>
                <a:close/>
              </a:path>
              <a:path w="1600200" h="76200">
                <a:moveTo>
                  <a:pt x="1587500" y="31750"/>
                </a:moveTo>
                <a:lnTo>
                  <a:pt x="1536700" y="31750"/>
                </a:lnTo>
                <a:lnTo>
                  <a:pt x="1536700" y="44450"/>
                </a:lnTo>
                <a:lnTo>
                  <a:pt x="1587500" y="44450"/>
                </a:lnTo>
                <a:lnTo>
                  <a:pt x="1600200" y="38100"/>
                </a:lnTo>
                <a:lnTo>
                  <a:pt x="1587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1903" y="8589010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7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7300" y="3886834"/>
            <a:ext cx="2275840" cy="2276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1331" y="3886834"/>
            <a:ext cx="2275839" cy="2276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xfrm>
            <a:off x="7350181" y="10381434"/>
            <a:ext cx="31089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r>
              <a:rPr b="0" dirty="0">
                <a:latin typeface="Times New Roman"/>
                <a:cs typeface="Times New Roman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5588" y="5282945"/>
            <a:ext cx="1428069" cy="135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3034" y="3423423"/>
            <a:ext cx="1557654" cy="1490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605" y="424687"/>
            <a:ext cx="5514975" cy="7170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8175" algn="l"/>
              </a:tabLst>
            </a:pPr>
            <a:r>
              <a:rPr sz="1200" b="1" i="1" dirty="0">
                <a:latin typeface="Times New Roman"/>
                <a:cs typeface="Times New Roman"/>
              </a:rPr>
              <a:t>Chapter_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Two	Image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 marR="9525" lvl="1" algn="just">
              <a:lnSpc>
                <a:spcPct val="143600"/>
              </a:lnSpc>
              <a:spcBef>
                <a:spcPts val="5"/>
              </a:spcBef>
              <a:buAutoNum type="arabicPeriod" startAt="5"/>
              <a:tabLst>
                <a:tab pos="513080" algn="l"/>
              </a:tabLst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Image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Restoration: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Image </a:t>
            </a:r>
            <a:r>
              <a:rPr sz="1400" spc="-5" dirty="0">
                <a:latin typeface="Times New Roman"/>
                <a:cs typeface="Times New Roman"/>
              </a:rPr>
              <a:t>restoration methods are used to  improve the appearance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an </a:t>
            </a:r>
            <a:r>
              <a:rPr sz="1400" spc="-5" dirty="0">
                <a:latin typeface="Times New Roman"/>
                <a:cs typeface="Times New Roman"/>
              </a:rPr>
              <a:t>image </a:t>
            </a:r>
            <a:r>
              <a:rPr sz="1400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application </a:t>
            </a:r>
            <a:r>
              <a:rPr sz="1400" dirty="0">
                <a:latin typeface="Times New Roman"/>
                <a:cs typeface="Times New Roman"/>
              </a:rPr>
              <a:t>of a </a:t>
            </a:r>
            <a:r>
              <a:rPr sz="1400" spc="-5" dirty="0">
                <a:latin typeface="Times New Roman"/>
                <a:cs typeface="Times New Roman"/>
              </a:rPr>
              <a:t>restoration process  that </a:t>
            </a:r>
            <a:r>
              <a:rPr sz="1400" dirty="0">
                <a:latin typeface="Times New Roman"/>
                <a:cs typeface="Times New Roman"/>
              </a:rPr>
              <a:t>use </a:t>
            </a:r>
            <a:r>
              <a:rPr sz="1400" b="1" i="1" spc="-5" dirty="0">
                <a:latin typeface="Times New Roman"/>
                <a:cs typeface="Times New Roman"/>
              </a:rPr>
              <a:t>mathematical </a:t>
            </a:r>
            <a:r>
              <a:rPr sz="1400" b="1" i="1" dirty="0">
                <a:latin typeface="Times New Roman"/>
                <a:cs typeface="Times New Roman"/>
              </a:rPr>
              <a:t>model </a:t>
            </a:r>
            <a:r>
              <a:rPr sz="1400" spc="-5" dirty="0">
                <a:latin typeface="Times New Roman"/>
                <a:cs typeface="Times New Roman"/>
              </a:rPr>
              <a:t>for image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degradation.</a:t>
            </a:r>
            <a:endParaRPr sz="14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755"/>
              </a:spcBef>
            </a:pPr>
            <a:r>
              <a:rPr sz="1400" b="1" spc="-5" dirty="0">
                <a:latin typeface="Times New Roman"/>
                <a:cs typeface="Times New Roman"/>
              </a:rPr>
              <a:t>Example </a:t>
            </a:r>
            <a:r>
              <a:rPr sz="1400" b="1" dirty="0">
                <a:latin typeface="Times New Roman"/>
                <a:cs typeface="Times New Roman"/>
              </a:rPr>
              <a:t>of the </a:t>
            </a:r>
            <a:r>
              <a:rPr sz="1400" b="1" spc="-5" dirty="0">
                <a:latin typeface="Times New Roman"/>
                <a:cs typeface="Times New Roman"/>
              </a:rPr>
              <a:t>type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degradation:</a:t>
            </a:r>
            <a:endParaRPr sz="1400">
              <a:latin typeface="Times New Roman"/>
              <a:cs typeface="Times New Roman"/>
            </a:endParaRPr>
          </a:p>
          <a:p>
            <a:pPr marL="697865" lvl="2" indent="-2286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698500" algn="l"/>
              </a:tabLst>
            </a:pPr>
            <a:r>
              <a:rPr sz="1400" spc="-5" dirty="0">
                <a:latin typeface="Times New Roman"/>
                <a:cs typeface="Times New Roman"/>
              </a:rPr>
              <a:t>Blurring caused </a:t>
            </a:r>
            <a:r>
              <a:rPr sz="1400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motion </a:t>
            </a:r>
            <a:r>
              <a:rPr sz="1400" dirty="0">
                <a:latin typeface="Times New Roman"/>
                <a:cs typeface="Times New Roman"/>
              </a:rPr>
              <a:t>or </a:t>
            </a:r>
            <a:r>
              <a:rPr sz="1400" spc="-5" dirty="0">
                <a:latin typeface="Times New Roman"/>
                <a:cs typeface="Times New Roman"/>
              </a:rPr>
              <a:t>atmospheric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disturbance.</a:t>
            </a:r>
            <a:endParaRPr sz="1400">
              <a:latin typeface="Times New Roman"/>
              <a:cs typeface="Times New Roman"/>
            </a:endParaRPr>
          </a:p>
          <a:p>
            <a:pPr marL="697865" lvl="2" indent="-22860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698500" algn="l"/>
              </a:tabLst>
            </a:pPr>
            <a:r>
              <a:rPr sz="1400" spc="-5" dirty="0">
                <a:latin typeface="Times New Roman"/>
                <a:cs typeface="Times New Roman"/>
              </a:rPr>
              <a:t>Geometrics distortion </a:t>
            </a:r>
            <a:r>
              <a:rPr sz="1400" dirty="0">
                <a:latin typeface="Times New Roman"/>
                <a:cs typeface="Times New Roman"/>
              </a:rPr>
              <a:t>caused by imperfect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lenses.</a:t>
            </a:r>
            <a:endParaRPr sz="1400">
              <a:latin typeface="Times New Roman"/>
              <a:cs typeface="Times New Roman"/>
            </a:endParaRPr>
          </a:p>
          <a:p>
            <a:pPr marL="697865" lvl="2" indent="-228600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698500" algn="l"/>
              </a:tabLst>
            </a:pPr>
            <a:r>
              <a:rPr sz="1400" spc="-5" dirty="0">
                <a:latin typeface="Times New Roman"/>
                <a:cs typeface="Times New Roman"/>
              </a:rPr>
              <a:t>Superimposed interface patterns caused </a:t>
            </a:r>
            <a:r>
              <a:rPr sz="1400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mechanical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systems.</a:t>
            </a:r>
            <a:endParaRPr sz="1400">
              <a:latin typeface="Times New Roman"/>
              <a:cs typeface="Times New Roman"/>
            </a:endParaRPr>
          </a:p>
          <a:p>
            <a:pPr marL="697865" lvl="2" indent="-228600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698500" algn="l"/>
              </a:tabLst>
            </a:pPr>
            <a:r>
              <a:rPr sz="1400" spc="-5" dirty="0">
                <a:latin typeface="Times New Roman"/>
                <a:cs typeface="Times New Roman"/>
              </a:rPr>
              <a:t>Noise from electronic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source.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2.5.1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 is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noise?</a:t>
            </a:r>
            <a:endParaRPr sz="1600">
              <a:latin typeface="Times New Roman"/>
              <a:cs typeface="Times New Roman"/>
            </a:endParaRPr>
          </a:p>
          <a:p>
            <a:pPr marL="240665" marR="10795" indent="228600" algn="just">
              <a:lnSpc>
                <a:spcPct val="1438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Noise is </a:t>
            </a:r>
            <a:r>
              <a:rPr sz="1400" dirty="0">
                <a:latin typeface="Times New Roman"/>
                <a:cs typeface="Times New Roman"/>
              </a:rPr>
              <a:t>any </a:t>
            </a:r>
            <a:r>
              <a:rPr sz="1400" spc="-5" dirty="0">
                <a:latin typeface="Times New Roman"/>
                <a:cs typeface="Times New Roman"/>
              </a:rPr>
              <a:t>undesired information that contaminates </a:t>
            </a:r>
            <a:r>
              <a:rPr sz="1400" dirty="0">
                <a:latin typeface="Times New Roman"/>
                <a:cs typeface="Times New Roman"/>
              </a:rPr>
              <a:t>an </a:t>
            </a:r>
            <a:r>
              <a:rPr sz="1400" spc="-5" dirty="0">
                <a:latin typeface="Times New Roman"/>
                <a:cs typeface="Times New Roman"/>
              </a:rPr>
              <a:t>image. Noise  appears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image from </a:t>
            </a:r>
            <a:r>
              <a:rPr sz="1400" dirty="0">
                <a:latin typeface="Times New Roman"/>
                <a:cs typeface="Times New Roman"/>
              </a:rPr>
              <a:t>a variety of </a:t>
            </a:r>
            <a:r>
              <a:rPr sz="1400" spc="-5" dirty="0">
                <a:latin typeface="Times New Roman"/>
                <a:cs typeface="Times New Roman"/>
              </a:rPr>
              <a:t>source. The digital image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acquisition  process, </a:t>
            </a:r>
            <a:r>
              <a:rPr sz="1400" spc="-10" dirty="0">
                <a:latin typeface="Times New Roman"/>
                <a:cs typeface="Times New Roman"/>
              </a:rPr>
              <a:t>which </a:t>
            </a:r>
            <a:r>
              <a:rPr sz="1400" spc="-5" dirty="0">
                <a:latin typeface="Times New Roman"/>
                <a:cs typeface="Times New Roman"/>
              </a:rPr>
              <a:t>converts </a:t>
            </a:r>
            <a:r>
              <a:rPr sz="1400" dirty="0">
                <a:latin typeface="Times New Roman"/>
                <a:cs typeface="Times New Roman"/>
              </a:rPr>
              <a:t>an </a:t>
            </a:r>
            <a:r>
              <a:rPr sz="1400" spc="-5" dirty="0">
                <a:latin typeface="Times New Roman"/>
                <a:cs typeface="Times New Roman"/>
              </a:rPr>
              <a:t>optical image into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continuous electrical  signal that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then sampled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the primary process </a:t>
            </a:r>
            <a:r>
              <a:rPr sz="1400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which noise appears 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digital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images.</a:t>
            </a:r>
            <a:endParaRPr sz="1400">
              <a:latin typeface="Times New Roman"/>
              <a:cs typeface="Times New Roman"/>
            </a:endParaRPr>
          </a:p>
          <a:p>
            <a:pPr marL="240665" marR="5080" indent="228600" algn="just">
              <a:lnSpc>
                <a:spcPct val="143600"/>
              </a:lnSpc>
            </a:pP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dirty="0">
                <a:latin typeface="Times New Roman"/>
                <a:cs typeface="Times New Roman"/>
              </a:rPr>
              <a:t>every </a:t>
            </a:r>
            <a:r>
              <a:rPr sz="1400" spc="-5" dirty="0">
                <a:latin typeface="Times New Roman"/>
                <a:cs typeface="Times New Roman"/>
              </a:rPr>
              <a:t>step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the process there </a:t>
            </a:r>
            <a:r>
              <a:rPr sz="140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fluctuations </a:t>
            </a:r>
            <a:r>
              <a:rPr sz="1400" spc="-190" dirty="0">
                <a:latin typeface="Times New Roman"/>
                <a:cs typeface="Times New Roman"/>
              </a:rPr>
              <a:t>(بذبذت) </a:t>
            </a:r>
            <a:r>
              <a:rPr sz="1400" spc="-5" dirty="0">
                <a:latin typeface="Times New Roman"/>
                <a:cs typeface="Times New Roman"/>
              </a:rPr>
              <a:t>caused </a:t>
            </a:r>
            <a:r>
              <a:rPr sz="1400" dirty="0">
                <a:latin typeface="Times New Roman"/>
                <a:cs typeface="Times New Roman"/>
              </a:rPr>
              <a:t>by  </a:t>
            </a:r>
            <a:r>
              <a:rPr sz="1400" spc="-5" dirty="0">
                <a:latin typeface="Times New Roman"/>
                <a:cs typeface="Times New Roman"/>
              </a:rPr>
              <a:t>natural phenomena </a:t>
            </a:r>
            <a:r>
              <a:rPr sz="1400" spc="35" dirty="0">
                <a:latin typeface="Times New Roman"/>
                <a:cs typeface="Times New Roman"/>
              </a:rPr>
              <a:t>(هرهاظ) </a:t>
            </a:r>
            <a:r>
              <a:rPr sz="1400" spc="-5" dirty="0">
                <a:latin typeface="Times New Roman"/>
                <a:cs typeface="Times New Roman"/>
              </a:rPr>
              <a:t>that add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random value to exact brightness  value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given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pixel.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typical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image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noise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can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modeled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with</a:t>
            </a:r>
            <a:endParaRPr sz="14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745"/>
              </a:spcBef>
            </a:pPr>
            <a:r>
              <a:rPr sz="1400" spc="-5" dirty="0">
                <a:latin typeface="Times New Roman"/>
                <a:cs typeface="Times New Roman"/>
              </a:rPr>
              <a:t>one </a:t>
            </a:r>
            <a:r>
              <a:rPr sz="1400" dirty="0">
                <a:latin typeface="Times New Roman"/>
                <a:cs typeface="Times New Roman"/>
              </a:rPr>
              <a:t>of the </a:t>
            </a:r>
            <a:r>
              <a:rPr sz="1400" spc="-10" dirty="0">
                <a:latin typeface="Times New Roman"/>
                <a:cs typeface="Times New Roman"/>
              </a:rPr>
              <a:t>following </a:t>
            </a:r>
            <a:r>
              <a:rPr sz="1400" spc="-5" dirty="0">
                <a:latin typeface="Times New Roman"/>
                <a:cs typeface="Times New Roman"/>
              </a:rPr>
              <a:t>distribution:</a:t>
            </a:r>
            <a:endParaRPr sz="140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698500" algn="l"/>
              </a:tabLst>
            </a:pPr>
            <a:r>
              <a:rPr sz="1400" spc="-5" dirty="0">
                <a:latin typeface="Times New Roman"/>
                <a:cs typeface="Times New Roman"/>
              </a:rPr>
              <a:t>Gaussian (“normal”)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distribution.</a:t>
            </a:r>
            <a:endParaRPr sz="140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698500" algn="l"/>
              </a:tabLst>
            </a:pPr>
            <a:r>
              <a:rPr sz="1400" spc="-5" dirty="0">
                <a:latin typeface="Times New Roman"/>
                <a:cs typeface="Times New Roman"/>
              </a:rPr>
              <a:t>Uniform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distribution.</a:t>
            </a:r>
            <a:endParaRPr sz="140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698500" algn="l"/>
              </a:tabLst>
            </a:pPr>
            <a:r>
              <a:rPr sz="1400" dirty="0">
                <a:latin typeface="Times New Roman"/>
                <a:cs typeface="Times New Roman"/>
              </a:rPr>
              <a:t>Salt </a:t>
            </a:r>
            <a:r>
              <a:rPr sz="1400" spc="-5" dirty="0">
                <a:latin typeface="Times New Roman"/>
                <a:cs typeface="Times New Roman"/>
              </a:rPr>
              <a:t>_and _pepper distribution.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7350181" y="10381434"/>
            <a:ext cx="31089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r>
              <a:rPr b="0" dirty="0">
                <a:latin typeface="Times New Roman"/>
                <a:cs typeface="Times New Roman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9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745</Words>
  <Application>Microsoft Office PowerPoint</Application>
  <PresentationFormat>Custom</PresentationFormat>
  <Paragraphs>138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nagham</dc:creator>
  <cp:lastModifiedBy>Manar Alobaidi</cp:lastModifiedBy>
  <cp:revision>18</cp:revision>
  <dcterms:created xsi:type="dcterms:W3CDTF">2018-04-20T19:11:16Z</dcterms:created>
  <dcterms:modified xsi:type="dcterms:W3CDTF">2018-05-02T20:19:42Z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2015-12-14T00:00:00Z</vt:filetime>
  </property>
  <property fmtid="{D5CDD505-2E9C-101B-9397-08002B2CF9AE}" pid="3" name="Creator">
    <vt:lpwstr>Adobe Acrobat 9.0</vt:lpwstr>
  </property>
  <property fmtid="{D5CDD505-2E9C-101B-9397-08002B2CF9AE}" pid="4" name="LastSaved">
    <vt:filetime>2018-04-20T00:00:00Z</vt:filetime>
  </property>
</Properties>
</file>