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377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413" r:id="rId13"/>
  </p:sldIdLst>
  <p:sldSz cx="7772400" cy="10693400"/>
  <p:notesSz cx="77724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68" d="100"/>
          <a:sy n="68" d="100"/>
        </p:scale>
        <p:origin x="-1614" y="6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37197" y="8341885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23850" y="7567727"/>
            <a:ext cx="7189470" cy="1906000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23850" y="6059593"/>
            <a:ext cx="7189470" cy="1425787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6995160" y="10094570"/>
            <a:ext cx="645109" cy="384962"/>
          </a:xfrm>
        </p:spPr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9300" y="856464"/>
            <a:ext cx="1554480" cy="912404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856464"/>
            <a:ext cx="5311140" cy="912404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044190" y="118816"/>
            <a:ext cx="2461260" cy="450509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6995160" y="10094570"/>
            <a:ext cx="645109" cy="384962"/>
          </a:xfrm>
        </p:spPr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37197" y="5371496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23850" y="2613942"/>
            <a:ext cx="7189470" cy="1901049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3404" y="4595271"/>
            <a:ext cx="7383780" cy="184744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256489" y="712893"/>
            <a:ext cx="7383780" cy="1311724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259080" y="2495127"/>
            <a:ext cx="3562350" cy="73665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3950970" y="2495127"/>
            <a:ext cx="3691890" cy="73665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259080" y="8435905"/>
            <a:ext cx="7319010" cy="137628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39227" y="1039636"/>
            <a:ext cx="3646973" cy="997555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3948272" y="1039636"/>
            <a:ext cx="3648405" cy="997555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39227" y="2052044"/>
            <a:ext cx="3646973" cy="61462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3951420" y="2052044"/>
            <a:ext cx="3645256" cy="61462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5160" y="10099322"/>
            <a:ext cx="647700" cy="384962"/>
          </a:xfrm>
        </p:spPr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437197" y="9386429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256489" y="712893"/>
            <a:ext cx="7383780" cy="1311724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37197" y="9120290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8620" y="8554720"/>
            <a:ext cx="7189470" cy="811906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388620" y="950524"/>
            <a:ext cx="2557066" cy="748538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38792" y="950524"/>
            <a:ext cx="4539298" cy="7485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2979420" y="961492"/>
            <a:ext cx="4274820" cy="5703147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23850" y="7786567"/>
            <a:ext cx="4987290" cy="814382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23850" y="8627721"/>
            <a:ext cx="4987290" cy="119805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37197" y="1638623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59080" y="2423342"/>
            <a:ext cx="7383780" cy="70571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5505450" y="118816"/>
            <a:ext cx="2137410" cy="450509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655570" y="118816"/>
            <a:ext cx="2849880" cy="450509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995160" y="10099323"/>
            <a:ext cx="647700" cy="381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259080" y="712893"/>
            <a:ext cx="7383780" cy="1306971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437197" y="1638623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437197" y="1649675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g"/><Relationship Id="rId5" Type="http://schemas.openxmlformats.org/officeDocument/2006/relationships/image" Target="../media/image13.png"/><Relationship Id="rId4" Type="http://schemas.openxmlformats.org/officeDocument/2006/relationships/image" Target="../media/image12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hyperlink" Target="http://en.wikipedia.org/wiki/Electromagnetic_spectru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Vector_graphics" TargetMode="External"/><Relationship Id="rId3" Type="http://schemas.openxmlformats.org/officeDocument/2006/relationships/image" Target="../media/image6.png"/><Relationship Id="rId7" Type="http://schemas.openxmlformats.org/officeDocument/2006/relationships/hyperlink" Target="http://en.wikipedia.org/wiki/Raster_graphics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n.wikipedia.org/wiki/Computer_file" TargetMode="External"/><Relationship Id="rId5" Type="http://schemas.openxmlformats.org/officeDocument/2006/relationships/hyperlink" Target="http://en.wikipedia.org/wiki/Digital_image" TargetMode="Externa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Display_device" TargetMode="External"/><Relationship Id="rId13" Type="http://schemas.openxmlformats.org/officeDocument/2006/relationships/hyperlink" Target="http://en.wikipedia.org/wiki/Data_compression" TargetMode="External"/><Relationship Id="rId3" Type="http://schemas.openxmlformats.org/officeDocument/2006/relationships/image" Target="../media/image6.png"/><Relationship Id="rId7" Type="http://schemas.openxmlformats.org/officeDocument/2006/relationships/hyperlink" Target="http://en.wikipedia.org/wiki/Digital_image" TargetMode="External"/><Relationship Id="rId12" Type="http://schemas.openxmlformats.org/officeDocument/2006/relationships/hyperlink" Target="http://en.wikipedia.org/wiki/Color_depth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n.wikipedia.org/wiki/Bitmap" TargetMode="External"/><Relationship Id="rId11" Type="http://schemas.openxmlformats.org/officeDocument/2006/relationships/hyperlink" Target="http://en.wikipedia.org/wiki/Monochrome" TargetMode="External"/><Relationship Id="rId5" Type="http://schemas.openxmlformats.org/officeDocument/2006/relationships/hyperlink" Target="http://en.wikipedia.org/wiki/Image_file_format" TargetMode="External"/><Relationship Id="rId15" Type="http://schemas.openxmlformats.org/officeDocument/2006/relationships/hyperlink" Target="http://en.wikipedia.org/wiki/Color_management" TargetMode="External"/><Relationship Id="rId10" Type="http://schemas.openxmlformats.org/officeDocument/2006/relationships/hyperlink" Target="http://en.wikipedia.org/wiki/OS/2" TargetMode="External"/><Relationship Id="rId4" Type="http://schemas.openxmlformats.org/officeDocument/2006/relationships/hyperlink" Target="http://en.wikipedia.org/wiki/Raster_graphics" TargetMode="External"/><Relationship Id="rId9" Type="http://schemas.openxmlformats.org/officeDocument/2006/relationships/hyperlink" Target="http://en.wikipedia.org/wiki/Microsoft_Windows" TargetMode="External"/><Relationship Id="rId14" Type="http://schemas.openxmlformats.org/officeDocument/2006/relationships/hyperlink" Target="http://en.wikipedia.org/wiki/Alpha_compositin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698500"/>
            <a:ext cx="17526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791" y="2374900"/>
            <a:ext cx="4779962" cy="121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533400" y="3434638"/>
            <a:ext cx="6400800" cy="3788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lvl="0" algn="ctr" rtl="1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</a:rPr>
              <a:t>Image Processing     </a:t>
            </a:r>
            <a:endParaRPr lang="en-US" sz="4000" b="1" i="1" dirty="0">
              <a:solidFill>
                <a:srgbClr val="3E3D2D"/>
              </a:solidFill>
              <a:latin typeface="Constantia" pitchFamily="18" charset="0"/>
              <a:ea typeface="Times New Roman"/>
              <a:cs typeface="Arial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endParaRPr lang="en-US" sz="4000" b="1" i="1" dirty="0" smtClean="0">
              <a:solidFill>
                <a:srgbClr val="3E3D2D"/>
              </a:solidFill>
              <a:latin typeface="Constantia" pitchFamily="18" charset="0"/>
              <a:ea typeface="Times New Roman"/>
              <a:cs typeface="Arial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ar-IQ" sz="4000" b="1" i="1" dirty="0" smtClean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المرحلة </a:t>
            </a:r>
            <a:r>
              <a:rPr lang="ar-IQ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الرابعة</a:t>
            </a:r>
            <a:r>
              <a:rPr lang="en-US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</a:rPr>
              <a:t> </a:t>
            </a:r>
            <a:r>
              <a:rPr lang="ar-IQ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 </a:t>
            </a:r>
            <a:r>
              <a:rPr lang="en-US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</a:rPr>
              <a:t> </a:t>
            </a:r>
            <a:endParaRPr lang="en-US" sz="4000" b="1" i="1" dirty="0">
              <a:solidFill>
                <a:srgbClr val="3E3D2D"/>
              </a:solidFill>
              <a:latin typeface="Constantia" pitchFamily="18" charset="0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4000" b="1" i="1" dirty="0" smtClean="0">
                <a:latin typeface="Constantia" pitchFamily="18" charset="0"/>
              </a:rPr>
              <a:t>Third  lecture</a:t>
            </a: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4000" b="1" i="1" dirty="0" smtClean="0">
                <a:solidFill>
                  <a:srgbClr val="3E3D2D"/>
                </a:solidFill>
                <a:latin typeface="Constantia" pitchFamily="18" charset="0"/>
              </a:rPr>
              <a:t>by </a:t>
            </a:r>
            <a:endParaRPr lang="en-US" sz="4000" b="1" i="1" dirty="0" smtClean="0">
              <a:solidFill>
                <a:srgbClr val="3E3D2D"/>
              </a:solidFill>
              <a:latin typeface="Constantia" pitchFamily="18" charset="0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3600" b="1" i="1" dirty="0" err="1" smtClean="0">
                <a:solidFill>
                  <a:srgbClr val="3E3D2D"/>
                </a:solidFill>
                <a:latin typeface="Constantia" pitchFamily="18" charset="0"/>
              </a:rPr>
              <a:t>Assit.Lec</a:t>
            </a:r>
            <a:r>
              <a:rPr lang="en-US" sz="3600" b="1" i="1" dirty="0" smtClean="0">
                <a:solidFill>
                  <a:srgbClr val="3E3D2D"/>
                </a:solidFill>
                <a:latin typeface="Constantia" pitchFamily="18" charset="0"/>
              </a:rPr>
              <a:t>. </a:t>
            </a:r>
            <a:r>
              <a:rPr lang="en-US" sz="3600" b="1" i="1" dirty="0" err="1">
                <a:solidFill>
                  <a:srgbClr val="3E3D2D"/>
                </a:solidFill>
                <a:latin typeface="Constantia" pitchFamily="18" charset="0"/>
              </a:rPr>
              <a:t>Shaimaa</a:t>
            </a:r>
            <a:r>
              <a:rPr lang="en-US" sz="3600" b="1" i="1" dirty="0">
                <a:solidFill>
                  <a:srgbClr val="3E3D2D"/>
                </a:solidFill>
                <a:latin typeface="Constantia" pitchFamily="18" charset="0"/>
              </a:rPr>
              <a:t> </a:t>
            </a:r>
            <a:r>
              <a:rPr lang="en-US" sz="3600" b="1" i="1" dirty="0" err="1">
                <a:solidFill>
                  <a:srgbClr val="3E3D2D"/>
                </a:solidFill>
                <a:latin typeface="Constantia" pitchFamily="18" charset="0"/>
              </a:rPr>
              <a:t>Shukri</a:t>
            </a:r>
            <a:endParaRPr lang="en-US" sz="3600" b="1" i="1" dirty="0">
              <a:solidFill>
                <a:srgbClr val="3E3D2D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30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32308"/>
            <a:ext cx="8350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Chapter</a:t>
            </a:r>
            <a:r>
              <a:rPr sz="1200" b="1" i="1" spc="-4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One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554092" y="432306"/>
            <a:ext cx="2088514" cy="563616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91465" marR="5080" indent="-279400">
              <a:lnSpc>
                <a:spcPts val="1380"/>
              </a:lnSpc>
              <a:spcBef>
                <a:spcPts val="195"/>
              </a:spcBef>
            </a:pPr>
            <a:r>
              <a:rPr sz="1200" b="1" i="1" spc="-5" dirty="0">
                <a:latin typeface="Times New Roman"/>
                <a:cs typeface="Times New Roman"/>
              </a:rPr>
              <a:t>Introduction </a:t>
            </a:r>
            <a:r>
              <a:rPr sz="1200" b="1" i="1" dirty="0">
                <a:latin typeface="Times New Roman"/>
                <a:cs typeface="Times New Roman"/>
              </a:rPr>
              <a:t>to </a:t>
            </a:r>
            <a:r>
              <a:rPr sz="1200" b="1" i="1" spc="-5" dirty="0">
                <a:latin typeface="Times New Roman"/>
                <a:cs typeface="Times New Roman"/>
              </a:rPr>
              <a:t>Computer Vision  and Image Processing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12" y="1025147"/>
            <a:ext cx="3543935" cy="1650452"/>
          </a:xfrm>
          <a:prstGeom prst="rect">
            <a:avLst/>
          </a:prstGeom>
        </p:spPr>
        <p:txBody>
          <a:bodyPr vert="horz" wrap="square" lIns="0" tIns="135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70"/>
              </a:spcBef>
            </a:pP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Algorithms: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0"/>
              </a:spcBef>
            </a:pPr>
            <a:r>
              <a:rPr sz="1400" b="1" dirty="0">
                <a:latin typeface="Times New Roman"/>
                <a:cs typeface="Times New Roman"/>
              </a:rPr>
              <a:t>1. </a:t>
            </a:r>
            <a:r>
              <a:rPr sz="1400" b="1" spc="-5" dirty="0">
                <a:latin typeface="Times New Roman"/>
                <a:cs typeface="Times New Roman"/>
              </a:rPr>
              <a:t>Transform Image </a:t>
            </a:r>
            <a:r>
              <a:rPr sz="1400" b="1" dirty="0">
                <a:latin typeface="Times New Roman"/>
                <a:cs typeface="Times New Roman"/>
              </a:rPr>
              <a:t>to </a:t>
            </a:r>
            <a:r>
              <a:rPr sz="1400" b="1" spc="-5" dirty="0">
                <a:latin typeface="Times New Roman"/>
                <a:cs typeface="Times New Roman"/>
              </a:rPr>
              <a:t>Binary </a:t>
            </a:r>
            <a:r>
              <a:rPr sz="1400" b="1" spc="-10" dirty="0">
                <a:latin typeface="Times New Roman"/>
                <a:cs typeface="Times New Roman"/>
              </a:rPr>
              <a:t>Level </a:t>
            </a:r>
            <a:r>
              <a:rPr sz="1400" b="1" spc="-5" dirty="0">
                <a:latin typeface="Times New Roman"/>
                <a:cs typeface="Times New Roman"/>
              </a:rPr>
              <a:t>Image.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99770" algn="l"/>
              </a:tabLst>
            </a:pPr>
            <a:r>
              <a:rPr sz="1400" b="1" i="1" spc="-5" dirty="0">
                <a:latin typeface="Times New Roman"/>
                <a:cs typeface="Times New Roman"/>
              </a:rPr>
              <a:t>Input:	</a:t>
            </a:r>
            <a:r>
              <a:rPr sz="1400" spc="-5" dirty="0">
                <a:latin typeface="Times New Roman"/>
                <a:cs typeface="Times New Roman"/>
              </a:rPr>
              <a:t>Image </a:t>
            </a:r>
            <a:r>
              <a:rPr sz="1400" dirty="0">
                <a:latin typeface="Times New Roman"/>
                <a:cs typeface="Times New Roman"/>
              </a:rPr>
              <a:t>File </a:t>
            </a:r>
            <a:r>
              <a:rPr sz="1400" b="1" i="1" spc="-5" dirty="0">
                <a:latin typeface="Times New Roman"/>
                <a:cs typeface="Times New Roman"/>
              </a:rPr>
              <a:t>(Picture1),</a:t>
            </a:r>
            <a:r>
              <a:rPr sz="1400" spc="-5" dirty="0">
                <a:latin typeface="Times New Roman"/>
                <a:cs typeface="Times New Roman"/>
              </a:rPr>
              <a:t>Threshold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Value.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1400" b="1" i="1" spc="-5" dirty="0">
                <a:latin typeface="Times New Roman"/>
                <a:cs typeface="Times New Roman"/>
              </a:rPr>
              <a:t>Output </a:t>
            </a:r>
            <a:r>
              <a:rPr sz="1400" b="1" i="1" dirty="0">
                <a:latin typeface="Times New Roman"/>
                <a:cs typeface="Times New Roman"/>
              </a:rPr>
              <a:t>: </a:t>
            </a:r>
            <a:r>
              <a:rPr sz="1400" dirty="0">
                <a:latin typeface="Times New Roman"/>
                <a:cs typeface="Times New Roman"/>
              </a:rPr>
              <a:t>Binary </a:t>
            </a:r>
            <a:r>
              <a:rPr sz="1400" spc="-5" dirty="0">
                <a:latin typeface="Times New Roman"/>
                <a:cs typeface="Times New Roman"/>
              </a:rPr>
              <a:t>Level Image </a:t>
            </a:r>
            <a:r>
              <a:rPr sz="1400" dirty="0">
                <a:latin typeface="Times New Roman"/>
                <a:cs typeface="Times New Roman"/>
              </a:rPr>
              <a:t>File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b="1" i="1" spc="-5" dirty="0">
                <a:latin typeface="Times New Roman"/>
                <a:cs typeface="Times New Roman"/>
              </a:rPr>
              <a:t>(Picture2)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604" y="2724659"/>
            <a:ext cx="53594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i="1" spc="-5" dirty="0">
                <a:latin typeface="Times New Roman"/>
                <a:cs typeface="Times New Roman"/>
              </a:rPr>
              <a:t>Step1</a:t>
            </a:r>
            <a:r>
              <a:rPr sz="1400" b="1" i="1" spc="-60" dirty="0">
                <a:latin typeface="Times New Roman"/>
                <a:cs typeface="Times New Roman"/>
              </a:rPr>
              <a:t> </a:t>
            </a:r>
            <a:r>
              <a:rPr sz="1400" b="1" i="1" dirty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17885" y="2630411"/>
            <a:ext cx="3732529" cy="942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9375" marR="1249680" indent="-67310">
              <a:lnSpc>
                <a:spcPct val="144500"/>
              </a:lnSpc>
              <a:spcBef>
                <a:spcPts val="95"/>
              </a:spcBef>
            </a:pPr>
            <a:r>
              <a:rPr sz="1400" dirty="0">
                <a:latin typeface="Times New Roman"/>
                <a:cs typeface="Times New Roman"/>
              </a:rPr>
              <a:t>For I = 0 </a:t>
            </a:r>
            <a:r>
              <a:rPr sz="1400" spc="-5" dirty="0">
                <a:latin typeface="Times New Roman"/>
                <a:cs typeface="Times New Roman"/>
              </a:rPr>
              <a:t>to width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input image  </a:t>
            </a:r>
            <a:r>
              <a:rPr sz="1400" dirty="0">
                <a:latin typeface="Times New Roman"/>
                <a:cs typeface="Times New Roman"/>
              </a:rPr>
              <a:t>For J = 0 </a:t>
            </a:r>
            <a:r>
              <a:rPr sz="1400" spc="-5" dirty="0">
                <a:latin typeface="Times New Roman"/>
                <a:cs typeface="Times New Roman"/>
              </a:rPr>
              <a:t>to height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input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</a:t>
            </a:r>
            <a:endParaRPr sz="1400">
              <a:latin typeface="Times New Roman"/>
              <a:cs typeface="Times New Roman"/>
            </a:endParaRPr>
          </a:p>
          <a:p>
            <a:pPr marL="212090">
              <a:lnSpc>
                <a:spcPct val="100000"/>
              </a:lnSpc>
              <a:spcBef>
                <a:spcPts val="735"/>
              </a:spcBef>
            </a:pPr>
            <a:r>
              <a:rPr sz="1400" dirty="0">
                <a:latin typeface="Times New Roman"/>
                <a:cs typeface="Times New Roman"/>
              </a:rPr>
              <a:t>For each </a:t>
            </a:r>
            <a:r>
              <a:rPr sz="1400" spc="-5" dirty="0">
                <a:latin typeface="Times New Roman"/>
                <a:cs typeface="Times New Roman"/>
              </a:rPr>
              <a:t>Picture1. point (Pixel) </a:t>
            </a:r>
            <a:r>
              <a:rPr sz="1400" dirty="0">
                <a:latin typeface="Times New Roman"/>
                <a:cs typeface="Times New Roman"/>
              </a:rPr>
              <a:t>do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following: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612" y="3553181"/>
            <a:ext cx="4641215" cy="2783839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944880">
              <a:lnSpc>
                <a:spcPct val="100000"/>
              </a:lnSpc>
              <a:spcBef>
                <a:spcPts val="830"/>
              </a:spcBef>
              <a:tabLst>
                <a:tab pos="1409700" algn="l"/>
              </a:tabLst>
            </a:pPr>
            <a:r>
              <a:rPr sz="1400" dirty="0">
                <a:latin typeface="Times New Roman"/>
                <a:cs typeface="Times New Roman"/>
              </a:rPr>
              <a:t>Red	= Pixel (I, J) </a:t>
            </a:r>
            <a:r>
              <a:rPr sz="1400" spc="-5" dirty="0">
                <a:latin typeface="Times New Roman"/>
                <a:cs typeface="Times New Roman"/>
              </a:rPr>
              <a:t>Mod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256</a:t>
            </a:r>
            <a:endParaRPr sz="1400">
              <a:latin typeface="Times New Roman"/>
              <a:cs typeface="Times New Roman"/>
            </a:endParaRPr>
          </a:p>
          <a:p>
            <a:pPr marL="944880" marR="81280">
              <a:lnSpc>
                <a:spcPts val="2420"/>
              </a:lnSpc>
              <a:spcBef>
                <a:spcPts val="195"/>
              </a:spcBef>
              <a:tabLst>
                <a:tab pos="1459865" algn="l"/>
              </a:tabLst>
            </a:pPr>
            <a:r>
              <a:rPr sz="1400" spc="-5" dirty="0">
                <a:latin typeface="Times New Roman"/>
                <a:cs typeface="Times New Roman"/>
              </a:rPr>
              <a:t>Green </a:t>
            </a:r>
            <a:r>
              <a:rPr sz="1400" dirty="0">
                <a:latin typeface="Times New Roman"/>
                <a:cs typeface="Times New Roman"/>
              </a:rPr>
              <a:t>= </a:t>
            </a:r>
            <a:r>
              <a:rPr sz="1400" spc="-5" dirty="0">
                <a:latin typeface="Times New Roman"/>
                <a:cs typeface="Times New Roman"/>
              </a:rPr>
              <a:t>((Pixel(I,J) And &amp;HFF00FF00) </a:t>
            </a:r>
            <a:r>
              <a:rPr sz="1400" dirty="0">
                <a:latin typeface="Times New Roman"/>
                <a:cs typeface="Times New Roman"/>
              </a:rPr>
              <a:t>/ </a:t>
            </a:r>
            <a:r>
              <a:rPr sz="1400" spc="-5" dirty="0">
                <a:latin typeface="Times New Roman"/>
                <a:cs typeface="Times New Roman"/>
              </a:rPr>
              <a:t>256 </a:t>
            </a:r>
            <a:r>
              <a:rPr sz="1400" dirty="0">
                <a:latin typeface="Times New Roman"/>
                <a:cs typeface="Times New Roman"/>
              </a:rPr>
              <a:t>&amp;)  Blue	= ((pixel (I, J) </a:t>
            </a:r>
            <a:r>
              <a:rPr sz="1400" spc="-5" dirty="0">
                <a:latin typeface="Times New Roman"/>
                <a:cs typeface="Times New Roman"/>
              </a:rPr>
              <a:t>And &amp;HFF0000) </a:t>
            </a:r>
            <a:r>
              <a:rPr sz="1400" dirty="0">
                <a:latin typeface="Times New Roman"/>
                <a:cs typeface="Times New Roman"/>
              </a:rPr>
              <a:t>/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65536)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400" dirty="0">
                <a:latin typeface="Times New Roman"/>
                <a:cs typeface="Times New Roman"/>
              </a:rPr>
              <a:t>Bin = </a:t>
            </a:r>
            <a:r>
              <a:rPr sz="1400" spc="-5" dirty="0">
                <a:latin typeface="Times New Roman"/>
                <a:cs typeface="Times New Roman"/>
              </a:rPr>
              <a:t>Round((Red </a:t>
            </a:r>
            <a:r>
              <a:rPr sz="1400" dirty="0">
                <a:latin typeface="Times New Roman"/>
                <a:cs typeface="Times New Roman"/>
              </a:rPr>
              <a:t>* 0.3) + </a:t>
            </a:r>
            <a:r>
              <a:rPr sz="1400" spc="-5" dirty="0">
                <a:latin typeface="Times New Roman"/>
                <a:cs typeface="Times New Roman"/>
              </a:rPr>
              <a:t>(Green </a:t>
            </a:r>
            <a:r>
              <a:rPr sz="1400" dirty="0">
                <a:latin typeface="Times New Roman"/>
                <a:cs typeface="Times New Roman"/>
              </a:rPr>
              <a:t>* </a:t>
            </a:r>
            <a:r>
              <a:rPr sz="1400" spc="-5" dirty="0">
                <a:latin typeface="Times New Roman"/>
                <a:cs typeface="Times New Roman"/>
              </a:rPr>
              <a:t>0.59) </a:t>
            </a:r>
            <a:r>
              <a:rPr sz="1400" dirty="0">
                <a:latin typeface="Times New Roman"/>
                <a:cs typeface="Times New Roman"/>
              </a:rPr>
              <a:t>+ </a:t>
            </a:r>
            <a:r>
              <a:rPr sz="1400" spc="-5" dirty="0">
                <a:latin typeface="Times New Roman"/>
                <a:cs typeface="Times New Roman"/>
              </a:rPr>
              <a:t>(Blue </a:t>
            </a:r>
            <a:r>
              <a:rPr sz="1400" dirty="0">
                <a:latin typeface="Times New Roman"/>
                <a:cs typeface="Times New Roman"/>
              </a:rPr>
              <a:t>*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0.11))</a:t>
            </a:r>
            <a:endParaRPr sz="1400">
              <a:latin typeface="Times New Roman"/>
              <a:cs typeface="Times New Roman"/>
            </a:endParaRPr>
          </a:p>
          <a:p>
            <a:pPr marL="1428750" marR="544195">
              <a:lnSpc>
                <a:spcPts val="2410"/>
              </a:lnSpc>
              <a:spcBef>
                <a:spcPts val="200"/>
              </a:spcBef>
            </a:pP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(Bin </a:t>
            </a:r>
            <a:r>
              <a:rPr sz="1400" dirty="0">
                <a:latin typeface="Times New Roman"/>
                <a:cs typeface="Times New Roman"/>
              </a:rPr>
              <a:t>&gt; </a:t>
            </a:r>
            <a:r>
              <a:rPr sz="1400" spc="-5" dirty="0">
                <a:latin typeface="Times New Roman"/>
                <a:cs typeface="Times New Roman"/>
              </a:rPr>
              <a:t>Threshold) Then Bin </a:t>
            </a:r>
            <a:r>
              <a:rPr sz="1400" dirty="0">
                <a:latin typeface="Times New Roman"/>
                <a:cs typeface="Times New Roman"/>
              </a:rPr>
              <a:t>= </a:t>
            </a:r>
            <a:r>
              <a:rPr sz="1400" spc="-5" dirty="0">
                <a:latin typeface="Times New Roman"/>
                <a:cs typeface="Times New Roman"/>
              </a:rPr>
              <a:t>255 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(Bin </a:t>
            </a:r>
            <a:r>
              <a:rPr sz="1400" dirty="0">
                <a:latin typeface="Times New Roman"/>
                <a:cs typeface="Times New Roman"/>
              </a:rPr>
              <a:t>&lt; </a:t>
            </a:r>
            <a:r>
              <a:rPr sz="1400" spc="-5" dirty="0">
                <a:latin typeface="Times New Roman"/>
                <a:cs typeface="Times New Roman"/>
              </a:rPr>
              <a:t>Threshold) Then Bin </a:t>
            </a:r>
            <a:r>
              <a:rPr sz="1400" dirty="0">
                <a:latin typeface="Times New Roman"/>
                <a:cs typeface="Times New Roman"/>
              </a:rPr>
              <a:t>=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marL="926465">
              <a:lnSpc>
                <a:spcPct val="100000"/>
              </a:lnSpc>
              <a:spcBef>
                <a:spcPts val="535"/>
              </a:spcBef>
            </a:pPr>
            <a:r>
              <a:rPr sz="1400" spc="-5" dirty="0">
                <a:latin typeface="Times New Roman"/>
                <a:cs typeface="Times New Roman"/>
              </a:rPr>
              <a:t>Draw </a:t>
            </a:r>
            <a:r>
              <a:rPr sz="1400" dirty="0">
                <a:latin typeface="Times New Roman"/>
                <a:cs typeface="Times New Roman"/>
              </a:rPr>
              <a:t>Bin { </a:t>
            </a:r>
            <a:r>
              <a:rPr sz="1400" spc="-5" dirty="0">
                <a:latin typeface="Times New Roman"/>
                <a:cs typeface="Times New Roman"/>
              </a:rPr>
              <a:t>Picture2.PSet </a:t>
            </a:r>
            <a:r>
              <a:rPr sz="1400" dirty="0">
                <a:latin typeface="Times New Roman"/>
                <a:cs typeface="Times New Roman"/>
              </a:rPr>
              <a:t>(I, </a:t>
            </a:r>
            <a:r>
              <a:rPr sz="1400" spc="-5" dirty="0">
                <a:latin typeface="Times New Roman"/>
                <a:cs typeface="Times New Roman"/>
              </a:rPr>
              <a:t>J),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RGB(Bin,Bin,bin)}</a:t>
            </a:r>
            <a:endParaRPr sz="1400">
              <a:latin typeface="Times New Roman"/>
              <a:cs typeface="Times New Roman"/>
            </a:endParaRPr>
          </a:p>
          <a:p>
            <a:pPr marL="634365" marR="2935605" indent="88265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End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loop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  </a:t>
            </a:r>
            <a:r>
              <a:rPr sz="1400" spc="-5" dirty="0">
                <a:latin typeface="Times New Roman"/>
                <a:cs typeface="Times New Roman"/>
              </a:rPr>
              <a:t>End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loop2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32308"/>
            <a:ext cx="8350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Chapter</a:t>
            </a:r>
            <a:r>
              <a:rPr sz="1200" b="1" i="1" spc="-4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One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54092" y="432306"/>
            <a:ext cx="2088514" cy="563616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91465" marR="5080" indent="-279400">
              <a:lnSpc>
                <a:spcPts val="1380"/>
              </a:lnSpc>
              <a:spcBef>
                <a:spcPts val="195"/>
              </a:spcBef>
            </a:pPr>
            <a:r>
              <a:rPr sz="1200" b="1" i="1" spc="-5" dirty="0">
                <a:latin typeface="Times New Roman"/>
                <a:cs typeface="Times New Roman"/>
              </a:rPr>
              <a:t>Introduction </a:t>
            </a:r>
            <a:r>
              <a:rPr sz="1200" b="1" i="1" dirty="0">
                <a:latin typeface="Times New Roman"/>
                <a:cs typeface="Times New Roman"/>
              </a:rPr>
              <a:t>to </a:t>
            </a:r>
            <a:r>
              <a:rPr sz="1200" b="1" i="1" spc="-5" dirty="0">
                <a:latin typeface="Times New Roman"/>
                <a:cs typeface="Times New Roman"/>
              </a:rPr>
              <a:t>Computer Vision  and Image Processing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621797" y="1161415"/>
            <a:ext cx="1875789" cy="17037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71645" y="1164589"/>
            <a:ext cx="1848485" cy="16960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245413" y="1155454"/>
          <a:ext cx="5274945" cy="50348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23185"/>
                <a:gridCol w="2651760"/>
              </a:tblGrid>
              <a:tr h="18129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9251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Color Image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8675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Binary</a:t>
                      </a:r>
                      <a:r>
                        <a:rPr sz="14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Image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558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6841">
                <a:tc>
                  <a:txBody>
                    <a:bodyPr/>
                    <a:lstStyle/>
                    <a:p>
                      <a:pPr marL="3175" algn="ctr">
                        <a:lnSpc>
                          <a:spcPts val="159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Gray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Image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8675" algn="r">
                        <a:lnSpc>
                          <a:spcPts val="159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Binary</a:t>
                      </a:r>
                      <a:r>
                        <a:rPr sz="14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Image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1316989" y="3323589"/>
            <a:ext cx="2485390" cy="244792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39541" y="3343909"/>
            <a:ext cx="2514600" cy="240919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641094" y="6471296"/>
            <a:ext cx="449072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Times New Roman"/>
                <a:cs typeface="Times New Roman"/>
              </a:rPr>
              <a:t>Figure </a:t>
            </a:r>
            <a:r>
              <a:rPr sz="1400" spc="-5" dirty="0">
                <a:latin typeface="Times New Roman"/>
                <a:cs typeface="Times New Roman"/>
              </a:rPr>
              <a:t>(1) </a:t>
            </a:r>
            <a:r>
              <a:rPr sz="1400" dirty="0">
                <a:latin typeface="Times New Roman"/>
                <a:cs typeface="Times New Roman"/>
              </a:rPr>
              <a:t>: </a:t>
            </a:r>
            <a:r>
              <a:rPr sz="1400" b="1" spc="-5" dirty="0">
                <a:latin typeface="Times New Roman"/>
                <a:cs typeface="Times New Roman"/>
              </a:rPr>
              <a:t>Transform Color Image </a:t>
            </a:r>
            <a:r>
              <a:rPr sz="1400" b="1" spc="-10" dirty="0">
                <a:latin typeface="Times New Roman"/>
                <a:cs typeface="Times New Roman"/>
              </a:rPr>
              <a:t>to </a:t>
            </a:r>
            <a:r>
              <a:rPr sz="1400" b="1" spc="-5" dirty="0">
                <a:latin typeface="Times New Roman"/>
                <a:cs typeface="Times New Roman"/>
              </a:rPr>
              <a:t>Binary Level</a:t>
            </a:r>
            <a:r>
              <a:rPr sz="1400" b="1" spc="3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Image.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25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59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32308"/>
            <a:ext cx="8350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Chapter</a:t>
            </a:r>
            <a:r>
              <a:rPr sz="1200" b="1" i="1" spc="-4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One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54092" y="432306"/>
            <a:ext cx="2088514" cy="563616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91465" marR="5080" indent="-279400">
              <a:lnSpc>
                <a:spcPts val="1380"/>
              </a:lnSpc>
              <a:spcBef>
                <a:spcPts val="195"/>
              </a:spcBef>
            </a:pPr>
            <a:r>
              <a:rPr sz="1200" b="1" i="1" spc="-5" dirty="0">
                <a:latin typeface="Times New Roman"/>
                <a:cs typeface="Times New Roman"/>
              </a:rPr>
              <a:t>Introduction </a:t>
            </a:r>
            <a:r>
              <a:rPr sz="1200" b="1" i="1" dirty="0">
                <a:latin typeface="Times New Roman"/>
                <a:cs typeface="Times New Roman"/>
              </a:rPr>
              <a:t>to </a:t>
            </a:r>
            <a:r>
              <a:rPr sz="1200" b="1" i="1" spc="-5" dirty="0">
                <a:latin typeface="Times New Roman"/>
                <a:cs typeface="Times New Roman"/>
              </a:rPr>
              <a:t>Computer Vision  and Image Processing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59161" y="766485"/>
            <a:ext cx="5285105" cy="2563907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40"/>
              </a:spcBef>
            </a:pPr>
            <a:r>
              <a:rPr sz="1600" b="1" dirty="0">
                <a:latin typeface="Times New Roman"/>
                <a:cs typeface="Times New Roman"/>
              </a:rPr>
              <a:t>4.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Multispectral</a:t>
            </a:r>
            <a:r>
              <a:rPr sz="1600" b="1" u="heavy" spc="-2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Images</a:t>
            </a:r>
            <a:endParaRPr sz="1600">
              <a:latin typeface="Times New Roman"/>
              <a:cs typeface="Times New Roman"/>
            </a:endParaRPr>
          </a:p>
          <a:p>
            <a:pPr marL="12700" marR="5080" indent="228600">
              <a:lnSpc>
                <a:spcPct val="143700"/>
              </a:lnSpc>
              <a:spcBef>
                <a:spcPts val="105"/>
              </a:spcBef>
            </a:pP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multispectral image is one that captures image data </a:t>
            </a: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specific  frequencies across the </a:t>
            </a:r>
            <a:r>
              <a:rPr sz="1400" spc="-5" dirty="0">
                <a:latin typeface="Times New Roman"/>
                <a:cs typeface="Times New Roman"/>
                <a:hlinkClick r:id="rId4"/>
              </a:rPr>
              <a:t>electromagnetic spectrum</a:t>
            </a:r>
            <a:r>
              <a:rPr sz="1400" spc="-5" dirty="0">
                <a:latin typeface="Times New Roman"/>
                <a:cs typeface="Times New Roman"/>
              </a:rPr>
              <a:t>. Multispectral images  typically contain information outside the </a:t>
            </a:r>
            <a:r>
              <a:rPr sz="1400" dirty="0">
                <a:latin typeface="Times New Roman"/>
                <a:cs typeface="Times New Roman"/>
              </a:rPr>
              <a:t>normal </a:t>
            </a:r>
            <a:r>
              <a:rPr sz="1400" spc="-5" dirty="0">
                <a:latin typeface="Times New Roman"/>
                <a:cs typeface="Times New Roman"/>
              </a:rPr>
              <a:t>human perceptual range.  This may include infrared </a:t>
            </a:r>
            <a:r>
              <a:rPr sz="1400" spc="-50" dirty="0">
                <a:latin typeface="Times New Roman"/>
                <a:cs typeface="Times New Roman"/>
              </a:rPr>
              <a:t>(ءارمحلا </a:t>
            </a:r>
            <a:r>
              <a:rPr sz="1400" spc="-140" dirty="0">
                <a:latin typeface="Times New Roman"/>
                <a:cs typeface="Times New Roman"/>
              </a:rPr>
              <a:t>تحت), </a:t>
            </a:r>
            <a:r>
              <a:rPr sz="1400" spc="-5" dirty="0">
                <a:latin typeface="Times New Roman"/>
                <a:cs typeface="Times New Roman"/>
              </a:rPr>
              <a:t>ultraviolet </a:t>
            </a:r>
            <a:r>
              <a:rPr sz="1400" spc="-315" dirty="0">
                <a:latin typeface="Times New Roman"/>
                <a:cs typeface="Times New Roman"/>
              </a:rPr>
              <a:t>(هيجسفنبلا </a:t>
            </a:r>
            <a:r>
              <a:rPr sz="1400" spc="-150" dirty="0">
                <a:latin typeface="Times New Roman"/>
                <a:cs typeface="Times New Roman"/>
              </a:rPr>
              <a:t>قوف), </a:t>
            </a:r>
            <a:r>
              <a:rPr sz="1400" spc="-5" dirty="0">
                <a:latin typeface="Times New Roman"/>
                <a:cs typeface="Times New Roman"/>
              </a:rPr>
              <a:t>X-ray,  acoustic </a:t>
            </a:r>
            <a:r>
              <a:rPr sz="1400" spc="-130" dirty="0">
                <a:latin typeface="Times New Roman"/>
                <a:cs typeface="Times New Roman"/>
              </a:rPr>
              <a:t>(يعمس </a:t>
            </a:r>
            <a:r>
              <a:rPr sz="1400" dirty="0">
                <a:latin typeface="Times New Roman"/>
                <a:cs typeface="Times New Roman"/>
              </a:rPr>
              <a:t>) or </a:t>
            </a:r>
            <a:r>
              <a:rPr sz="1400" spc="-5" dirty="0">
                <a:latin typeface="Times New Roman"/>
                <a:cs typeface="Times New Roman"/>
              </a:rPr>
              <a:t>radar data. Source </a:t>
            </a:r>
            <a:r>
              <a:rPr sz="1400" dirty="0">
                <a:latin typeface="Times New Roman"/>
                <a:cs typeface="Times New Roman"/>
              </a:rPr>
              <a:t>of these </a:t>
            </a:r>
            <a:r>
              <a:rPr sz="1400" spc="-5" dirty="0">
                <a:latin typeface="Times New Roman"/>
                <a:cs typeface="Times New Roman"/>
              </a:rPr>
              <a:t>types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image include  satellite systems, underwater sonar </a:t>
            </a:r>
            <a:r>
              <a:rPr sz="1400" spc="-10" dirty="0">
                <a:latin typeface="Times New Roman"/>
                <a:cs typeface="Times New Roman"/>
              </a:rPr>
              <a:t>systems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medical diagnostics  imaging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systems.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618615" y="3410596"/>
            <a:ext cx="4762500" cy="19678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494914" y="5451741"/>
            <a:ext cx="301244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Times New Roman"/>
                <a:cs typeface="Times New Roman"/>
              </a:rPr>
              <a:t>Figure (1.12): </a:t>
            </a:r>
            <a:r>
              <a:rPr sz="1400" spc="-5" dirty="0">
                <a:latin typeface="Times New Roman"/>
                <a:cs typeface="Times New Roman"/>
              </a:rPr>
              <a:t>E</a:t>
            </a:r>
            <a:r>
              <a:rPr sz="1400" spc="-5" dirty="0">
                <a:latin typeface="Times New Roman"/>
                <a:cs typeface="Times New Roman"/>
                <a:hlinkClick r:id="rId4"/>
              </a:rPr>
              <a:t>lectromagnetic spectrum</a:t>
            </a:r>
            <a:r>
              <a:rPr sz="1400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485900" y="6099175"/>
            <a:ext cx="2395854" cy="206819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30987" y="6099175"/>
            <a:ext cx="2594991" cy="213779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1414525" y="6095366"/>
          <a:ext cx="5281930" cy="22599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5715"/>
                <a:gridCol w="2736215"/>
              </a:tblGrid>
              <a:tr h="22599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3" name="object 13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16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699132" y="8536686"/>
            <a:ext cx="260286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Figure (1.13): </a:t>
            </a:r>
            <a:r>
              <a:rPr sz="1400" spc="-5" dirty="0">
                <a:latin typeface="Times New Roman"/>
                <a:cs typeface="Times New Roman"/>
              </a:rPr>
              <a:t>Multispectral images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32308"/>
            <a:ext cx="8350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Chapter</a:t>
            </a:r>
            <a:r>
              <a:rPr sz="1200" b="1" i="1" spc="-4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One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17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554092" y="432306"/>
            <a:ext cx="2088514" cy="563616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91465" marR="5080" indent="-279400">
              <a:lnSpc>
                <a:spcPts val="1380"/>
              </a:lnSpc>
              <a:spcBef>
                <a:spcPts val="195"/>
              </a:spcBef>
            </a:pPr>
            <a:r>
              <a:rPr sz="1200" b="1" i="1" spc="-5" dirty="0">
                <a:latin typeface="Times New Roman"/>
                <a:cs typeface="Times New Roman"/>
              </a:rPr>
              <a:t>Introduction </a:t>
            </a:r>
            <a:r>
              <a:rPr sz="1200" b="1" i="1" dirty="0">
                <a:latin typeface="Times New Roman"/>
                <a:cs typeface="Times New Roman"/>
              </a:rPr>
              <a:t>to </a:t>
            </a:r>
            <a:r>
              <a:rPr sz="1200" b="1" i="1" spc="-5" dirty="0">
                <a:latin typeface="Times New Roman"/>
                <a:cs typeface="Times New Roman"/>
              </a:rPr>
              <a:t>Computer Vision  and Image Processing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6" y="766487"/>
            <a:ext cx="5513705" cy="8184164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40"/>
              </a:spcBef>
            </a:pPr>
            <a:r>
              <a:rPr sz="1600" b="1" spc="-5" dirty="0">
                <a:latin typeface="Times New Roman"/>
                <a:cs typeface="Times New Roman"/>
              </a:rPr>
              <a:t>1.10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Computer Graphics</a:t>
            </a:r>
            <a:r>
              <a:rPr sz="16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marL="12700" marR="5080" indent="456565" algn="just">
              <a:lnSpc>
                <a:spcPct val="1436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Computer graphics </a:t>
            </a:r>
            <a:r>
              <a:rPr sz="1400" spc="5" dirty="0">
                <a:latin typeface="Times New Roman"/>
                <a:cs typeface="Times New Roman"/>
              </a:rPr>
              <a:t>is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specialized field within </a:t>
            </a:r>
            <a:r>
              <a:rPr sz="1400" dirty="0">
                <a:latin typeface="Times New Roman"/>
                <a:cs typeface="Times New Roman"/>
              </a:rPr>
              <a:t>that </a:t>
            </a:r>
            <a:r>
              <a:rPr sz="1400" spc="-5" dirty="0">
                <a:latin typeface="Times New Roman"/>
                <a:cs typeface="Times New Roman"/>
              </a:rPr>
              <a:t>refers to the  computer science realm </a:t>
            </a:r>
            <a:r>
              <a:rPr sz="1400" dirty="0">
                <a:latin typeface="Times New Roman"/>
                <a:cs typeface="Times New Roman"/>
              </a:rPr>
              <a:t>that </a:t>
            </a:r>
            <a:r>
              <a:rPr sz="1400" spc="-5" dirty="0">
                <a:latin typeface="Times New Roman"/>
                <a:cs typeface="Times New Roman"/>
              </a:rPr>
              <a:t>refers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 reproduction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visual data through 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use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computer.</a:t>
            </a:r>
            <a:endParaRPr sz="1400">
              <a:latin typeface="Times New Roman"/>
              <a:cs typeface="Times New Roman"/>
            </a:endParaRPr>
          </a:p>
          <a:p>
            <a:pPr marL="12700" marR="10795">
              <a:lnSpc>
                <a:spcPct val="143600"/>
              </a:lnSpc>
              <a:spcBef>
                <a:spcPts val="10"/>
              </a:spcBef>
            </a:pP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computer graphics, types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image data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divided into two primarily  categories:</a:t>
            </a:r>
            <a:endParaRPr sz="1400">
              <a:latin typeface="Times New Roman"/>
              <a:cs typeface="Times New Roman"/>
            </a:endParaRPr>
          </a:p>
          <a:p>
            <a:pPr marL="469265" marR="8255" indent="-228600" algn="just">
              <a:lnSpc>
                <a:spcPts val="2420"/>
              </a:lnSpc>
              <a:spcBef>
                <a:spcPts val="195"/>
              </a:spcBef>
              <a:buFont typeface="Times New Roman"/>
              <a:buAutoNum type="arabicPeriod"/>
              <a:tabLst>
                <a:tab pos="469900" algn="l"/>
              </a:tabLst>
            </a:pPr>
            <a:r>
              <a:rPr sz="1400" b="1" spc="-5" dirty="0">
                <a:latin typeface="Times New Roman"/>
                <a:cs typeface="Times New Roman"/>
              </a:rPr>
              <a:t>Bitmap image (or </a:t>
            </a:r>
            <a:r>
              <a:rPr sz="1400" b="1" dirty="0">
                <a:latin typeface="Times New Roman"/>
                <a:cs typeface="Times New Roman"/>
              </a:rPr>
              <a:t>raster </a:t>
            </a:r>
            <a:r>
              <a:rPr sz="1400" b="1" spc="-5" dirty="0">
                <a:latin typeface="Times New Roman"/>
                <a:cs typeface="Times New Roman"/>
              </a:rPr>
              <a:t>image): </a:t>
            </a:r>
            <a:r>
              <a:rPr sz="1400" dirty="0">
                <a:latin typeface="Times New Roman"/>
                <a:cs typeface="Times New Roman"/>
              </a:rPr>
              <a:t>can </a:t>
            </a:r>
            <a:r>
              <a:rPr sz="1400" spc="-5" dirty="0">
                <a:latin typeface="Times New Roman"/>
                <a:cs typeface="Times New Roman"/>
              </a:rPr>
              <a:t>represented </a:t>
            </a:r>
            <a:r>
              <a:rPr sz="1400" dirty="0">
                <a:latin typeface="Times New Roman"/>
                <a:cs typeface="Times New Roman"/>
              </a:rPr>
              <a:t>by our </a:t>
            </a:r>
            <a:r>
              <a:rPr sz="1400" spc="-5" dirty="0">
                <a:latin typeface="Times New Roman"/>
                <a:cs typeface="Times New Roman"/>
              </a:rPr>
              <a:t>image  model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I(r,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c),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where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we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have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pixel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data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and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corresponding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brightness</a:t>
            </a:r>
            <a:endParaRPr sz="14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535"/>
              </a:spcBef>
            </a:pPr>
            <a:r>
              <a:rPr sz="1400" spc="-5" dirty="0">
                <a:latin typeface="Times New Roman"/>
                <a:cs typeface="Times New Roman"/>
              </a:rPr>
              <a:t>values stored in file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format.</a:t>
            </a:r>
            <a:endParaRPr sz="1400">
              <a:latin typeface="Times New Roman"/>
              <a:cs typeface="Times New Roman"/>
            </a:endParaRPr>
          </a:p>
          <a:p>
            <a:pPr marL="469265" marR="5080" indent="-228600" algn="just">
              <a:lnSpc>
                <a:spcPct val="143600"/>
              </a:lnSpc>
              <a:buFont typeface="Times New Roman"/>
              <a:buAutoNum type="arabicPeriod" startAt="2"/>
              <a:tabLst>
                <a:tab pos="469900" algn="l"/>
              </a:tabLst>
            </a:pPr>
            <a:r>
              <a:rPr sz="1400" b="1" dirty="0">
                <a:latin typeface="Times New Roman"/>
                <a:cs typeface="Times New Roman"/>
              </a:rPr>
              <a:t>Vector </a:t>
            </a:r>
            <a:r>
              <a:rPr sz="1400" b="1" spc="-5" dirty="0">
                <a:latin typeface="Times New Roman"/>
                <a:cs typeface="Times New Roman"/>
              </a:rPr>
              <a:t>images</a:t>
            </a:r>
            <a:r>
              <a:rPr sz="1400" spc="-5" dirty="0">
                <a:latin typeface="Times New Roman"/>
                <a:cs typeface="Times New Roman"/>
              </a:rPr>
              <a:t>: refer to the methods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representing lines, curves  shapes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storing only </a:t>
            </a:r>
            <a:r>
              <a:rPr sz="1400" dirty="0">
                <a:latin typeface="Times New Roman"/>
                <a:cs typeface="Times New Roman"/>
              </a:rPr>
              <a:t>the key </a:t>
            </a:r>
            <a:r>
              <a:rPr sz="1400" spc="-5" dirty="0">
                <a:latin typeface="Times New Roman"/>
                <a:cs typeface="Times New Roman"/>
              </a:rPr>
              <a:t>points. These </a:t>
            </a:r>
            <a:r>
              <a:rPr sz="1400" dirty="0">
                <a:latin typeface="Times New Roman"/>
                <a:cs typeface="Times New Roman"/>
              </a:rPr>
              <a:t>key </a:t>
            </a:r>
            <a:r>
              <a:rPr sz="1400" spc="-5" dirty="0">
                <a:latin typeface="Times New Roman"/>
                <a:cs typeface="Times New Roman"/>
              </a:rPr>
              <a:t>points are sufficient  </a:t>
            </a:r>
            <a:r>
              <a:rPr sz="1400" dirty="0">
                <a:latin typeface="Times New Roman"/>
                <a:cs typeface="Times New Roman"/>
              </a:rPr>
              <a:t>to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define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shapes,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and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process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turing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theses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into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an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marL="469265" marR="10160" algn="just">
              <a:lnSpc>
                <a:spcPct val="143600"/>
              </a:lnSpc>
              <a:spcBef>
                <a:spcPts val="15"/>
              </a:spcBef>
            </a:pPr>
            <a:r>
              <a:rPr sz="1400" spc="-5" dirty="0">
                <a:latin typeface="Times New Roman"/>
                <a:cs typeface="Times New Roman"/>
              </a:rPr>
              <a:t>called rending after the image has been rendered, it can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thought of 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being in bit </a:t>
            </a:r>
            <a:r>
              <a:rPr sz="1400" spc="-10" dirty="0">
                <a:latin typeface="Times New Roman"/>
                <a:cs typeface="Times New Roman"/>
              </a:rPr>
              <a:t>map </a:t>
            </a:r>
            <a:r>
              <a:rPr sz="1400" spc="-5" dirty="0">
                <a:latin typeface="Times New Roman"/>
                <a:cs typeface="Times New Roman"/>
              </a:rPr>
              <a:t>format where each pixel </a:t>
            </a:r>
            <a:r>
              <a:rPr sz="1400" dirty="0">
                <a:latin typeface="Times New Roman"/>
                <a:cs typeface="Times New Roman"/>
              </a:rPr>
              <a:t>has </a:t>
            </a:r>
            <a:r>
              <a:rPr sz="1400" spc="-5" dirty="0">
                <a:latin typeface="Times New Roman"/>
                <a:cs typeface="Times New Roman"/>
              </a:rPr>
              <a:t>specific values  associated with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it.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1400" b="1" dirty="0">
                <a:solidFill>
                  <a:srgbClr val="333333"/>
                </a:solidFill>
                <a:latin typeface="Times New Roman"/>
                <a:cs typeface="Times New Roman"/>
              </a:rPr>
              <a:t>What is </a:t>
            </a:r>
            <a:r>
              <a:rPr sz="14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the difference between </a:t>
            </a:r>
            <a:r>
              <a:rPr sz="1400" b="1" dirty="0">
                <a:solidFill>
                  <a:srgbClr val="333333"/>
                </a:solidFill>
                <a:latin typeface="Times New Roman"/>
                <a:cs typeface="Times New Roman"/>
              </a:rPr>
              <a:t>vector </a:t>
            </a:r>
            <a:r>
              <a:rPr sz="14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and </a:t>
            </a:r>
            <a:r>
              <a:rPr sz="1400" b="1" dirty="0">
                <a:solidFill>
                  <a:srgbClr val="333333"/>
                </a:solidFill>
                <a:latin typeface="Times New Roman"/>
                <a:cs typeface="Times New Roman"/>
              </a:rPr>
              <a:t>raster</a:t>
            </a:r>
            <a:r>
              <a:rPr sz="1400" b="1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graphics?</a:t>
            </a:r>
            <a:endParaRPr sz="1400">
              <a:latin typeface="Times New Roman"/>
              <a:cs typeface="Times New Roman"/>
            </a:endParaRPr>
          </a:p>
          <a:p>
            <a:pPr marL="469265" marR="9525" indent="-228600" algn="just">
              <a:lnSpc>
                <a:spcPct val="144300"/>
              </a:lnSpc>
              <a:spcBef>
                <a:spcPts val="60"/>
              </a:spcBef>
              <a:buFont typeface="Symbol"/>
              <a:buChar char=""/>
              <a:tabLst>
                <a:tab pos="469900" algn="l"/>
              </a:tabLst>
            </a:pPr>
            <a:r>
              <a:rPr sz="1400" dirty="0">
                <a:solidFill>
                  <a:srgbClr val="333333"/>
                </a:solidFill>
                <a:latin typeface="Times New Roman"/>
                <a:cs typeface="Times New Roman"/>
              </a:rPr>
              <a:t>Raster </a:t>
            </a:r>
            <a:r>
              <a:rPr sz="1400" spc="-5" dirty="0">
                <a:solidFill>
                  <a:srgbClr val="333333"/>
                </a:solidFill>
                <a:latin typeface="Times New Roman"/>
                <a:cs typeface="Times New Roman"/>
              </a:rPr>
              <a:t>graphics are composed </a:t>
            </a:r>
            <a:r>
              <a:rPr sz="1400" dirty="0">
                <a:solidFill>
                  <a:srgbClr val="333333"/>
                </a:solidFill>
                <a:latin typeface="Times New Roman"/>
                <a:cs typeface="Times New Roman"/>
              </a:rPr>
              <a:t>of </a:t>
            </a:r>
            <a:r>
              <a:rPr sz="1400" spc="-5" dirty="0">
                <a:solidFill>
                  <a:srgbClr val="333333"/>
                </a:solidFill>
                <a:latin typeface="Times New Roman"/>
                <a:cs typeface="Times New Roman"/>
              </a:rPr>
              <a:t>pixels, while vector graphics are  composed of</a:t>
            </a:r>
            <a:r>
              <a:rPr sz="14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333333"/>
                </a:solidFill>
                <a:latin typeface="Times New Roman"/>
                <a:cs typeface="Times New Roman"/>
              </a:rPr>
              <a:t>paths.</a:t>
            </a:r>
            <a:endParaRPr sz="1400">
              <a:latin typeface="Times New Roman"/>
              <a:cs typeface="Times New Roman"/>
            </a:endParaRPr>
          </a:p>
          <a:p>
            <a:pPr marL="469265" marR="10160" indent="-228600" algn="just">
              <a:lnSpc>
                <a:spcPct val="144300"/>
              </a:lnSpc>
              <a:spcBef>
                <a:spcPts val="85"/>
              </a:spcBef>
              <a:buFont typeface="Symbol"/>
              <a:buChar char=""/>
              <a:tabLst>
                <a:tab pos="469900" algn="l"/>
              </a:tabLst>
            </a:pPr>
            <a:r>
              <a:rPr sz="1400" dirty="0">
                <a:solidFill>
                  <a:srgbClr val="333333"/>
                </a:solidFill>
                <a:latin typeface="Times New Roman"/>
                <a:cs typeface="Times New Roman"/>
              </a:rPr>
              <a:t>A raster </a:t>
            </a:r>
            <a:r>
              <a:rPr sz="1400" spc="-5" dirty="0">
                <a:solidFill>
                  <a:srgbClr val="333333"/>
                </a:solidFill>
                <a:latin typeface="Times New Roman"/>
                <a:cs typeface="Times New Roman"/>
              </a:rPr>
              <a:t>graphic, such </a:t>
            </a:r>
            <a:r>
              <a:rPr sz="1400" dirty="0">
                <a:solidFill>
                  <a:srgbClr val="333333"/>
                </a:solidFill>
                <a:latin typeface="Times New Roman"/>
                <a:cs typeface="Times New Roman"/>
              </a:rPr>
              <a:t>as a gif or </a:t>
            </a:r>
            <a:r>
              <a:rPr sz="1400" spc="-5" dirty="0">
                <a:solidFill>
                  <a:srgbClr val="333333"/>
                </a:solidFill>
                <a:latin typeface="Times New Roman"/>
                <a:cs typeface="Times New Roman"/>
              </a:rPr>
              <a:t>jpeg, </a:t>
            </a:r>
            <a:r>
              <a:rPr sz="1400" dirty="0">
                <a:solidFill>
                  <a:srgbClr val="333333"/>
                </a:solidFill>
                <a:latin typeface="Times New Roman"/>
                <a:cs typeface="Times New Roman"/>
              </a:rPr>
              <a:t>is an array of </a:t>
            </a:r>
            <a:r>
              <a:rPr sz="1400" spc="-5" dirty="0">
                <a:solidFill>
                  <a:srgbClr val="333333"/>
                </a:solidFill>
                <a:latin typeface="Times New Roman"/>
                <a:cs typeface="Times New Roman"/>
              </a:rPr>
              <a:t>pixels </a:t>
            </a:r>
            <a:r>
              <a:rPr sz="1400" dirty="0">
                <a:solidFill>
                  <a:srgbClr val="333333"/>
                </a:solidFill>
                <a:latin typeface="Times New Roman"/>
                <a:cs typeface="Times New Roman"/>
              </a:rPr>
              <a:t>of </a:t>
            </a:r>
            <a:r>
              <a:rPr sz="1400" spc="-5" dirty="0">
                <a:solidFill>
                  <a:srgbClr val="333333"/>
                </a:solidFill>
                <a:latin typeface="Times New Roman"/>
                <a:cs typeface="Times New Roman"/>
              </a:rPr>
              <a:t>various  colors,</a:t>
            </a:r>
            <a:r>
              <a:rPr sz="1400" spc="18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srgbClr val="333333"/>
                </a:solidFill>
                <a:latin typeface="Times New Roman"/>
                <a:cs typeface="Times New Roman"/>
              </a:rPr>
              <a:t>which</a:t>
            </a:r>
            <a:r>
              <a:rPr sz="1400" spc="18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333333"/>
                </a:solidFill>
                <a:latin typeface="Times New Roman"/>
                <a:cs typeface="Times New Roman"/>
              </a:rPr>
              <a:t>together</a:t>
            </a:r>
            <a:r>
              <a:rPr sz="1400" spc="19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333333"/>
                </a:solidFill>
                <a:latin typeface="Times New Roman"/>
                <a:cs typeface="Times New Roman"/>
              </a:rPr>
              <a:t>form</a:t>
            </a:r>
            <a:r>
              <a:rPr sz="1400" spc="17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333333"/>
                </a:solidFill>
                <a:latin typeface="Times New Roman"/>
                <a:cs typeface="Times New Roman"/>
              </a:rPr>
              <a:t>an</a:t>
            </a:r>
            <a:r>
              <a:rPr sz="1400" spc="19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333333"/>
                </a:solidFill>
                <a:latin typeface="Times New Roman"/>
                <a:cs typeface="Times New Roman"/>
              </a:rPr>
              <a:t>image.</a:t>
            </a:r>
            <a:r>
              <a:rPr sz="1400" spc="19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400" spc="18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333333"/>
                </a:solidFill>
                <a:latin typeface="Times New Roman"/>
                <a:cs typeface="Times New Roman"/>
              </a:rPr>
              <a:t>vector</a:t>
            </a:r>
            <a:r>
              <a:rPr sz="1400" spc="18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333333"/>
                </a:solidFill>
                <a:latin typeface="Times New Roman"/>
                <a:cs typeface="Times New Roman"/>
              </a:rPr>
              <a:t>graphic,</a:t>
            </a:r>
            <a:r>
              <a:rPr sz="1400" spc="17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333333"/>
                </a:solidFill>
                <a:latin typeface="Times New Roman"/>
                <a:cs typeface="Times New Roman"/>
              </a:rPr>
              <a:t>such</a:t>
            </a:r>
            <a:r>
              <a:rPr sz="1400" spc="18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333333"/>
                </a:solidFill>
                <a:latin typeface="Times New Roman"/>
                <a:cs typeface="Times New Roman"/>
              </a:rPr>
              <a:t>as</a:t>
            </a:r>
            <a:r>
              <a:rPr sz="1400" spc="18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333333"/>
                </a:solidFill>
                <a:latin typeface="Times New Roman"/>
                <a:cs typeface="Times New Roman"/>
              </a:rPr>
              <a:t>an</a:t>
            </a:r>
            <a:endParaRPr sz="1400">
              <a:latin typeface="Times New Roman"/>
              <a:cs typeface="Times New Roman"/>
            </a:endParaRPr>
          </a:p>
          <a:p>
            <a:pPr marL="469265" marR="8255" algn="just">
              <a:lnSpc>
                <a:spcPct val="143600"/>
              </a:lnSpc>
            </a:pPr>
            <a:r>
              <a:rPr sz="1400" dirty="0">
                <a:solidFill>
                  <a:srgbClr val="333333"/>
                </a:solidFill>
                <a:latin typeface="Times New Roman"/>
                <a:cs typeface="Times New Roman"/>
              </a:rPr>
              <a:t>.eps </a:t>
            </a:r>
            <a:r>
              <a:rPr sz="1400" spc="-5" dirty="0">
                <a:solidFill>
                  <a:srgbClr val="333333"/>
                </a:solidFill>
                <a:latin typeface="Times New Roman"/>
                <a:cs typeface="Times New Roman"/>
              </a:rPr>
              <a:t>file </a:t>
            </a:r>
            <a:r>
              <a:rPr sz="1400" dirty="0">
                <a:solidFill>
                  <a:srgbClr val="333333"/>
                </a:solidFill>
                <a:latin typeface="Times New Roman"/>
                <a:cs typeface="Times New Roman"/>
              </a:rPr>
              <a:t>or </a:t>
            </a:r>
            <a:r>
              <a:rPr sz="1400" spc="-5" dirty="0">
                <a:solidFill>
                  <a:srgbClr val="333333"/>
                </a:solidFill>
                <a:latin typeface="Times New Roman"/>
                <a:cs typeface="Times New Roman"/>
              </a:rPr>
              <a:t>Adobe Illustrator file, </a:t>
            </a:r>
            <a:r>
              <a:rPr sz="1400" dirty="0">
                <a:solidFill>
                  <a:srgbClr val="333333"/>
                </a:solidFill>
                <a:latin typeface="Times New Roman"/>
                <a:cs typeface="Times New Roman"/>
              </a:rPr>
              <a:t>is </a:t>
            </a:r>
            <a:r>
              <a:rPr sz="1400" spc="-5" dirty="0">
                <a:solidFill>
                  <a:srgbClr val="333333"/>
                </a:solidFill>
                <a:latin typeface="Times New Roman"/>
                <a:cs typeface="Times New Roman"/>
              </a:rPr>
              <a:t>composed </a:t>
            </a:r>
            <a:r>
              <a:rPr sz="1400" dirty="0">
                <a:solidFill>
                  <a:srgbClr val="333333"/>
                </a:solidFill>
                <a:latin typeface="Times New Roman"/>
                <a:cs typeface="Times New Roman"/>
              </a:rPr>
              <a:t>of </a:t>
            </a:r>
            <a:r>
              <a:rPr sz="1400" spc="-5" dirty="0">
                <a:solidFill>
                  <a:srgbClr val="333333"/>
                </a:solidFill>
                <a:latin typeface="Times New Roman"/>
                <a:cs typeface="Times New Roman"/>
              </a:rPr>
              <a:t>paths, </a:t>
            </a:r>
            <a:r>
              <a:rPr sz="1400" dirty="0">
                <a:solidFill>
                  <a:srgbClr val="333333"/>
                </a:solidFill>
                <a:latin typeface="Times New Roman"/>
                <a:cs typeface="Times New Roman"/>
              </a:rPr>
              <a:t>or </a:t>
            </a:r>
            <a:r>
              <a:rPr sz="1400" spc="-5" dirty="0">
                <a:solidFill>
                  <a:srgbClr val="333333"/>
                </a:solidFill>
                <a:latin typeface="Times New Roman"/>
                <a:cs typeface="Times New Roman"/>
              </a:rPr>
              <a:t>lines, that  </a:t>
            </a:r>
            <a:r>
              <a:rPr sz="1400" dirty="0">
                <a:solidFill>
                  <a:srgbClr val="333333"/>
                </a:solidFill>
                <a:latin typeface="Times New Roman"/>
                <a:cs typeface="Times New Roman"/>
              </a:rPr>
              <a:t>are </a:t>
            </a:r>
            <a:r>
              <a:rPr sz="1400" spc="-5" dirty="0">
                <a:solidFill>
                  <a:srgbClr val="333333"/>
                </a:solidFill>
                <a:latin typeface="Times New Roman"/>
                <a:cs typeface="Times New Roman"/>
              </a:rPr>
              <a:t>either straight </a:t>
            </a:r>
            <a:r>
              <a:rPr sz="1400" dirty="0">
                <a:solidFill>
                  <a:srgbClr val="333333"/>
                </a:solidFill>
                <a:latin typeface="Times New Roman"/>
                <a:cs typeface="Times New Roman"/>
              </a:rPr>
              <a:t>or</a:t>
            </a:r>
            <a:r>
              <a:rPr sz="1400" spc="-5" dirty="0">
                <a:solidFill>
                  <a:srgbClr val="333333"/>
                </a:solidFill>
                <a:latin typeface="Times New Roman"/>
                <a:cs typeface="Times New Roman"/>
              </a:rPr>
              <a:t> curved.</a:t>
            </a:r>
            <a:endParaRPr sz="1400">
              <a:latin typeface="Times New Roman"/>
              <a:cs typeface="Times New Roman"/>
            </a:endParaRPr>
          </a:p>
          <a:p>
            <a:pPr marL="469265" marR="5080" indent="-228600" algn="just">
              <a:lnSpc>
                <a:spcPct val="143800"/>
              </a:lnSpc>
              <a:spcBef>
                <a:spcPts val="105"/>
              </a:spcBef>
              <a:buClr>
                <a:srgbClr val="000000"/>
              </a:buClr>
              <a:buFont typeface="Symbol"/>
              <a:buChar char=""/>
              <a:tabLst>
                <a:tab pos="469900" algn="l"/>
              </a:tabLst>
            </a:pPr>
            <a:r>
              <a:rPr sz="1400" dirty="0">
                <a:solidFill>
                  <a:srgbClr val="333333"/>
                </a:solidFill>
                <a:latin typeface="Times New Roman"/>
                <a:cs typeface="Times New Roman"/>
              </a:rPr>
              <a:t>Because </a:t>
            </a:r>
            <a:r>
              <a:rPr sz="1400" spc="-5" dirty="0">
                <a:solidFill>
                  <a:srgbClr val="333333"/>
                </a:solidFill>
                <a:latin typeface="Times New Roman"/>
                <a:cs typeface="Times New Roman"/>
              </a:rPr>
              <a:t>vector graphics </a:t>
            </a:r>
            <a:r>
              <a:rPr sz="1400" dirty="0">
                <a:solidFill>
                  <a:srgbClr val="333333"/>
                </a:solidFill>
                <a:latin typeface="Times New Roman"/>
                <a:cs typeface="Times New Roman"/>
              </a:rPr>
              <a:t>are </a:t>
            </a:r>
            <a:r>
              <a:rPr sz="1400" spc="-5" dirty="0">
                <a:solidFill>
                  <a:srgbClr val="333333"/>
                </a:solidFill>
                <a:latin typeface="Times New Roman"/>
                <a:cs typeface="Times New Roman"/>
              </a:rPr>
              <a:t>not made </a:t>
            </a:r>
            <a:r>
              <a:rPr sz="1400" dirty="0">
                <a:solidFill>
                  <a:srgbClr val="333333"/>
                </a:solidFill>
                <a:latin typeface="Times New Roman"/>
                <a:cs typeface="Times New Roman"/>
              </a:rPr>
              <a:t>of </a:t>
            </a:r>
            <a:r>
              <a:rPr sz="1400" spc="-5" dirty="0">
                <a:solidFill>
                  <a:srgbClr val="333333"/>
                </a:solidFill>
                <a:latin typeface="Times New Roman"/>
                <a:cs typeface="Times New Roman"/>
              </a:rPr>
              <a:t>pixels, the images </a:t>
            </a:r>
            <a:r>
              <a:rPr sz="1400" dirty="0">
                <a:solidFill>
                  <a:srgbClr val="333333"/>
                </a:solidFill>
                <a:latin typeface="Times New Roman"/>
                <a:cs typeface="Times New Roman"/>
              </a:rPr>
              <a:t>can be  </a:t>
            </a:r>
            <a:r>
              <a:rPr sz="1400" spc="-5" dirty="0">
                <a:solidFill>
                  <a:srgbClr val="333333"/>
                </a:solidFill>
                <a:latin typeface="Times New Roman"/>
                <a:cs typeface="Times New Roman"/>
              </a:rPr>
              <a:t>scaled </a:t>
            </a:r>
            <a:r>
              <a:rPr sz="1400" dirty="0">
                <a:solidFill>
                  <a:srgbClr val="333333"/>
                </a:solidFill>
                <a:latin typeface="Times New Roman"/>
                <a:cs typeface="Times New Roman"/>
              </a:rPr>
              <a:t>to </a:t>
            </a:r>
            <a:r>
              <a:rPr sz="1400" spc="-5" dirty="0">
                <a:solidFill>
                  <a:srgbClr val="333333"/>
                </a:solidFill>
                <a:latin typeface="Times New Roman"/>
                <a:cs typeface="Times New Roman"/>
              </a:rPr>
              <a:t>be </a:t>
            </a:r>
            <a:r>
              <a:rPr sz="1400" dirty="0">
                <a:solidFill>
                  <a:srgbClr val="333333"/>
                </a:solidFill>
                <a:latin typeface="Times New Roman"/>
                <a:cs typeface="Times New Roman"/>
              </a:rPr>
              <a:t>very </a:t>
            </a:r>
            <a:r>
              <a:rPr sz="1400" spc="-5" dirty="0">
                <a:solidFill>
                  <a:srgbClr val="333333"/>
                </a:solidFill>
                <a:latin typeface="Times New Roman"/>
                <a:cs typeface="Times New Roman"/>
              </a:rPr>
              <a:t>large without losing quality. </a:t>
            </a:r>
            <a:r>
              <a:rPr sz="1400" dirty="0">
                <a:solidFill>
                  <a:srgbClr val="333333"/>
                </a:solidFill>
                <a:latin typeface="Times New Roman"/>
                <a:cs typeface="Times New Roman"/>
              </a:rPr>
              <a:t>Raster </a:t>
            </a:r>
            <a:r>
              <a:rPr sz="1400" spc="-5" dirty="0">
                <a:solidFill>
                  <a:srgbClr val="333333"/>
                </a:solidFill>
                <a:latin typeface="Times New Roman"/>
                <a:cs typeface="Times New Roman"/>
              </a:rPr>
              <a:t>graphics, </a:t>
            </a:r>
            <a:r>
              <a:rPr sz="1400" dirty="0">
                <a:solidFill>
                  <a:srgbClr val="333333"/>
                </a:solidFill>
                <a:latin typeface="Times New Roman"/>
                <a:cs typeface="Times New Roman"/>
              </a:rPr>
              <a:t>on </a:t>
            </a:r>
            <a:r>
              <a:rPr sz="1400" spc="-5" dirty="0">
                <a:solidFill>
                  <a:srgbClr val="333333"/>
                </a:solidFill>
                <a:latin typeface="Times New Roman"/>
                <a:cs typeface="Times New Roman"/>
              </a:rPr>
              <a:t>the  other hand, become "blocky," since each pixel </a:t>
            </a:r>
            <a:r>
              <a:rPr sz="1400" dirty="0">
                <a:solidFill>
                  <a:srgbClr val="333333"/>
                </a:solidFill>
                <a:latin typeface="Times New Roman"/>
                <a:cs typeface="Times New Roman"/>
              </a:rPr>
              <a:t>increases </a:t>
            </a:r>
            <a:r>
              <a:rPr sz="1400" spc="-5" dirty="0">
                <a:solidFill>
                  <a:srgbClr val="333333"/>
                </a:solidFill>
                <a:latin typeface="Times New Roman"/>
                <a:cs typeface="Times New Roman"/>
              </a:rPr>
              <a:t>in size </a:t>
            </a:r>
            <a:r>
              <a:rPr sz="1400" dirty="0">
                <a:solidFill>
                  <a:srgbClr val="333333"/>
                </a:solidFill>
                <a:latin typeface="Times New Roman"/>
                <a:cs typeface="Times New Roman"/>
              </a:rPr>
              <a:t>as </a:t>
            </a:r>
            <a:r>
              <a:rPr sz="1400" spc="-5" dirty="0">
                <a:solidFill>
                  <a:srgbClr val="333333"/>
                </a:solidFill>
                <a:latin typeface="Times New Roman"/>
                <a:cs typeface="Times New Roman"/>
              </a:rPr>
              <a:t>the  image </a:t>
            </a:r>
            <a:r>
              <a:rPr sz="1400" dirty="0">
                <a:solidFill>
                  <a:srgbClr val="333333"/>
                </a:solidFill>
                <a:latin typeface="Times New Roman"/>
                <a:cs typeface="Times New Roman"/>
              </a:rPr>
              <a:t>is </a:t>
            </a:r>
            <a:r>
              <a:rPr sz="1400" spc="-5" dirty="0">
                <a:solidFill>
                  <a:srgbClr val="333333"/>
                </a:solidFill>
                <a:latin typeface="Times New Roman"/>
                <a:cs typeface="Times New Roman"/>
              </a:rPr>
              <a:t>made</a:t>
            </a:r>
            <a:r>
              <a:rPr sz="14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333333"/>
                </a:solidFill>
                <a:latin typeface="Times New Roman"/>
                <a:cs typeface="Times New Roman"/>
              </a:rPr>
              <a:t>larger.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32308"/>
            <a:ext cx="8350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Chapter</a:t>
            </a:r>
            <a:r>
              <a:rPr sz="1200" b="1" i="1" spc="-4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One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54092" y="432306"/>
            <a:ext cx="2088514" cy="563616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91465" marR="5080" indent="-279400">
              <a:lnSpc>
                <a:spcPts val="1380"/>
              </a:lnSpc>
              <a:spcBef>
                <a:spcPts val="195"/>
              </a:spcBef>
            </a:pPr>
            <a:r>
              <a:rPr sz="1200" b="1" i="1" spc="-5" dirty="0">
                <a:latin typeface="Times New Roman"/>
                <a:cs typeface="Times New Roman"/>
              </a:rPr>
              <a:t>Introduction </a:t>
            </a:r>
            <a:r>
              <a:rPr sz="1200" b="1" i="1" dirty="0">
                <a:latin typeface="Times New Roman"/>
                <a:cs typeface="Times New Roman"/>
              </a:rPr>
              <a:t>to </a:t>
            </a:r>
            <a:r>
              <a:rPr sz="1200" b="1" i="1" spc="-5" dirty="0">
                <a:latin typeface="Times New Roman"/>
                <a:cs typeface="Times New Roman"/>
              </a:rPr>
              <a:t>Computer Vision  and Image Processing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23778" y="1220470"/>
            <a:ext cx="3324859" cy="17329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30606" y="3026797"/>
            <a:ext cx="5512435" cy="55971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11275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Figure (1.14): </a:t>
            </a:r>
            <a:r>
              <a:rPr sz="1400" spc="-5" dirty="0">
                <a:latin typeface="Times New Roman"/>
                <a:cs typeface="Times New Roman"/>
              </a:rPr>
              <a:t>vector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bitmap image.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b="1" spc="-5" dirty="0">
                <a:latin typeface="Times New Roman"/>
                <a:cs typeface="Times New Roman"/>
              </a:rPr>
              <a:t>1.11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Digital Image File</a:t>
            </a:r>
            <a:r>
              <a:rPr sz="1600" b="1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Format</a:t>
            </a:r>
            <a:endParaRPr sz="1600">
              <a:latin typeface="Times New Roman"/>
              <a:cs typeface="Times New Roman"/>
            </a:endParaRPr>
          </a:p>
          <a:p>
            <a:pPr marL="12700" marR="5080" indent="182245" algn="just">
              <a:lnSpc>
                <a:spcPct val="1438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Image file formats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standardized means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organizing and storing </a:t>
            </a:r>
            <a:r>
              <a:rPr sz="1400" spc="-5" dirty="0">
                <a:latin typeface="Times New Roman"/>
                <a:cs typeface="Times New Roman"/>
                <a:hlinkClick r:id="rId5"/>
              </a:rPr>
              <a:t> digital </a:t>
            </a:r>
            <a:r>
              <a:rPr sz="1400" dirty="0">
                <a:latin typeface="Times New Roman"/>
                <a:cs typeface="Times New Roman"/>
                <a:hlinkClick r:id="rId5"/>
              </a:rPr>
              <a:t>images</a:t>
            </a:r>
            <a:r>
              <a:rPr sz="1400" dirty="0">
                <a:latin typeface="Times New Roman"/>
                <a:cs typeface="Times New Roman"/>
              </a:rPr>
              <a:t>. </a:t>
            </a:r>
            <a:r>
              <a:rPr sz="1400" spc="-5" dirty="0">
                <a:latin typeface="Times New Roman"/>
                <a:cs typeface="Times New Roman"/>
              </a:rPr>
              <a:t>Image </a:t>
            </a:r>
            <a:r>
              <a:rPr sz="1400" spc="-5" dirty="0">
                <a:latin typeface="Times New Roman"/>
                <a:cs typeface="Times New Roman"/>
                <a:hlinkClick r:id="rId6"/>
              </a:rPr>
              <a:t>files</a:t>
            </a:r>
            <a:r>
              <a:rPr sz="1400" spc="-5" dirty="0">
                <a:latin typeface="Times New Roman"/>
                <a:cs typeface="Times New Roman"/>
              </a:rPr>
              <a:t> are composed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digital data in one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these  formats that can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  <a:hlinkClick r:id="rId7"/>
              </a:rPr>
              <a:t>rasterized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280" dirty="0">
                <a:latin typeface="Times New Roman"/>
                <a:cs typeface="Times New Roman"/>
              </a:rPr>
              <a:t>(</a:t>
            </a:r>
            <a:r>
              <a:rPr sz="1400" spc="-280" dirty="0">
                <a:solidFill>
                  <a:srgbClr val="212121"/>
                </a:solidFill>
                <a:latin typeface="Arial"/>
                <a:cs typeface="Arial"/>
              </a:rPr>
              <a:t>هطيقنت </a:t>
            </a:r>
            <a:r>
              <a:rPr sz="1400" dirty="0">
                <a:latin typeface="Times New Roman"/>
                <a:cs typeface="Times New Roman"/>
              </a:rPr>
              <a:t>) </a:t>
            </a:r>
            <a:r>
              <a:rPr sz="1400" spc="-5" dirty="0">
                <a:latin typeface="Times New Roman"/>
                <a:cs typeface="Times New Roman"/>
              </a:rPr>
              <a:t>for use on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computer display </a:t>
            </a:r>
            <a:r>
              <a:rPr sz="1400" dirty="0">
                <a:latin typeface="Times New Roman"/>
                <a:cs typeface="Times New Roman"/>
              </a:rPr>
              <a:t>or  </a:t>
            </a:r>
            <a:r>
              <a:rPr sz="1400" spc="-5" dirty="0">
                <a:latin typeface="Times New Roman"/>
                <a:cs typeface="Times New Roman"/>
              </a:rPr>
              <a:t>printer.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image file format may store data in uncompressed, compressed, 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  <a:hlinkClick r:id="rId8"/>
              </a:rPr>
              <a:t>vector </a:t>
            </a:r>
            <a:r>
              <a:rPr sz="1400" spc="-5" dirty="0">
                <a:latin typeface="Times New Roman"/>
                <a:cs typeface="Times New Roman"/>
              </a:rPr>
              <a:t>formats. Once rasterized,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dirty="0">
                <a:latin typeface="Times New Roman"/>
                <a:cs typeface="Times New Roman"/>
              </a:rPr>
              <a:t>image </a:t>
            </a:r>
            <a:r>
              <a:rPr sz="1400" spc="-10" dirty="0">
                <a:latin typeface="Times New Roman"/>
                <a:cs typeface="Times New Roman"/>
              </a:rPr>
              <a:t>becomes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10" dirty="0">
                <a:latin typeface="Times New Roman"/>
                <a:cs typeface="Times New Roman"/>
              </a:rPr>
              <a:t>grid </a:t>
            </a:r>
            <a:r>
              <a:rPr sz="1400" spc="-5" dirty="0">
                <a:latin typeface="Times New Roman"/>
                <a:cs typeface="Times New Roman"/>
              </a:rPr>
              <a:t>of pixels, each 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10" dirty="0">
                <a:latin typeface="Times New Roman"/>
                <a:cs typeface="Times New Roman"/>
              </a:rPr>
              <a:t>which </a:t>
            </a:r>
            <a:r>
              <a:rPr sz="1400" spc="-5" dirty="0">
                <a:latin typeface="Times New Roman"/>
                <a:cs typeface="Times New Roman"/>
              </a:rPr>
              <a:t>has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number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bits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designate its color equal to the color depth 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device </a:t>
            </a:r>
            <a:r>
              <a:rPr sz="1400" spc="-5" dirty="0">
                <a:latin typeface="Times New Roman"/>
                <a:cs typeface="Times New Roman"/>
              </a:rPr>
              <a:t>displaying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it.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1400" b="1" dirty="0">
                <a:latin typeface="Times New Roman"/>
                <a:cs typeface="Times New Roman"/>
              </a:rPr>
              <a:t>Why </a:t>
            </a:r>
            <a:r>
              <a:rPr sz="1400" b="1" spc="-10" dirty="0">
                <a:latin typeface="Times New Roman"/>
                <a:cs typeface="Times New Roman"/>
              </a:rPr>
              <a:t>do </a:t>
            </a:r>
            <a:r>
              <a:rPr sz="1400" b="1" spc="5" dirty="0">
                <a:latin typeface="Times New Roman"/>
                <a:cs typeface="Times New Roman"/>
              </a:rPr>
              <a:t>we </a:t>
            </a:r>
            <a:r>
              <a:rPr sz="1400" b="1" spc="-5" dirty="0">
                <a:latin typeface="Times New Roman"/>
                <a:cs typeface="Times New Roman"/>
              </a:rPr>
              <a:t>need so many </a:t>
            </a:r>
            <a:r>
              <a:rPr sz="1400" b="1" dirty="0">
                <a:latin typeface="Times New Roman"/>
                <a:cs typeface="Times New Roman"/>
              </a:rPr>
              <a:t>different </a:t>
            </a:r>
            <a:r>
              <a:rPr sz="1400" b="1" spc="-5" dirty="0">
                <a:latin typeface="Times New Roman"/>
                <a:cs typeface="Times New Roman"/>
              </a:rPr>
              <a:t>types </a:t>
            </a:r>
            <a:r>
              <a:rPr sz="1400" b="1" dirty="0">
                <a:latin typeface="Times New Roman"/>
                <a:cs typeface="Times New Roman"/>
              </a:rPr>
              <a:t>of </a:t>
            </a:r>
            <a:r>
              <a:rPr sz="1400" b="1" spc="-5" dirty="0">
                <a:latin typeface="Times New Roman"/>
                <a:cs typeface="Times New Roman"/>
              </a:rPr>
              <a:t>image file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format?</a:t>
            </a:r>
            <a:endParaRPr sz="1400">
              <a:latin typeface="Times New Roman"/>
              <a:cs typeface="Times New Roman"/>
            </a:endParaRPr>
          </a:p>
          <a:p>
            <a:pPr marL="469265" marR="120014" indent="-228600">
              <a:lnSpc>
                <a:spcPct val="144300"/>
              </a:lnSpc>
              <a:spcBef>
                <a:spcPts val="6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The short answer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that there are many </a:t>
            </a:r>
            <a:r>
              <a:rPr sz="1400" dirty="0">
                <a:latin typeface="Times New Roman"/>
                <a:cs typeface="Times New Roman"/>
              </a:rPr>
              <a:t>different </a:t>
            </a:r>
            <a:r>
              <a:rPr sz="1400" spc="-5" dirty="0">
                <a:latin typeface="Times New Roman"/>
                <a:cs typeface="Times New Roman"/>
              </a:rPr>
              <a:t>types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images and  application with varying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requirements.</a:t>
            </a:r>
            <a:endParaRPr sz="1400">
              <a:latin typeface="Times New Roman"/>
              <a:cs typeface="Times New Roman"/>
            </a:endParaRPr>
          </a:p>
          <a:p>
            <a:pPr marL="469265" marR="194945" indent="-228600">
              <a:lnSpc>
                <a:spcPct val="144300"/>
              </a:lnSpc>
              <a:spcBef>
                <a:spcPts val="9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more complete answer, also considers market share proprietary  information, and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lack of coordination within the imaging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industry.</a:t>
            </a:r>
            <a:endParaRPr sz="1400">
              <a:latin typeface="Times New Roman"/>
              <a:cs typeface="Times New Roman"/>
            </a:endParaRPr>
          </a:p>
          <a:p>
            <a:pPr marL="12700" marR="125730">
              <a:lnSpc>
                <a:spcPct val="143600"/>
              </a:lnSpc>
            </a:pPr>
            <a:r>
              <a:rPr sz="1400" dirty="0">
                <a:latin typeface="Times New Roman"/>
                <a:cs typeface="Times New Roman"/>
              </a:rPr>
              <a:t>Many image </a:t>
            </a:r>
            <a:r>
              <a:rPr sz="1400" spc="-5" dirty="0">
                <a:latin typeface="Times New Roman"/>
                <a:cs typeface="Times New Roman"/>
              </a:rPr>
              <a:t>types can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converted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one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other type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easily available  image conversion software. Field related to computer imaging is that  computer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graphics.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32308"/>
            <a:ext cx="8350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Chapter</a:t>
            </a:r>
            <a:r>
              <a:rPr sz="1200" b="1" i="1" spc="-4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One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19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554092" y="432306"/>
            <a:ext cx="2088514" cy="563616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91465" marR="5080" indent="-279400">
              <a:lnSpc>
                <a:spcPts val="1380"/>
              </a:lnSpc>
              <a:spcBef>
                <a:spcPts val="195"/>
              </a:spcBef>
            </a:pPr>
            <a:r>
              <a:rPr sz="1200" b="1" i="1" spc="-5" dirty="0">
                <a:latin typeface="Times New Roman"/>
                <a:cs typeface="Times New Roman"/>
              </a:rPr>
              <a:t>Introduction </a:t>
            </a:r>
            <a:r>
              <a:rPr sz="1200" b="1" i="1" dirty="0">
                <a:latin typeface="Times New Roman"/>
                <a:cs typeface="Times New Roman"/>
              </a:rPr>
              <a:t>to </a:t>
            </a:r>
            <a:r>
              <a:rPr sz="1200" b="1" i="1" spc="-5" dirty="0">
                <a:latin typeface="Times New Roman"/>
                <a:cs typeface="Times New Roman"/>
              </a:rPr>
              <a:t>Computer Vision  and Image Processing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792835"/>
            <a:ext cx="5513070" cy="94282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436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Most the type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file format fall into category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bitmap images.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general,  these </a:t>
            </a:r>
            <a:r>
              <a:rPr sz="1400" spc="-10" dirty="0">
                <a:latin typeface="Times New Roman"/>
                <a:cs typeface="Times New Roman"/>
              </a:rPr>
              <a:t>types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images contain both header information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raw </a:t>
            </a:r>
            <a:r>
              <a:rPr sz="1400" spc="-5" dirty="0">
                <a:latin typeface="Times New Roman"/>
                <a:cs typeface="Times New Roman"/>
              </a:rPr>
              <a:t>pixel  data. The header information </a:t>
            </a:r>
            <a:r>
              <a:rPr sz="1400" spc="-10" dirty="0">
                <a:latin typeface="Times New Roman"/>
                <a:cs typeface="Times New Roman"/>
              </a:rPr>
              <a:t>contain </a:t>
            </a:r>
            <a:r>
              <a:rPr sz="1400" spc="-5" dirty="0">
                <a:latin typeface="Times New Roman"/>
                <a:cs typeface="Times New Roman"/>
              </a:rPr>
              <a:t>information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regarding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13435" y="1713329"/>
            <a:ext cx="160655" cy="1860766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1400" b="1" spc="5" dirty="0">
                <a:latin typeface="Times New Roman"/>
                <a:cs typeface="Times New Roman"/>
              </a:rPr>
              <a:t>1.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400" b="1" spc="5" dirty="0">
                <a:latin typeface="Times New Roman"/>
                <a:cs typeface="Times New Roman"/>
              </a:rPr>
              <a:t>2.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1400" b="1" spc="5" dirty="0">
                <a:latin typeface="Times New Roman"/>
                <a:cs typeface="Times New Roman"/>
              </a:rPr>
              <a:t>3.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400" b="1" spc="5" dirty="0">
                <a:latin typeface="Times New Roman"/>
                <a:cs typeface="Times New Roman"/>
              </a:rPr>
              <a:t>4.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sz="1400" b="1" spc="5" dirty="0">
                <a:latin typeface="Times New Roman"/>
                <a:cs typeface="Times New Roman"/>
              </a:rPr>
              <a:t>5.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400" b="1" spc="5" dirty="0">
                <a:latin typeface="Times New Roman"/>
                <a:cs typeface="Times New Roman"/>
              </a:rPr>
              <a:t>6.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42041" y="1713331"/>
            <a:ext cx="5099685" cy="24840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15620" marR="2309495">
              <a:lnSpc>
                <a:spcPct val="1436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The number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rows(height)  The number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columns(Width)  The number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5" dirty="0">
                <a:latin typeface="Times New Roman"/>
                <a:cs typeface="Times New Roman"/>
              </a:rPr>
              <a:t> bands.</a:t>
            </a:r>
            <a:endParaRPr sz="1400">
              <a:latin typeface="Times New Roman"/>
              <a:cs typeface="Times New Roman"/>
            </a:endParaRPr>
          </a:p>
          <a:p>
            <a:pPr marL="515620" marR="2571115">
              <a:lnSpc>
                <a:spcPts val="2430"/>
              </a:lnSpc>
              <a:spcBef>
                <a:spcPts val="190"/>
              </a:spcBef>
            </a:pPr>
            <a:r>
              <a:rPr sz="1400" spc="-5" dirty="0">
                <a:latin typeface="Times New Roman"/>
                <a:cs typeface="Times New Roman"/>
              </a:rPr>
              <a:t>The number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bit per pixel. 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file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type</a:t>
            </a:r>
            <a:endParaRPr sz="1400">
              <a:latin typeface="Times New Roman"/>
              <a:cs typeface="Times New Roman"/>
            </a:endParaRPr>
          </a:p>
          <a:p>
            <a:pPr marL="515620">
              <a:lnSpc>
                <a:spcPct val="100000"/>
              </a:lnSpc>
              <a:spcBef>
                <a:spcPts val="525"/>
              </a:spcBef>
            </a:pPr>
            <a:r>
              <a:rPr sz="1400" spc="-5" dirty="0">
                <a:latin typeface="Times New Roman"/>
                <a:cs typeface="Times New Roman"/>
              </a:rPr>
              <a:t>Additionally,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with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some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more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complex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file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formats,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header may contain information about </a:t>
            </a:r>
            <a:r>
              <a:rPr sz="1400" spc="5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type of compression used  and other </a:t>
            </a:r>
            <a:r>
              <a:rPr sz="1400" dirty="0">
                <a:latin typeface="Times New Roman"/>
                <a:cs typeface="Times New Roman"/>
              </a:rPr>
              <a:t>necessary </a:t>
            </a:r>
            <a:r>
              <a:rPr sz="1400" spc="-5" dirty="0">
                <a:latin typeface="Times New Roman"/>
                <a:cs typeface="Times New Roman"/>
              </a:rPr>
              <a:t>parameters to create the image,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I(r,c).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59153" y="4443861"/>
            <a:ext cx="5285740" cy="4751301"/>
          </a:xfrm>
          <a:prstGeom prst="rect">
            <a:avLst/>
          </a:prstGeom>
        </p:spPr>
        <p:txBody>
          <a:bodyPr vert="horz" wrap="square" lIns="0" tIns="135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70"/>
              </a:spcBef>
            </a:pP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Image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File Format</a:t>
            </a: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860"/>
              </a:spcBef>
              <a:buAutoNum type="arabicPeriod"/>
              <a:tabLst>
                <a:tab pos="241300" algn="l"/>
              </a:tabLst>
            </a:pPr>
            <a:r>
              <a:rPr sz="1400" b="1" spc="-5" dirty="0">
                <a:latin typeface="Times New Roman"/>
                <a:cs typeface="Times New Roman"/>
              </a:rPr>
              <a:t>BMP format (Bitmap image File Format</a:t>
            </a:r>
            <a:r>
              <a:rPr sz="1400" b="1" spc="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 marR="5080" indent="228600" algn="just">
              <a:lnSpc>
                <a:spcPts val="2410"/>
              </a:lnSpc>
              <a:spcBef>
                <a:spcPts val="180"/>
              </a:spcBef>
            </a:pP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BMP </a:t>
            </a:r>
            <a:r>
              <a:rPr sz="1400" b="1" dirty="0">
                <a:latin typeface="Times New Roman"/>
                <a:cs typeface="Times New Roman"/>
              </a:rPr>
              <a:t>file format</a:t>
            </a:r>
            <a:r>
              <a:rPr sz="1400" dirty="0">
                <a:latin typeface="Times New Roman"/>
                <a:cs typeface="Times New Roman"/>
              </a:rPr>
              <a:t>, </a:t>
            </a:r>
            <a:r>
              <a:rPr sz="1400" spc="-5" dirty="0">
                <a:latin typeface="Times New Roman"/>
                <a:cs typeface="Times New Roman"/>
              </a:rPr>
              <a:t>also known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b="1" spc="-5" dirty="0">
                <a:latin typeface="Times New Roman"/>
                <a:cs typeface="Times New Roman"/>
              </a:rPr>
              <a:t>bitmap image </a:t>
            </a:r>
            <a:r>
              <a:rPr sz="1400" b="1" dirty="0">
                <a:latin typeface="Times New Roman"/>
                <a:cs typeface="Times New Roman"/>
              </a:rPr>
              <a:t>file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b="1" spc="-5" dirty="0">
                <a:latin typeface="Times New Roman"/>
                <a:cs typeface="Times New Roman"/>
              </a:rPr>
              <a:t>device  </a:t>
            </a:r>
            <a:r>
              <a:rPr sz="1400" b="1" dirty="0">
                <a:latin typeface="Times New Roman"/>
                <a:cs typeface="Times New Roman"/>
              </a:rPr>
              <a:t>independent </a:t>
            </a:r>
            <a:r>
              <a:rPr sz="1400" b="1" spc="-5" dirty="0">
                <a:latin typeface="Times New Roman"/>
                <a:cs typeface="Times New Roman"/>
              </a:rPr>
              <a:t>bitmap (DIB) file format </a:t>
            </a:r>
            <a:r>
              <a:rPr sz="1400" spc="-5" dirty="0">
                <a:latin typeface="Times New Roman"/>
                <a:cs typeface="Times New Roman"/>
              </a:rPr>
              <a:t>or simply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b="1" spc="-5" dirty="0">
                <a:latin typeface="Times New Roman"/>
                <a:cs typeface="Times New Roman"/>
              </a:rPr>
              <a:t>bitmap</a:t>
            </a:r>
            <a:r>
              <a:rPr sz="1400" spc="-5" dirty="0">
                <a:latin typeface="Times New Roman"/>
                <a:cs typeface="Times New Roman"/>
              </a:rPr>
              <a:t>, </a:t>
            </a:r>
            <a:r>
              <a:rPr sz="1400" dirty="0">
                <a:latin typeface="Times New Roman"/>
                <a:cs typeface="Times New Roman"/>
              </a:rPr>
              <a:t>is a </a:t>
            </a:r>
            <a:r>
              <a:rPr sz="1400" spc="-5" dirty="0">
                <a:latin typeface="Times New Roman"/>
                <a:cs typeface="Times New Roman"/>
                <a:hlinkClick r:id="rId4"/>
              </a:rPr>
              <a:t>raster 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  <a:hlinkClick r:id="rId4"/>
              </a:rPr>
              <a:t>graphics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  <a:hlinkClick r:id="rId5"/>
              </a:rPr>
              <a:t>image file format</a:t>
            </a:r>
            <a:r>
              <a:rPr sz="1400" spc="-5" dirty="0">
                <a:latin typeface="Times New Roman"/>
                <a:cs typeface="Times New Roman"/>
              </a:rPr>
              <a:t> used to store </a:t>
            </a:r>
            <a:r>
              <a:rPr sz="1400" spc="-10" dirty="0">
                <a:latin typeface="Times New Roman"/>
                <a:cs typeface="Times New Roman"/>
                <a:hlinkClick r:id="rId6"/>
              </a:rPr>
              <a:t>bitmap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  <a:hlinkClick r:id="rId7"/>
              </a:rPr>
              <a:t>digital</a:t>
            </a:r>
            <a:r>
              <a:rPr sz="1400" spc="204" dirty="0">
                <a:latin typeface="Times New Roman"/>
                <a:cs typeface="Times New Roman"/>
                <a:hlinkClick r:id="rId7"/>
              </a:rPr>
              <a:t> </a:t>
            </a:r>
            <a:r>
              <a:rPr sz="1400" dirty="0">
                <a:latin typeface="Times New Roman"/>
                <a:cs typeface="Times New Roman"/>
                <a:hlinkClick r:id="rId7"/>
              </a:rPr>
              <a:t>images</a:t>
            </a:r>
            <a:r>
              <a:rPr sz="1400" dirty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  <a:p>
            <a:pPr marL="12700" marR="6350">
              <a:lnSpc>
                <a:spcPts val="2410"/>
              </a:lnSpc>
              <a:spcBef>
                <a:spcPts val="20"/>
              </a:spcBef>
            </a:pPr>
            <a:r>
              <a:rPr sz="1400" spc="-5" dirty="0">
                <a:latin typeface="Times New Roman"/>
                <a:cs typeface="Times New Roman"/>
              </a:rPr>
              <a:t>independently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  <a:hlinkClick r:id="rId8"/>
              </a:rPr>
              <a:t>display </a:t>
            </a:r>
            <a:r>
              <a:rPr sz="1400" dirty="0">
                <a:latin typeface="Times New Roman"/>
                <a:cs typeface="Times New Roman"/>
                <a:hlinkClick r:id="rId8"/>
              </a:rPr>
              <a:t>device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(such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graphics adapter),  especially </a:t>
            </a:r>
            <a:r>
              <a:rPr sz="1400" dirty="0">
                <a:latin typeface="Times New Roman"/>
                <a:cs typeface="Times New Roman"/>
              </a:rPr>
              <a:t>on </a:t>
            </a:r>
            <a:r>
              <a:rPr sz="1400" spc="-5" dirty="0">
                <a:latin typeface="Times New Roman"/>
                <a:cs typeface="Times New Roman"/>
                <a:hlinkClick r:id="rId9"/>
              </a:rPr>
              <a:t>Microsoft </a:t>
            </a:r>
            <a:r>
              <a:rPr sz="1400" spc="-10" dirty="0">
                <a:latin typeface="Times New Roman"/>
                <a:cs typeface="Times New Roman"/>
                <a:hlinkClick r:id="rId9"/>
              </a:rPr>
              <a:t>Windows </a:t>
            </a:r>
            <a:r>
              <a:rPr sz="1400" spc="-5" dirty="0">
                <a:latin typeface="Times New Roman"/>
                <a:cs typeface="Times New Roman"/>
              </a:rPr>
              <a:t>and </a:t>
            </a:r>
            <a:r>
              <a:rPr sz="1400" spc="-10" dirty="0">
                <a:latin typeface="Times New Roman"/>
                <a:cs typeface="Times New Roman"/>
                <a:hlinkClick r:id="rId10"/>
              </a:rPr>
              <a:t>OS/2 </a:t>
            </a:r>
            <a:r>
              <a:rPr sz="1400" spc="-5" dirty="0">
                <a:latin typeface="Times New Roman"/>
                <a:cs typeface="Times New Roman"/>
              </a:rPr>
              <a:t>operating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systems.</a:t>
            </a:r>
            <a:endParaRPr sz="1400">
              <a:latin typeface="Times New Roman"/>
              <a:cs typeface="Times New Roman"/>
            </a:endParaRPr>
          </a:p>
          <a:p>
            <a:pPr marL="12700" marR="6985">
              <a:lnSpc>
                <a:spcPts val="2410"/>
              </a:lnSpc>
            </a:pP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BMP </a:t>
            </a:r>
            <a:r>
              <a:rPr sz="1400" spc="-5" dirty="0">
                <a:latin typeface="Times New Roman"/>
                <a:cs typeface="Times New Roman"/>
              </a:rPr>
              <a:t>file format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capable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storing </a:t>
            </a:r>
            <a:r>
              <a:rPr sz="1400" dirty="0">
                <a:latin typeface="Times New Roman"/>
                <a:cs typeface="Times New Roman"/>
              </a:rPr>
              <a:t>2D </a:t>
            </a:r>
            <a:r>
              <a:rPr sz="1400" spc="-5" dirty="0">
                <a:latin typeface="Times New Roman"/>
                <a:cs typeface="Times New Roman"/>
              </a:rPr>
              <a:t>digital images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arbitrary  width, height, and resolution, both </a:t>
            </a:r>
            <a:r>
              <a:rPr sz="1400" spc="-5" dirty="0">
                <a:latin typeface="Times New Roman"/>
                <a:cs typeface="Times New Roman"/>
                <a:hlinkClick r:id="rId11"/>
              </a:rPr>
              <a:t>monochrome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color,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various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410"/>
              </a:lnSpc>
              <a:spcBef>
                <a:spcPts val="20"/>
              </a:spcBef>
            </a:pPr>
            <a:r>
              <a:rPr sz="1400" dirty="0">
                <a:latin typeface="Times New Roman"/>
                <a:cs typeface="Times New Roman"/>
                <a:hlinkClick r:id="rId12"/>
              </a:rPr>
              <a:t>color </a:t>
            </a:r>
            <a:r>
              <a:rPr sz="1400" spc="-5" dirty="0">
                <a:latin typeface="Times New Roman"/>
                <a:cs typeface="Times New Roman"/>
                <a:hlinkClick r:id="rId12"/>
              </a:rPr>
              <a:t>depths</a:t>
            </a:r>
            <a:r>
              <a:rPr sz="1400" spc="-5" dirty="0">
                <a:latin typeface="Times New Roman"/>
                <a:cs typeface="Times New Roman"/>
              </a:rPr>
              <a:t>, and optionally with </a:t>
            </a:r>
            <a:r>
              <a:rPr sz="1400" spc="-5" dirty="0">
                <a:latin typeface="Times New Roman"/>
                <a:cs typeface="Times New Roman"/>
                <a:hlinkClick r:id="rId13"/>
              </a:rPr>
              <a:t>data compression</a:t>
            </a:r>
            <a:r>
              <a:rPr sz="1400" spc="-5" dirty="0">
                <a:latin typeface="Times New Roman"/>
                <a:cs typeface="Times New Roman"/>
              </a:rPr>
              <a:t>, </a:t>
            </a:r>
            <a:r>
              <a:rPr sz="1400" spc="-5" dirty="0">
                <a:latin typeface="Times New Roman"/>
                <a:cs typeface="Times New Roman"/>
                <a:hlinkClick r:id="rId14"/>
              </a:rPr>
              <a:t>alpha channels</a:t>
            </a:r>
            <a:r>
              <a:rPr sz="1400" spc="-5" dirty="0">
                <a:latin typeface="Times New Roman"/>
                <a:cs typeface="Times New Roman"/>
              </a:rPr>
              <a:t>, </a:t>
            </a:r>
            <a:r>
              <a:rPr sz="1400" spc="-10" dirty="0">
                <a:latin typeface="Times New Roman"/>
                <a:cs typeface="Times New Roman"/>
              </a:rPr>
              <a:t>and  </a:t>
            </a:r>
            <a:r>
              <a:rPr sz="1400" dirty="0">
                <a:latin typeface="Times New Roman"/>
                <a:cs typeface="Times New Roman"/>
                <a:hlinkClick r:id="rId15"/>
              </a:rPr>
              <a:t>color</a:t>
            </a:r>
            <a:r>
              <a:rPr sz="1400" spc="-20" dirty="0">
                <a:latin typeface="Times New Roman"/>
                <a:cs typeface="Times New Roman"/>
                <a:hlinkClick r:id="rId15"/>
              </a:rPr>
              <a:t> </a:t>
            </a:r>
            <a:r>
              <a:rPr sz="1400" spc="-5" dirty="0">
                <a:latin typeface="Times New Roman"/>
                <a:cs typeface="Times New Roman"/>
                <a:hlinkClick r:id="rId15"/>
              </a:rPr>
              <a:t>profiles</a:t>
            </a:r>
            <a:r>
              <a:rPr sz="1400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1245"/>
              </a:spcBef>
              <a:buAutoNum type="arabicPeriod" startAt="2"/>
              <a:tabLst>
                <a:tab pos="241300" algn="l"/>
              </a:tabLst>
            </a:pPr>
            <a:r>
              <a:rPr sz="1400" b="1" spc="-5" dirty="0">
                <a:latin typeface="Times New Roman"/>
                <a:cs typeface="Times New Roman"/>
              </a:rPr>
              <a:t>TIFF (Tagged Image File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Format)</a:t>
            </a:r>
            <a:endParaRPr sz="1400">
              <a:latin typeface="Times New Roman"/>
              <a:cs typeface="Times New Roman"/>
            </a:endParaRPr>
          </a:p>
          <a:p>
            <a:pPr marL="12700" marR="6350" indent="228600" algn="just">
              <a:lnSpc>
                <a:spcPts val="2410"/>
              </a:lnSpc>
              <a:spcBef>
                <a:spcPts val="190"/>
              </a:spcBef>
            </a:pPr>
            <a:r>
              <a:rPr sz="1400" spc="-5" dirty="0">
                <a:latin typeface="Times New Roman"/>
                <a:cs typeface="Times New Roman"/>
              </a:rPr>
              <a:t>Tagged Image </a:t>
            </a:r>
            <a:r>
              <a:rPr sz="1400" dirty="0">
                <a:latin typeface="Times New Roman"/>
                <a:cs typeface="Times New Roman"/>
              </a:rPr>
              <a:t>File </a:t>
            </a:r>
            <a:r>
              <a:rPr sz="1400" spc="-5" dirty="0">
                <a:latin typeface="Times New Roman"/>
                <a:cs typeface="Times New Roman"/>
              </a:rPr>
              <a:t>Format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one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most popular and flexible </a:t>
            </a:r>
            <a:r>
              <a:rPr sz="1400" dirty="0">
                <a:latin typeface="Times New Roman"/>
                <a:cs typeface="Times New Roman"/>
              </a:rPr>
              <a:t>of  the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current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public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domain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raster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file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formats.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They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are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used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on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World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32308"/>
            <a:ext cx="8350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Chapter</a:t>
            </a:r>
            <a:r>
              <a:rPr sz="1200" b="1" i="1" spc="-4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One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20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554092" y="432306"/>
            <a:ext cx="2088514" cy="563616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91465" marR="5080" indent="-279400">
              <a:lnSpc>
                <a:spcPts val="1380"/>
              </a:lnSpc>
              <a:spcBef>
                <a:spcPts val="195"/>
              </a:spcBef>
            </a:pPr>
            <a:r>
              <a:rPr sz="1200" b="1" i="1" spc="-5" dirty="0">
                <a:latin typeface="Times New Roman"/>
                <a:cs typeface="Times New Roman"/>
              </a:rPr>
              <a:t>Introduction </a:t>
            </a:r>
            <a:r>
              <a:rPr sz="1200" b="1" i="1" dirty="0">
                <a:latin typeface="Times New Roman"/>
                <a:cs typeface="Times New Roman"/>
              </a:rPr>
              <a:t>to </a:t>
            </a:r>
            <a:r>
              <a:rPr sz="1200" b="1" i="1" spc="-5" dirty="0">
                <a:latin typeface="Times New Roman"/>
                <a:cs typeface="Times New Roman"/>
              </a:rPr>
              <a:t>Computer Vision  and Image Processing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5" y="792846"/>
            <a:ext cx="5733415" cy="840358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665" marR="231775" algn="just">
              <a:lnSpc>
                <a:spcPct val="1436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Wide Web (WWW). GIF </a:t>
            </a:r>
            <a:r>
              <a:rPr sz="1400" dirty="0">
                <a:latin typeface="Times New Roman"/>
                <a:cs typeface="Times New Roman"/>
              </a:rPr>
              <a:t>files </a:t>
            </a:r>
            <a:r>
              <a:rPr sz="1400" spc="-5" dirty="0">
                <a:latin typeface="Times New Roman"/>
                <a:cs typeface="Times New Roman"/>
              </a:rPr>
              <a:t>are limited </a:t>
            </a:r>
            <a:r>
              <a:rPr sz="1400" dirty="0">
                <a:latin typeface="Times New Roman"/>
                <a:cs typeface="Times New Roman"/>
              </a:rPr>
              <a:t>to a maximum of 8 </a:t>
            </a:r>
            <a:r>
              <a:rPr sz="1400" spc="-5" dirty="0">
                <a:latin typeface="Times New Roman"/>
                <a:cs typeface="Times New Roman"/>
              </a:rPr>
              <a:t>bits/pixel  and allows </a:t>
            </a:r>
            <a:r>
              <a:rPr sz="1400" dirty="0">
                <a:latin typeface="Times New Roman"/>
                <a:cs typeface="Times New Roman"/>
              </a:rPr>
              <a:t>for a </a:t>
            </a:r>
            <a:r>
              <a:rPr sz="1400" spc="-5" dirty="0">
                <a:latin typeface="Times New Roman"/>
                <a:cs typeface="Times New Roman"/>
              </a:rPr>
              <a:t>type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compression called </a:t>
            </a:r>
            <a:r>
              <a:rPr sz="1400" spc="-10" dirty="0">
                <a:latin typeface="Times New Roman"/>
                <a:cs typeface="Times New Roman"/>
              </a:rPr>
              <a:t>LZW. </a:t>
            </a:r>
            <a:r>
              <a:rPr sz="1400" spc="-5" dirty="0">
                <a:latin typeface="Times New Roman"/>
                <a:cs typeface="Times New Roman"/>
              </a:rPr>
              <a:t>The GIF </a:t>
            </a:r>
            <a:r>
              <a:rPr sz="1400" dirty="0">
                <a:latin typeface="Times New Roman"/>
                <a:cs typeface="Times New Roman"/>
              </a:rPr>
              <a:t>image </a:t>
            </a:r>
            <a:r>
              <a:rPr sz="1400" spc="-5" dirty="0">
                <a:latin typeface="Times New Roman"/>
                <a:cs typeface="Times New Roman"/>
              </a:rPr>
              <a:t>header  </a:t>
            </a:r>
            <a:r>
              <a:rPr sz="1400" dirty="0">
                <a:latin typeface="Times New Roman"/>
                <a:cs typeface="Times New Roman"/>
              </a:rPr>
              <a:t>is 13 </a:t>
            </a:r>
            <a:r>
              <a:rPr sz="1400" spc="-5" dirty="0">
                <a:latin typeface="Times New Roman"/>
                <a:cs typeface="Times New Roman"/>
              </a:rPr>
              <a:t>byte long </a:t>
            </a:r>
            <a:r>
              <a:rPr sz="1400" dirty="0">
                <a:latin typeface="Times New Roman"/>
                <a:cs typeface="Times New Roman"/>
              </a:rPr>
              <a:t>&amp; </a:t>
            </a:r>
            <a:r>
              <a:rPr sz="1400" spc="-5" dirty="0">
                <a:latin typeface="Times New Roman"/>
                <a:cs typeface="Times New Roman"/>
              </a:rPr>
              <a:t>contains basic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information.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5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buAutoNum type="arabicPeriod" startAt="3"/>
              <a:tabLst>
                <a:tab pos="469900" algn="l"/>
              </a:tabLst>
            </a:pPr>
            <a:r>
              <a:rPr sz="1400" b="1" dirty="0">
                <a:latin typeface="Times New Roman"/>
                <a:cs typeface="Times New Roman"/>
              </a:rPr>
              <a:t>JPEG </a:t>
            </a:r>
            <a:r>
              <a:rPr sz="1400" b="1" spc="-5" dirty="0">
                <a:latin typeface="Times New Roman"/>
                <a:cs typeface="Times New Roman"/>
              </a:rPr>
              <a:t>(Joint Photo Graphic Experts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Group)</a:t>
            </a:r>
            <a:endParaRPr sz="1400">
              <a:latin typeface="Times New Roman"/>
              <a:cs typeface="Times New Roman"/>
            </a:endParaRPr>
          </a:p>
          <a:p>
            <a:pPr marL="240665" marR="227329" indent="228600">
              <a:lnSpc>
                <a:spcPts val="2410"/>
              </a:lnSpc>
              <a:spcBef>
                <a:spcPts val="180"/>
              </a:spcBef>
            </a:pPr>
            <a:r>
              <a:rPr sz="1400" spc="-5" dirty="0">
                <a:latin typeface="Times New Roman"/>
                <a:cs typeface="Times New Roman"/>
              </a:rPr>
              <a:t>This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the right format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those photo images which must </a:t>
            </a:r>
            <a:r>
              <a:rPr sz="1400" dirty="0">
                <a:latin typeface="Times New Roman"/>
                <a:cs typeface="Times New Roman"/>
              </a:rPr>
              <a:t>be very  </a:t>
            </a:r>
            <a:r>
              <a:rPr sz="1400" spc="-5" dirty="0">
                <a:latin typeface="Times New Roman"/>
                <a:cs typeface="Times New Roman"/>
              </a:rPr>
              <a:t>small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files,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for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example,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for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web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sites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or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for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email.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JPG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often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used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  <a:p>
            <a:pPr marL="240665" marR="226060" algn="just">
              <a:lnSpc>
                <a:spcPts val="2410"/>
              </a:lnSpc>
              <a:spcBef>
                <a:spcPts val="20"/>
              </a:spcBef>
            </a:pPr>
            <a:r>
              <a:rPr sz="1400" spc="-5" dirty="0">
                <a:latin typeface="Times New Roman"/>
                <a:cs typeface="Times New Roman"/>
              </a:rPr>
              <a:t>digital camera memory </a:t>
            </a:r>
            <a:r>
              <a:rPr sz="1400" dirty="0">
                <a:latin typeface="Times New Roman"/>
                <a:cs typeface="Times New Roman"/>
              </a:rPr>
              <a:t>cards.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JPG </a:t>
            </a:r>
            <a:r>
              <a:rPr sz="1400" spc="-5" dirty="0">
                <a:latin typeface="Times New Roman"/>
                <a:cs typeface="Times New Roman"/>
              </a:rPr>
              <a:t>file is wonderfully small, often  compressed to perhaps only 1/10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size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original data, which </a:t>
            </a:r>
            <a:r>
              <a:rPr sz="1400" dirty="0">
                <a:latin typeface="Times New Roman"/>
                <a:cs typeface="Times New Roman"/>
              </a:rPr>
              <a:t>is  a </a:t>
            </a:r>
            <a:r>
              <a:rPr sz="1400" spc="-5" dirty="0">
                <a:latin typeface="Times New Roman"/>
                <a:cs typeface="Times New Roman"/>
              </a:rPr>
              <a:t>good thing when </a:t>
            </a:r>
            <a:r>
              <a:rPr sz="1400" spc="-10" dirty="0">
                <a:latin typeface="Times New Roman"/>
                <a:cs typeface="Times New Roman"/>
              </a:rPr>
              <a:t>modems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involved. However, this fantastic  compression efficiency </a:t>
            </a:r>
            <a:r>
              <a:rPr sz="1400" dirty="0">
                <a:latin typeface="Times New Roman"/>
                <a:cs typeface="Times New Roman"/>
              </a:rPr>
              <a:t>comes </a:t>
            </a:r>
            <a:r>
              <a:rPr sz="1400" spc="-5" dirty="0">
                <a:latin typeface="Times New Roman"/>
                <a:cs typeface="Times New Roman"/>
              </a:rPr>
              <a:t>with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high price. </a:t>
            </a:r>
            <a:r>
              <a:rPr sz="1400" dirty="0">
                <a:latin typeface="Times New Roman"/>
                <a:cs typeface="Times New Roman"/>
              </a:rPr>
              <a:t>JPG </a:t>
            </a:r>
            <a:r>
              <a:rPr sz="1400" spc="-5" dirty="0">
                <a:latin typeface="Times New Roman"/>
                <a:cs typeface="Times New Roman"/>
              </a:rPr>
              <a:t>uses lossy  compression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(lossy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meaning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"with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losses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to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quality").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Lossy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means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that</a:t>
            </a:r>
            <a:endParaRPr sz="1400">
              <a:latin typeface="Times New Roman"/>
              <a:cs typeface="Times New Roman"/>
            </a:endParaRPr>
          </a:p>
          <a:p>
            <a:pPr marL="240665" marR="226695" algn="just">
              <a:lnSpc>
                <a:spcPts val="2410"/>
              </a:lnSpc>
              <a:spcBef>
                <a:spcPts val="20"/>
              </a:spcBef>
            </a:pPr>
            <a:r>
              <a:rPr sz="1400" spc="-5" dirty="0">
                <a:latin typeface="Times New Roman"/>
                <a:cs typeface="Times New Roman"/>
              </a:rPr>
              <a:t>some </a:t>
            </a:r>
            <a:r>
              <a:rPr sz="1400" dirty="0">
                <a:latin typeface="Times New Roman"/>
                <a:cs typeface="Times New Roman"/>
              </a:rPr>
              <a:t>image </a:t>
            </a:r>
            <a:r>
              <a:rPr sz="1400" spc="-5" dirty="0">
                <a:latin typeface="Times New Roman"/>
                <a:cs typeface="Times New Roman"/>
              </a:rPr>
              <a:t>quality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lost when the </a:t>
            </a:r>
            <a:r>
              <a:rPr sz="1400" dirty="0">
                <a:latin typeface="Times New Roman"/>
                <a:cs typeface="Times New Roman"/>
              </a:rPr>
              <a:t>JPG </a:t>
            </a:r>
            <a:r>
              <a:rPr sz="1400" spc="10" dirty="0">
                <a:latin typeface="Times New Roman"/>
                <a:cs typeface="Times New Roman"/>
              </a:rPr>
              <a:t>data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compressed and saved,  and  this  quality  </a:t>
            </a:r>
            <a:r>
              <a:rPr sz="1400" dirty="0">
                <a:latin typeface="Times New Roman"/>
                <a:cs typeface="Times New Roman"/>
              </a:rPr>
              <a:t>can  </a:t>
            </a:r>
            <a:r>
              <a:rPr sz="1400" spc="-5" dirty="0">
                <a:latin typeface="Times New Roman"/>
                <a:cs typeface="Times New Roman"/>
              </a:rPr>
              <a:t>never </a:t>
            </a:r>
            <a:r>
              <a:rPr sz="1400" dirty="0">
                <a:latin typeface="Times New Roman"/>
                <a:cs typeface="Times New Roman"/>
              </a:rPr>
              <a:t>be  </a:t>
            </a:r>
            <a:r>
              <a:rPr sz="1400" spc="-5" dirty="0">
                <a:latin typeface="Times New Roman"/>
                <a:cs typeface="Times New Roman"/>
              </a:rPr>
              <a:t>recovered.  JPEG  images  compression</a:t>
            </a:r>
            <a:r>
              <a:rPr sz="1400" spc="-1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marL="240665" marR="227329" algn="just">
              <a:lnSpc>
                <a:spcPts val="241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being used </a:t>
            </a:r>
            <a:r>
              <a:rPr sz="1400" spc="-10" dirty="0">
                <a:latin typeface="Times New Roman"/>
                <a:cs typeface="Times New Roman"/>
              </a:rPr>
              <a:t>extensively </a:t>
            </a:r>
            <a:r>
              <a:rPr sz="1400" dirty="0">
                <a:latin typeface="Times New Roman"/>
                <a:cs typeface="Times New Roman"/>
              </a:rPr>
              <a:t>on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spc="-10" dirty="0">
                <a:latin typeface="Times New Roman"/>
                <a:cs typeface="Times New Roman"/>
                <a:hlinkClick r:id="rId4"/>
              </a:rPr>
              <a:t>WWW. </a:t>
            </a:r>
            <a:r>
              <a:rPr sz="1400" dirty="0">
                <a:latin typeface="Times New Roman"/>
                <a:cs typeface="Times New Roman"/>
              </a:rPr>
              <a:t>It’s, </a:t>
            </a:r>
            <a:r>
              <a:rPr sz="1400" spc="-5" dirty="0">
                <a:latin typeface="Times New Roman"/>
                <a:cs typeface="Times New Roman"/>
              </a:rPr>
              <a:t>flexible, so </a:t>
            </a:r>
            <a:r>
              <a:rPr sz="1400" dirty="0">
                <a:latin typeface="Times New Roman"/>
                <a:cs typeface="Times New Roman"/>
              </a:rPr>
              <a:t>it </a:t>
            </a:r>
            <a:r>
              <a:rPr sz="1400" spc="-5" dirty="0">
                <a:latin typeface="Times New Roman"/>
                <a:cs typeface="Times New Roman"/>
              </a:rPr>
              <a:t>can create large  files </a:t>
            </a: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spc="-5" dirty="0">
                <a:latin typeface="Times New Roman"/>
                <a:cs typeface="Times New Roman"/>
              </a:rPr>
              <a:t>excellent image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equality.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5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buAutoNum type="arabicPeriod" startAt="4"/>
              <a:tabLst>
                <a:tab pos="469900" algn="l"/>
              </a:tabLst>
            </a:pPr>
            <a:r>
              <a:rPr sz="1400" b="1" spc="-5" dirty="0">
                <a:latin typeface="Times New Roman"/>
                <a:cs typeface="Times New Roman"/>
              </a:rPr>
              <a:t>VIP(visualization </a:t>
            </a:r>
            <a:r>
              <a:rPr sz="1400" b="1" dirty="0">
                <a:latin typeface="Times New Roman"/>
                <a:cs typeface="Times New Roman"/>
              </a:rPr>
              <a:t>in </a:t>
            </a:r>
            <a:r>
              <a:rPr sz="1400" b="1" spc="-5" dirty="0">
                <a:latin typeface="Times New Roman"/>
                <a:cs typeface="Times New Roman"/>
              </a:rPr>
              <a:t>image processing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)formats:</a:t>
            </a:r>
            <a:endParaRPr sz="1400">
              <a:latin typeface="Times New Roman"/>
              <a:cs typeface="Times New Roman"/>
            </a:endParaRPr>
          </a:p>
          <a:p>
            <a:pPr marL="240665" marR="230504" indent="228600">
              <a:lnSpc>
                <a:spcPts val="2410"/>
              </a:lnSpc>
              <a:spcBef>
                <a:spcPts val="180"/>
              </a:spcBef>
            </a:pPr>
            <a:r>
              <a:rPr sz="1400" dirty="0">
                <a:latin typeface="Times New Roman"/>
                <a:cs typeface="Times New Roman"/>
              </a:rPr>
              <a:t>It </a:t>
            </a:r>
            <a:r>
              <a:rPr sz="1400" spc="-5" dirty="0">
                <a:latin typeface="Times New Roman"/>
                <a:cs typeface="Times New Roman"/>
              </a:rPr>
              <a:t>is developed for the CVIP tools software, when performing  temporary </a:t>
            </a:r>
            <a:r>
              <a:rPr sz="1400" dirty="0">
                <a:latin typeface="Times New Roman"/>
                <a:cs typeface="Times New Roman"/>
              </a:rPr>
              <a:t>images are created </a:t>
            </a:r>
            <a:r>
              <a:rPr sz="1400" spc="-5" dirty="0">
                <a:latin typeface="Times New Roman"/>
                <a:cs typeface="Times New Roman"/>
              </a:rPr>
              <a:t>that use floating point representation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which</a:t>
            </a:r>
            <a:endParaRPr sz="14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545"/>
              </a:spcBef>
            </a:pP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beyond  the  standard  </a:t>
            </a:r>
            <a:r>
              <a:rPr sz="1400" dirty="0">
                <a:latin typeface="Times New Roman"/>
                <a:cs typeface="Times New Roman"/>
              </a:rPr>
              <a:t>8 </a:t>
            </a:r>
            <a:r>
              <a:rPr sz="1400" spc="-5" dirty="0">
                <a:latin typeface="Times New Roman"/>
                <a:cs typeface="Times New Roman"/>
              </a:rPr>
              <a:t>bit/pixel.  To  represent  this  type 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data  </a:t>
            </a:r>
            <a:r>
              <a:rPr sz="1400" spc="1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240665" marR="229870" algn="just">
              <a:lnSpc>
                <a:spcPct val="143600"/>
              </a:lnSpc>
              <a:spcBef>
                <a:spcPts val="5"/>
              </a:spcBef>
            </a:pPr>
            <a:r>
              <a:rPr sz="1400" spc="-5" dirty="0">
                <a:latin typeface="Times New Roman"/>
                <a:cs typeface="Times New Roman"/>
              </a:rPr>
              <a:t>remapping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used, which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the process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taking original image and  adding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equation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translate it to the rang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(0-225).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Questions: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  <a:spcBef>
                <a:spcPts val="835"/>
              </a:spcBef>
            </a:pPr>
            <a:r>
              <a:rPr sz="1400" b="1" dirty="0">
                <a:latin typeface="Times New Roman"/>
                <a:cs typeface="Times New Roman"/>
              </a:rPr>
              <a:t>Q1/ </a:t>
            </a:r>
            <a:r>
              <a:rPr sz="1400" spc="-10" dirty="0">
                <a:latin typeface="Times New Roman"/>
                <a:cs typeface="Times New Roman"/>
              </a:rPr>
              <a:t>What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spc="-10" dirty="0">
                <a:latin typeface="Times New Roman"/>
                <a:cs typeface="Times New Roman"/>
              </a:rPr>
              <a:t>applications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computer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vision?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sz="1400" b="1" spc="-5" dirty="0">
                <a:latin typeface="Times New Roman"/>
                <a:cs typeface="Times New Roman"/>
              </a:rPr>
              <a:t>Q2/</a:t>
            </a:r>
            <a:r>
              <a:rPr sz="1400" spc="-5" dirty="0">
                <a:latin typeface="Times New Roman"/>
                <a:cs typeface="Times New Roman"/>
              </a:rPr>
              <a:t>What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the applications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image processing, describe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them?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4"/>
              </a:lnSpc>
            </a:pPr>
            <a:r>
              <a:rPr sz="1400" b="1" spc="-5" dirty="0">
                <a:latin typeface="Times New Roman"/>
                <a:cs typeface="Times New Roman"/>
              </a:rPr>
              <a:t>Q3</a:t>
            </a:r>
            <a:r>
              <a:rPr sz="1400" spc="-5" dirty="0">
                <a:latin typeface="Times New Roman"/>
                <a:cs typeface="Times New Roman"/>
              </a:rPr>
              <a:t>/What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the different between raster image and vector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image?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80"/>
              </a:spcBef>
              <a:tabLst>
                <a:tab pos="3743960" algn="l"/>
              </a:tabLst>
            </a:pPr>
            <a:r>
              <a:rPr sz="1400" b="1" dirty="0">
                <a:latin typeface="Times New Roman"/>
                <a:cs typeface="Times New Roman"/>
              </a:rPr>
              <a:t>Q4/ </a:t>
            </a:r>
            <a:r>
              <a:rPr sz="1400" spc="-5" dirty="0">
                <a:latin typeface="Times New Roman"/>
                <a:cs typeface="Times New Roman"/>
              </a:rPr>
              <a:t>Find the number </a:t>
            </a:r>
            <a:r>
              <a:rPr sz="1400" dirty="0">
                <a:latin typeface="Times New Roman"/>
                <a:cs typeface="Times New Roman"/>
              </a:rPr>
              <a:t>of gray </a:t>
            </a:r>
            <a:r>
              <a:rPr sz="1400" spc="-5" dirty="0">
                <a:latin typeface="Times New Roman"/>
                <a:cs typeface="Times New Roman"/>
              </a:rPr>
              <a:t>level </a:t>
            </a:r>
            <a:r>
              <a:rPr sz="1400" dirty="0">
                <a:latin typeface="Times New Roman"/>
                <a:cs typeface="Times New Roman"/>
              </a:rPr>
              <a:t>, </a:t>
            </a:r>
            <a:r>
              <a:rPr sz="1400" spc="-5" dirty="0">
                <a:latin typeface="Times New Roman"/>
                <a:cs typeface="Times New Roman"/>
              </a:rPr>
              <a:t>and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number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bit for (512 </a:t>
            </a:r>
            <a:r>
              <a:rPr sz="1400" dirty="0">
                <a:latin typeface="Times New Roman"/>
                <a:cs typeface="Times New Roman"/>
              </a:rPr>
              <a:t>× </a:t>
            </a:r>
            <a:r>
              <a:rPr sz="1400" spc="-5" dirty="0">
                <a:latin typeface="Times New Roman"/>
                <a:cs typeface="Times New Roman"/>
              </a:rPr>
              <a:t>512 </a:t>
            </a:r>
            <a:r>
              <a:rPr sz="1400" dirty="0">
                <a:latin typeface="Times New Roman"/>
                <a:cs typeface="Times New Roman"/>
              </a:rPr>
              <a:t>)  </a:t>
            </a:r>
            <a:r>
              <a:rPr sz="1400" spc="-5" dirty="0">
                <a:latin typeface="Times New Roman"/>
                <a:cs typeface="Times New Roman"/>
              </a:rPr>
              <a:t>image, </a:t>
            </a:r>
            <a:r>
              <a:rPr sz="1400" dirty="0">
                <a:latin typeface="Times New Roman"/>
                <a:cs typeface="Times New Roman"/>
              </a:rPr>
              <a:t>note  </a:t>
            </a:r>
            <a:r>
              <a:rPr sz="1400" spc="-5" dirty="0">
                <a:latin typeface="Times New Roman"/>
                <a:cs typeface="Times New Roman"/>
              </a:rPr>
              <a:t>that  the  image  contains </a:t>
            </a:r>
            <a:r>
              <a:rPr sz="1400" dirty="0">
                <a:latin typeface="Times New Roman"/>
                <a:cs typeface="Times New Roman"/>
              </a:rPr>
              <a:t>8 </a:t>
            </a:r>
            <a:r>
              <a:rPr sz="1400" spc="-5" dirty="0">
                <a:latin typeface="Times New Roman"/>
                <a:cs typeface="Times New Roman"/>
              </a:rPr>
              <a:t>bit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/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pixel	</a:t>
            </a:r>
            <a:r>
              <a:rPr sz="1400" dirty="0">
                <a:latin typeface="Times New Roman"/>
                <a:cs typeface="Times New Roman"/>
              </a:rPr>
              <a:t>?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32308"/>
            <a:ext cx="8350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Chapter</a:t>
            </a:r>
            <a:r>
              <a:rPr sz="1200" b="1" i="1" spc="-4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One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54092" y="432306"/>
            <a:ext cx="2088514" cy="563616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91465" marR="5080" indent="-279400">
              <a:lnSpc>
                <a:spcPts val="1380"/>
              </a:lnSpc>
              <a:spcBef>
                <a:spcPts val="195"/>
              </a:spcBef>
            </a:pPr>
            <a:r>
              <a:rPr sz="1200" b="1" i="1" spc="-5" dirty="0">
                <a:latin typeface="Times New Roman"/>
                <a:cs typeface="Times New Roman"/>
              </a:rPr>
              <a:t>Introduction </a:t>
            </a:r>
            <a:r>
              <a:rPr sz="1200" b="1" i="1" dirty="0">
                <a:latin typeface="Times New Roman"/>
                <a:cs typeface="Times New Roman"/>
              </a:rPr>
              <a:t>to </a:t>
            </a:r>
            <a:r>
              <a:rPr sz="1200" b="1" i="1" spc="-5" dirty="0">
                <a:latin typeface="Times New Roman"/>
                <a:cs typeface="Times New Roman"/>
              </a:rPr>
              <a:t>Computer Vision  and Image Processing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5" y="1092464"/>
            <a:ext cx="5514975" cy="304121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BMP image format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b="1" spc="-5" dirty="0">
                <a:latin typeface="Times New Roman"/>
                <a:cs typeface="Times New Roman"/>
              </a:rPr>
              <a:t>Introduction</a:t>
            </a:r>
            <a:endParaRPr sz="1400">
              <a:latin typeface="Times New Roman"/>
              <a:cs typeface="Times New Roman"/>
            </a:endParaRPr>
          </a:p>
          <a:p>
            <a:pPr marL="12700" marR="8890" algn="just">
              <a:lnSpc>
                <a:spcPts val="2410"/>
              </a:lnSpc>
              <a:spcBef>
                <a:spcPts val="180"/>
              </a:spcBef>
            </a:pPr>
            <a:r>
              <a:rPr sz="1400" dirty="0">
                <a:latin typeface="Times New Roman"/>
                <a:cs typeface="Times New Roman"/>
              </a:rPr>
              <a:t>BMP </a:t>
            </a:r>
            <a:r>
              <a:rPr sz="1400" spc="-5" dirty="0">
                <a:latin typeface="Times New Roman"/>
                <a:cs typeface="Times New Roman"/>
              </a:rPr>
              <a:t>files </a:t>
            </a:r>
            <a:r>
              <a:rPr sz="1400" dirty="0">
                <a:latin typeface="Times New Roman"/>
                <a:cs typeface="Times New Roman"/>
              </a:rPr>
              <a:t>are an </a:t>
            </a:r>
            <a:r>
              <a:rPr sz="1400" spc="-5" dirty="0">
                <a:latin typeface="Times New Roman"/>
                <a:cs typeface="Times New Roman"/>
              </a:rPr>
              <a:t>historic (but still commonly used) file </a:t>
            </a:r>
            <a:r>
              <a:rPr sz="1400" spc="-10" dirty="0">
                <a:latin typeface="Times New Roman"/>
                <a:cs typeface="Times New Roman"/>
              </a:rPr>
              <a:t>format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the  historic (but still commonly used) operating system </a:t>
            </a:r>
            <a:r>
              <a:rPr sz="1400" dirty="0">
                <a:latin typeface="Times New Roman"/>
                <a:cs typeface="Times New Roman"/>
              </a:rPr>
              <a:t>called </a:t>
            </a:r>
            <a:r>
              <a:rPr sz="1400" spc="-5" dirty="0">
                <a:latin typeface="Times New Roman"/>
                <a:cs typeface="Times New Roman"/>
              </a:rPr>
              <a:t>"Windows". </a:t>
            </a:r>
            <a:r>
              <a:rPr sz="1400" dirty="0">
                <a:latin typeface="Times New Roman"/>
                <a:cs typeface="Times New Roman"/>
              </a:rPr>
              <a:t>BMP  </a:t>
            </a:r>
            <a:r>
              <a:rPr sz="1400" spc="-5" dirty="0">
                <a:latin typeface="Times New Roman"/>
                <a:cs typeface="Times New Roman"/>
              </a:rPr>
              <a:t>images can range from black and white </a:t>
            </a:r>
            <a:r>
              <a:rPr sz="1400" spc="-10" dirty="0">
                <a:latin typeface="Times New Roman"/>
                <a:cs typeface="Times New Roman"/>
              </a:rPr>
              <a:t>(1 </a:t>
            </a:r>
            <a:r>
              <a:rPr sz="1400" spc="-5" dirty="0">
                <a:latin typeface="Times New Roman"/>
                <a:cs typeface="Times New Roman"/>
              </a:rPr>
              <a:t>bit </a:t>
            </a:r>
            <a:r>
              <a:rPr sz="1400" dirty="0">
                <a:latin typeface="Times New Roman"/>
                <a:cs typeface="Times New Roman"/>
              </a:rPr>
              <a:t>per </a:t>
            </a:r>
            <a:r>
              <a:rPr sz="1400" spc="-5" dirty="0">
                <a:latin typeface="Times New Roman"/>
                <a:cs typeface="Times New Roman"/>
              </a:rPr>
              <a:t>pixel) up </a:t>
            </a:r>
            <a:r>
              <a:rPr sz="1400" dirty="0">
                <a:latin typeface="Times New Roman"/>
                <a:cs typeface="Times New Roman"/>
              </a:rPr>
              <a:t>to 24 </a:t>
            </a:r>
            <a:r>
              <a:rPr sz="1400" spc="-5" dirty="0">
                <a:latin typeface="Times New Roman"/>
                <a:cs typeface="Times New Roman"/>
              </a:rPr>
              <a:t>bit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colour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410"/>
              </a:lnSpc>
              <a:spcBef>
                <a:spcPts val="15"/>
              </a:spcBef>
            </a:pPr>
            <a:r>
              <a:rPr sz="1400" spc="-5" dirty="0">
                <a:latin typeface="Times New Roman"/>
                <a:cs typeface="Times New Roman"/>
              </a:rPr>
              <a:t>(16.7 million colours). While the images </a:t>
            </a:r>
            <a:r>
              <a:rPr sz="1400" dirty="0">
                <a:latin typeface="Times New Roman"/>
                <a:cs typeface="Times New Roman"/>
              </a:rPr>
              <a:t>can be </a:t>
            </a:r>
            <a:r>
              <a:rPr sz="1400" spc="-5" dirty="0">
                <a:latin typeface="Times New Roman"/>
                <a:cs typeface="Times New Roman"/>
              </a:rPr>
              <a:t>compressed, this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rarely  used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practice and won't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discussed in detail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here.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algn="just">
              <a:lnSpc>
                <a:spcPts val="1630"/>
              </a:lnSpc>
            </a:pPr>
            <a:r>
              <a:rPr sz="1400" b="1" dirty="0">
                <a:latin typeface="Times New Roman"/>
                <a:cs typeface="Times New Roman"/>
              </a:rPr>
              <a:t>Structure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30"/>
              </a:lnSpc>
            </a:pPr>
            <a:r>
              <a:rPr sz="1400" dirty="0">
                <a:latin typeface="Times New Roman"/>
                <a:cs typeface="Times New Roman"/>
              </a:rPr>
              <a:t>A BMP file </a:t>
            </a:r>
            <a:r>
              <a:rPr sz="1400" spc="-5" dirty="0">
                <a:latin typeface="Times New Roman"/>
                <a:cs typeface="Times New Roman"/>
              </a:rPr>
              <a:t>consists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either </a:t>
            </a:r>
            <a:r>
              <a:rPr sz="1400" dirty="0">
                <a:latin typeface="Times New Roman"/>
                <a:cs typeface="Times New Roman"/>
              </a:rPr>
              <a:t>3 or 4 </a:t>
            </a:r>
            <a:r>
              <a:rPr sz="1400" spc="-5" dirty="0">
                <a:latin typeface="Times New Roman"/>
                <a:cs typeface="Times New Roman"/>
              </a:rPr>
              <a:t>parts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shown in the </a:t>
            </a:r>
            <a:r>
              <a:rPr sz="1400" spc="-10" dirty="0">
                <a:latin typeface="Times New Roman"/>
                <a:cs typeface="Times New Roman"/>
              </a:rPr>
              <a:t>following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diagram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22751" y="4214736"/>
            <a:ext cx="1327163" cy="23849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30612" y="6887576"/>
            <a:ext cx="5507355" cy="20718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436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The first part is </a:t>
            </a:r>
            <a:r>
              <a:rPr sz="1400" dirty="0">
                <a:latin typeface="Times New Roman"/>
                <a:cs typeface="Times New Roman"/>
              </a:rPr>
              <a:t>a header, </a:t>
            </a:r>
            <a:r>
              <a:rPr sz="1400" spc="-5" dirty="0">
                <a:latin typeface="Times New Roman"/>
                <a:cs typeface="Times New Roman"/>
              </a:rPr>
              <a:t>this is followed </a:t>
            </a:r>
            <a:r>
              <a:rPr sz="1400" dirty="0">
                <a:latin typeface="Times New Roman"/>
                <a:cs typeface="Times New Roman"/>
              </a:rPr>
              <a:t>by an </a:t>
            </a:r>
            <a:r>
              <a:rPr sz="1400" spc="-5" dirty="0">
                <a:latin typeface="Times New Roman"/>
                <a:cs typeface="Times New Roman"/>
              </a:rPr>
              <a:t>information section,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the  image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indexed </a:t>
            </a:r>
            <a:r>
              <a:rPr sz="1400" dirty="0">
                <a:latin typeface="Times New Roman"/>
                <a:cs typeface="Times New Roman"/>
              </a:rPr>
              <a:t>colour </a:t>
            </a:r>
            <a:r>
              <a:rPr sz="1400" spc="-5" dirty="0">
                <a:latin typeface="Times New Roman"/>
                <a:cs typeface="Times New Roman"/>
              </a:rPr>
              <a:t>then the palette follows, and last of all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the pixel  data. Information such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the image width and height,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type </a:t>
            </a:r>
            <a:r>
              <a:rPr sz="1400" dirty="0">
                <a:latin typeface="Times New Roman"/>
                <a:cs typeface="Times New Roman"/>
              </a:rPr>
              <a:t>of  </a:t>
            </a:r>
            <a:r>
              <a:rPr sz="1400" spc="-5" dirty="0">
                <a:latin typeface="Times New Roman"/>
                <a:cs typeface="Times New Roman"/>
              </a:rPr>
              <a:t>compression, the </a:t>
            </a:r>
            <a:r>
              <a:rPr sz="1400" spc="-10" dirty="0">
                <a:latin typeface="Times New Roman"/>
                <a:cs typeface="Times New Roman"/>
              </a:rPr>
              <a:t>number </a:t>
            </a:r>
            <a:r>
              <a:rPr sz="1400" dirty="0">
                <a:latin typeface="Times New Roman"/>
                <a:cs typeface="Times New Roman"/>
              </a:rPr>
              <a:t>of colours is </a:t>
            </a:r>
            <a:r>
              <a:rPr sz="1400" spc="-10" dirty="0">
                <a:latin typeface="Times New Roman"/>
                <a:cs typeface="Times New Roman"/>
              </a:rPr>
              <a:t>contained </a:t>
            </a:r>
            <a:r>
              <a:rPr sz="1400" spc="-5" dirty="0">
                <a:latin typeface="Times New Roman"/>
                <a:cs typeface="Times New Roman"/>
              </a:rPr>
              <a:t>in the information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header.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30"/>
              </a:lnSpc>
              <a:spcBef>
                <a:spcPts val="770"/>
              </a:spcBef>
            </a:pPr>
            <a:r>
              <a:rPr sz="1400" b="1" spc="-5" dirty="0">
                <a:latin typeface="Times New Roman"/>
                <a:cs typeface="Times New Roman"/>
              </a:rPr>
              <a:t>Header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30"/>
              </a:lnSpc>
            </a:pPr>
            <a:r>
              <a:rPr sz="1400" spc="-5" dirty="0">
                <a:latin typeface="Times New Roman"/>
                <a:cs typeface="Times New Roman"/>
              </a:rPr>
              <a:t>The header consists of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10" dirty="0">
                <a:latin typeface="Times New Roman"/>
                <a:cs typeface="Times New Roman"/>
              </a:rPr>
              <a:t>following </a:t>
            </a:r>
            <a:r>
              <a:rPr sz="1400" spc="-5" dirty="0">
                <a:latin typeface="Times New Roman"/>
                <a:cs typeface="Times New Roman"/>
              </a:rPr>
              <a:t>fields. Note </a:t>
            </a:r>
            <a:r>
              <a:rPr sz="1400" dirty="0">
                <a:latin typeface="Times New Roman"/>
                <a:cs typeface="Times New Roman"/>
              </a:rPr>
              <a:t>that </a:t>
            </a:r>
            <a:r>
              <a:rPr sz="1400" spc="-5" dirty="0">
                <a:latin typeface="Times New Roman"/>
                <a:cs typeface="Times New Roman"/>
              </a:rPr>
              <a:t>we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assuming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short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730"/>
              </a:spcBef>
            </a:pPr>
            <a:r>
              <a:rPr sz="1400" spc="-5" dirty="0">
                <a:latin typeface="Times New Roman"/>
                <a:cs typeface="Times New Roman"/>
              </a:rPr>
              <a:t>int </a:t>
            </a:r>
            <a:r>
              <a:rPr sz="1400" dirty="0">
                <a:latin typeface="Times New Roman"/>
                <a:cs typeface="Times New Roman"/>
              </a:rPr>
              <a:t>of 2 </a:t>
            </a:r>
            <a:r>
              <a:rPr sz="1400" spc="-5" dirty="0">
                <a:latin typeface="Times New Roman"/>
                <a:cs typeface="Times New Roman"/>
              </a:rPr>
              <a:t>bytes, int of </a:t>
            </a:r>
            <a:r>
              <a:rPr sz="1400" dirty="0">
                <a:latin typeface="Times New Roman"/>
                <a:cs typeface="Times New Roman"/>
              </a:rPr>
              <a:t>4 </a:t>
            </a:r>
            <a:r>
              <a:rPr sz="1400" spc="-5" dirty="0">
                <a:latin typeface="Times New Roman"/>
                <a:cs typeface="Times New Roman"/>
              </a:rPr>
              <a:t>bytes, and long int </a:t>
            </a:r>
            <a:r>
              <a:rPr sz="1400" dirty="0">
                <a:latin typeface="Times New Roman"/>
                <a:cs typeface="Times New Roman"/>
              </a:rPr>
              <a:t>of 8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bytes.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32308"/>
            <a:ext cx="8350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Chapter</a:t>
            </a:r>
            <a:r>
              <a:rPr sz="1200" b="1" i="1" spc="-4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One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54092" y="432306"/>
            <a:ext cx="2088514" cy="563616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91465" marR="5080" indent="-279400">
              <a:lnSpc>
                <a:spcPts val="1380"/>
              </a:lnSpc>
              <a:spcBef>
                <a:spcPts val="195"/>
              </a:spcBef>
            </a:pPr>
            <a:r>
              <a:rPr sz="1200" b="1" i="1" spc="-5" dirty="0">
                <a:latin typeface="Times New Roman"/>
                <a:cs typeface="Times New Roman"/>
              </a:rPr>
              <a:t>Introduction </a:t>
            </a:r>
            <a:r>
              <a:rPr sz="1200" b="1" i="1" dirty="0">
                <a:latin typeface="Times New Roman"/>
                <a:cs typeface="Times New Roman"/>
              </a:rPr>
              <a:t>to </a:t>
            </a:r>
            <a:r>
              <a:rPr sz="1200" b="1" i="1" spc="-5" dirty="0">
                <a:latin typeface="Times New Roman"/>
                <a:cs typeface="Times New Roman"/>
              </a:rPr>
              <a:t>Computer Vision  and Image Processing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59155" y="792835"/>
            <a:ext cx="2799080" cy="1237518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30"/>
              </a:spcBef>
              <a:buAutoNum type="arabicPeriod"/>
              <a:tabLst>
                <a:tab pos="241300" algn="l"/>
              </a:tabLst>
            </a:pPr>
            <a:r>
              <a:rPr sz="1400" dirty="0">
                <a:latin typeface="Times New Roman"/>
                <a:cs typeface="Times New Roman"/>
              </a:rPr>
              <a:t>Magic </a:t>
            </a:r>
            <a:r>
              <a:rPr sz="1400" spc="-5" dirty="0">
                <a:latin typeface="Times New Roman"/>
                <a:cs typeface="Times New Roman"/>
              </a:rPr>
              <a:t>identifier </a:t>
            </a:r>
            <a:r>
              <a:rPr sz="1400" spc="-10" dirty="0">
                <a:latin typeface="Times New Roman"/>
                <a:cs typeface="Times New Roman"/>
              </a:rPr>
              <a:t>(1+1= </a:t>
            </a:r>
            <a:r>
              <a:rPr sz="1400" dirty="0">
                <a:latin typeface="Times New Roman"/>
                <a:cs typeface="Times New Roman"/>
              </a:rPr>
              <a:t>2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Byte).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30"/>
              </a:spcBef>
              <a:buAutoNum type="arabicPeriod"/>
              <a:tabLst>
                <a:tab pos="241300" algn="l"/>
              </a:tabLst>
            </a:pPr>
            <a:r>
              <a:rPr sz="1400" dirty="0">
                <a:latin typeface="Times New Roman"/>
                <a:cs typeface="Times New Roman"/>
              </a:rPr>
              <a:t>File </a:t>
            </a:r>
            <a:r>
              <a:rPr sz="1400" spc="-5" dirty="0">
                <a:latin typeface="Times New Roman"/>
                <a:cs typeface="Times New Roman"/>
              </a:rPr>
              <a:t>Size in byte( </a:t>
            </a:r>
            <a:r>
              <a:rPr sz="1400" dirty="0">
                <a:latin typeface="Times New Roman"/>
                <a:cs typeface="Times New Roman"/>
              </a:rPr>
              <a:t>4 </a:t>
            </a:r>
            <a:r>
              <a:rPr sz="1400" spc="-10" dirty="0">
                <a:latin typeface="Times New Roman"/>
                <a:cs typeface="Times New Roman"/>
              </a:rPr>
              <a:t>Byte)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241300" algn="l"/>
              </a:tabLst>
            </a:pPr>
            <a:r>
              <a:rPr sz="1400" spc="-5" dirty="0">
                <a:latin typeface="Times New Roman"/>
                <a:cs typeface="Times New Roman"/>
              </a:rPr>
              <a:t>Resereved1+ Reserved2 </a:t>
            </a:r>
            <a:r>
              <a:rPr sz="1400" spc="-10" dirty="0">
                <a:latin typeface="Times New Roman"/>
                <a:cs typeface="Times New Roman"/>
              </a:rPr>
              <a:t>(2+2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Byte)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45"/>
              </a:spcBef>
              <a:buAutoNum type="arabicPeriod"/>
              <a:tabLst>
                <a:tab pos="241300" algn="l"/>
              </a:tabLst>
            </a:pPr>
            <a:r>
              <a:rPr sz="1400" dirty="0">
                <a:latin typeface="Times New Roman"/>
                <a:cs typeface="Times New Roman"/>
              </a:rPr>
              <a:t>Offset </a:t>
            </a:r>
            <a:r>
              <a:rPr sz="1400" spc="-5" dirty="0">
                <a:latin typeface="Times New Roman"/>
                <a:cs typeface="Times New Roman"/>
              </a:rPr>
              <a:t>to image data </a:t>
            </a:r>
            <a:r>
              <a:rPr sz="1400" spc="-10" dirty="0">
                <a:latin typeface="Times New Roman"/>
                <a:cs typeface="Times New Roman"/>
              </a:rPr>
              <a:t>(4</a:t>
            </a:r>
            <a:r>
              <a:rPr sz="1400" spc="-5" dirty="0">
                <a:latin typeface="Times New Roman"/>
                <a:cs typeface="Times New Roman"/>
              </a:rPr>
              <a:t> Byte)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604" y="2325982"/>
            <a:ext cx="5498465" cy="321908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43900"/>
              </a:lnSpc>
              <a:spcBef>
                <a:spcPts val="90"/>
              </a:spcBef>
            </a:pPr>
            <a:r>
              <a:rPr sz="1400" spc="-5" dirty="0">
                <a:latin typeface="Times New Roman"/>
                <a:cs typeface="Times New Roman"/>
              </a:rPr>
              <a:t>The useful </a:t>
            </a:r>
            <a:r>
              <a:rPr sz="1400" spc="-10" dirty="0">
                <a:latin typeface="Times New Roman"/>
                <a:cs typeface="Times New Roman"/>
              </a:rPr>
              <a:t>fields </a:t>
            </a:r>
            <a:r>
              <a:rPr sz="1400" spc="-5" dirty="0">
                <a:latin typeface="Times New Roman"/>
                <a:cs typeface="Times New Roman"/>
              </a:rPr>
              <a:t>in this structure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spc="-10" dirty="0">
                <a:latin typeface="Times New Roman"/>
                <a:cs typeface="Times New Roman"/>
              </a:rPr>
              <a:t>type </a:t>
            </a:r>
            <a:r>
              <a:rPr sz="1400" spc="-5" dirty="0">
                <a:latin typeface="Times New Roman"/>
                <a:cs typeface="Times New Roman"/>
              </a:rPr>
              <a:t>field (should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'BM') which </a:t>
            </a:r>
            <a:r>
              <a:rPr sz="1400" dirty="0">
                <a:latin typeface="Times New Roman"/>
                <a:cs typeface="Times New Roman"/>
              </a:rPr>
              <a:t>is  a </a:t>
            </a:r>
            <a:r>
              <a:rPr sz="1400" spc="-5" dirty="0">
                <a:latin typeface="Times New Roman"/>
                <a:cs typeface="Times New Roman"/>
              </a:rPr>
              <a:t>simple check that this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likely </a:t>
            </a:r>
            <a:r>
              <a:rPr sz="1400" dirty="0">
                <a:latin typeface="Times New Roman"/>
                <a:cs typeface="Times New Roman"/>
              </a:rPr>
              <a:t>to be a </a:t>
            </a:r>
            <a:r>
              <a:rPr sz="1400" spc="-5" dirty="0">
                <a:latin typeface="Times New Roman"/>
                <a:cs typeface="Times New Roman"/>
              </a:rPr>
              <a:t>legitimate </a:t>
            </a:r>
            <a:r>
              <a:rPr sz="1400" spc="-85" dirty="0">
                <a:latin typeface="Times New Roman"/>
                <a:cs typeface="Times New Roman"/>
              </a:rPr>
              <a:t>ةعورشملا </a:t>
            </a:r>
            <a:r>
              <a:rPr sz="1400" dirty="0">
                <a:latin typeface="Times New Roman"/>
                <a:cs typeface="Times New Roman"/>
              </a:rPr>
              <a:t>BMP file,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the  offset field </a:t>
            </a:r>
            <a:r>
              <a:rPr sz="1400" spc="-10" dirty="0">
                <a:latin typeface="Times New Roman"/>
                <a:cs typeface="Times New Roman"/>
              </a:rPr>
              <a:t>which </a:t>
            </a:r>
            <a:r>
              <a:rPr sz="1400" spc="-5" dirty="0">
                <a:latin typeface="Times New Roman"/>
                <a:cs typeface="Times New Roman"/>
              </a:rPr>
              <a:t>gives the number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bytes </a:t>
            </a:r>
            <a:r>
              <a:rPr sz="1400" dirty="0">
                <a:latin typeface="Times New Roman"/>
                <a:cs typeface="Times New Roman"/>
              </a:rPr>
              <a:t>before </a:t>
            </a:r>
            <a:r>
              <a:rPr sz="1400" spc="-5" dirty="0">
                <a:latin typeface="Times New Roman"/>
                <a:cs typeface="Times New Roman"/>
              </a:rPr>
              <a:t>the actual pixel data (this 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relative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 start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file).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ts val="1630"/>
              </a:lnSpc>
            </a:pPr>
            <a:r>
              <a:rPr sz="1400" b="1" spc="-5" dirty="0">
                <a:latin typeface="Times New Roman"/>
                <a:cs typeface="Times New Roman"/>
              </a:rPr>
              <a:t>Information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30"/>
              </a:lnSpc>
            </a:pPr>
            <a:r>
              <a:rPr sz="1400" spc="-5" dirty="0">
                <a:latin typeface="Times New Roman"/>
                <a:cs typeface="Times New Roman"/>
              </a:rPr>
              <a:t>The image </a:t>
            </a:r>
            <a:r>
              <a:rPr sz="1400" dirty="0">
                <a:latin typeface="Times New Roman"/>
                <a:cs typeface="Times New Roman"/>
              </a:rPr>
              <a:t>info </a:t>
            </a:r>
            <a:r>
              <a:rPr sz="1400" spc="-5" dirty="0">
                <a:latin typeface="Times New Roman"/>
                <a:cs typeface="Times New Roman"/>
              </a:rPr>
              <a:t>data that follows </a:t>
            </a:r>
            <a:r>
              <a:rPr sz="1400" dirty="0">
                <a:latin typeface="Times New Roman"/>
                <a:cs typeface="Times New Roman"/>
              </a:rPr>
              <a:t>is 40 </a:t>
            </a:r>
            <a:r>
              <a:rPr sz="1400" spc="-5" dirty="0">
                <a:latin typeface="Times New Roman"/>
                <a:cs typeface="Times New Roman"/>
              </a:rPr>
              <a:t>bytes in length, it is described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12700" marR="27305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struct given below. The fields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10" dirty="0">
                <a:latin typeface="Times New Roman"/>
                <a:cs typeface="Times New Roman"/>
              </a:rPr>
              <a:t>most </a:t>
            </a:r>
            <a:r>
              <a:rPr sz="1400" spc="-5" dirty="0">
                <a:latin typeface="Times New Roman"/>
                <a:cs typeface="Times New Roman"/>
              </a:rPr>
              <a:t>interest below are the image width  and height, the number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bits </a:t>
            </a:r>
            <a:r>
              <a:rPr sz="1400" dirty="0">
                <a:latin typeface="Times New Roman"/>
                <a:cs typeface="Times New Roman"/>
              </a:rPr>
              <a:t>per </a:t>
            </a:r>
            <a:r>
              <a:rPr sz="1400" spc="-5" dirty="0">
                <a:latin typeface="Times New Roman"/>
                <a:cs typeface="Times New Roman"/>
              </a:rPr>
              <a:t>pixel (should </a:t>
            </a:r>
            <a:r>
              <a:rPr sz="1400" dirty="0">
                <a:latin typeface="Times New Roman"/>
                <a:cs typeface="Times New Roman"/>
              </a:rPr>
              <a:t>be 1, 4, 8 or </a:t>
            </a:r>
            <a:r>
              <a:rPr sz="1400" spc="-5" dirty="0">
                <a:latin typeface="Times New Roman"/>
                <a:cs typeface="Times New Roman"/>
              </a:rPr>
              <a:t>24),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number 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planes (assumed </a:t>
            </a:r>
            <a:r>
              <a:rPr sz="1400" dirty="0">
                <a:latin typeface="Times New Roman"/>
                <a:cs typeface="Times New Roman"/>
              </a:rPr>
              <a:t>to be 1 here),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the compression type (assumed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be </a:t>
            </a:r>
            <a:r>
              <a:rPr sz="1400" dirty="0">
                <a:latin typeface="Times New Roman"/>
                <a:cs typeface="Times New Roman"/>
              </a:rPr>
              <a:t>0  here).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59155" y="5496546"/>
            <a:ext cx="4527550" cy="2763577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30"/>
              </a:spcBef>
              <a:buAutoNum type="arabicPeriod"/>
              <a:tabLst>
                <a:tab pos="241300" algn="l"/>
              </a:tabLst>
            </a:pPr>
            <a:r>
              <a:rPr sz="1400" dirty="0">
                <a:latin typeface="Times New Roman"/>
                <a:cs typeface="Times New Roman"/>
              </a:rPr>
              <a:t>Header </a:t>
            </a:r>
            <a:r>
              <a:rPr sz="1400" spc="-5" dirty="0">
                <a:latin typeface="Times New Roman"/>
                <a:cs typeface="Times New Roman"/>
              </a:rPr>
              <a:t>size in bytes </a:t>
            </a:r>
            <a:r>
              <a:rPr sz="1400" dirty="0">
                <a:latin typeface="Times New Roman"/>
                <a:cs typeface="Times New Roman"/>
              </a:rPr>
              <a:t>( 4 </a:t>
            </a:r>
            <a:r>
              <a:rPr sz="1400" spc="-5" dirty="0">
                <a:latin typeface="Times New Roman"/>
                <a:cs typeface="Times New Roman"/>
              </a:rPr>
              <a:t>Byte)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30"/>
              </a:spcBef>
              <a:buAutoNum type="arabicPeriod"/>
              <a:tabLst>
                <a:tab pos="241300" algn="l"/>
              </a:tabLst>
            </a:pPr>
            <a:r>
              <a:rPr sz="1400" spc="-5" dirty="0">
                <a:latin typeface="Times New Roman"/>
                <a:cs typeface="Times New Roman"/>
              </a:rPr>
              <a:t>Width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height of image </a:t>
            </a:r>
            <a:r>
              <a:rPr sz="1400" dirty="0">
                <a:latin typeface="Times New Roman"/>
                <a:cs typeface="Times New Roman"/>
              </a:rPr>
              <a:t>( 4 + 4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Byte)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241300" algn="l"/>
              </a:tabLst>
            </a:pPr>
            <a:r>
              <a:rPr sz="1400" spc="-5" dirty="0">
                <a:latin typeface="Times New Roman"/>
                <a:cs typeface="Times New Roman"/>
              </a:rPr>
              <a:t>Number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colour planes </a:t>
            </a:r>
            <a:r>
              <a:rPr sz="1400" dirty="0">
                <a:latin typeface="Times New Roman"/>
                <a:cs typeface="Times New Roman"/>
              </a:rPr>
              <a:t>( 2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Byte)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30"/>
              </a:spcBef>
              <a:buAutoNum type="arabicPeriod"/>
              <a:tabLst>
                <a:tab pos="241300" algn="l"/>
              </a:tabLst>
            </a:pPr>
            <a:r>
              <a:rPr sz="1400" spc="-5" dirty="0">
                <a:latin typeface="Times New Roman"/>
                <a:cs typeface="Times New Roman"/>
              </a:rPr>
              <a:t>Bits per pixel </a:t>
            </a:r>
            <a:r>
              <a:rPr sz="1400" dirty="0">
                <a:latin typeface="Times New Roman"/>
                <a:cs typeface="Times New Roman"/>
              </a:rPr>
              <a:t>( 2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Byte)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45"/>
              </a:spcBef>
              <a:buAutoNum type="arabicPeriod"/>
              <a:tabLst>
                <a:tab pos="241300" algn="l"/>
              </a:tabLst>
            </a:pPr>
            <a:r>
              <a:rPr sz="1400" spc="-5" dirty="0">
                <a:latin typeface="Times New Roman"/>
                <a:cs typeface="Times New Roman"/>
              </a:rPr>
              <a:t>Compression type </a:t>
            </a:r>
            <a:r>
              <a:rPr sz="1400" dirty="0">
                <a:latin typeface="Times New Roman"/>
                <a:cs typeface="Times New Roman"/>
              </a:rPr>
              <a:t>(4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Byte)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241300" algn="l"/>
              </a:tabLst>
            </a:pPr>
            <a:r>
              <a:rPr sz="1400" dirty="0">
                <a:latin typeface="Times New Roman"/>
                <a:cs typeface="Times New Roman"/>
              </a:rPr>
              <a:t>Image size </a:t>
            </a:r>
            <a:r>
              <a:rPr sz="1400" spc="-5" dirty="0">
                <a:latin typeface="Times New Roman"/>
                <a:cs typeface="Times New Roman"/>
              </a:rPr>
              <a:t>in </a:t>
            </a:r>
            <a:r>
              <a:rPr sz="1400" spc="-10" dirty="0">
                <a:latin typeface="Times New Roman"/>
                <a:cs typeface="Times New Roman"/>
              </a:rPr>
              <a:t>bytes (4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Byte)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30"/>
              </a:spcBef>
              <a:buAutoNum type="arabicPeriod"/>
              <a:tabLst>
                <a:tab pos="241300" algn="l"/>
              </a:tabLst>
            </a:pPr>
            <a:r>
              <a:rPr sz="1400" spc="-5" dirty="0">
                <a:latin typeface="Times New Roman"/>
                <a:cs typeface="Times New Roman"/>
              </a:rPr>
              <a:t>Pixels per meter </a:t>
            </a:r>
            <a:r>
              <a:rPr sz="1400" dirty="0">
                <a:latin typeface="Times New Roman"/>
                <a:cs typeface="Times New Roman"/>
              </a:rPr>
              <a:t>(x_ </a:t>
            </a:r>
            <a:r>
              <a:rPr sz="1400" spc="-5" dirty="0">
                <a:latin typeface="Times New Roman"/>
                <a:cs typeface="Times New Roman"/>
              </a:rPr>
              <a:t>resolution </a:t>
            </a:r>
            <a:r>
              <a:rPr sz="1400" dirty="0">
                <a:latin typeface="Times New Roman"/>
                <a:cs typeface="Times New Roman"/>
              </a:rPr>
              <a:t>, </a:t>
            </a:r>
            <a:r>
              <a:rPr sz="1400" spc="-15" dirty="0">
                <a:latin typeface="Times New Roman"/>
                <a:cs typeface="Times New Roman"/>
              </a:rPr>
              <a:t>y_ </a:t>
            </a:r>
            <a:r>
              <a:rPr sz="1400" spc="-5" dirty="0">
                <a:latin typeface="Times New Roman"/>
                <a:cs typeface="Times New Roman"/>
              </a:rPr>
              <a:t>resolution) </a:t>
            </a:r>
            <a:r>
              <a:rPr sz="1400" dirty="0">
                <a:latin typeface="Times New Roman"/>
                <a:cs typeface="Times New Roman"/>
              </a:rPr>
              <a:t>( 4 + 4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Byte)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241300" algn="l"/>
              </a:tabLst>
            </a:pPr>
            <a:r>
              <a:rPr sz="1400" spc="-5" dirty="0">
                <a:latin typeface="Times New Roman"/>
                <a:cs typeface="Times New Roman"/>
              </a:rPr>
              <a:t>Number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colours </a:t>
            </a:r>
            <a:r>
              <a:rPr sz="1400" dirty="0">
                <a:latin typeface="Times New Roman"/>
                <a:cs typeface="Times New Roman"/>
              </a:rPr>
              <a:t>(4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Byte)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30"/>
              </a:spcBef>
              <a:buAutoNum type="arabicPeriod"/>
              <a:tabLst>
                <a:tab pos="241300" algn="l"/>
              </a:tabLst>
            </a:pPr>
            <a:r>
              <a:rPr sz="1400" spc="-5" dirty="0">
                <a:latin typeface="Times New Roman"/>
                <a:cs typeface="Times New Roman"/>
              </a:rPr>
              <a:t>Important colours </a:t>
            </a:r>
            <a:r>
              <a:rPr sz="1400" spc="-10" dirty="0">
                <a:latin typeface="Times New Roman"/>
                <a:cs typeface="Times New Roman"/>
              </a:rPr>
              <a:t>(4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Byte)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612" y="8655507"/>
            <a:ext cx="431482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The compression types supported </a:t>
            </a:r>
            <a:r>
              <a:rPr sz="1400" dirty="0">
                <a:latin typeface="Times New Roman"/>
                <a:cs typeface="Times New Roman"/>
              </a:rPr>
              <a:t>by BMP are </a:t>
            </a:r>
            <a:r>
              <a:rPr sz="1400" spc="-5" dirty="0">
                <a:latin typeface="Times New Roman"/>
                <a:cs typeface="Times New Roman"/>
              </a:rPr>
              <a:t>listed below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430398" y="1032510"/>
            <a:ext cx="185420" cy="1121410"/>
          </a:xfrm>
          <a:custGeom>
            <a:avLst/>
            <a:gdLst/>
            <a:ahLst/>
            <a:cxnLst/>
            <a:rect l="l" t="t" r="r" b="b"/>
            <a:pathLst>
              <a:path w="185420" h="1121410">
                <a:moveTo>
                  <a:pt x="0" y="0"/>
                </a:moveTo>
                <a:lnTo>
                  <a:pt x="36077" y="7336"/>
                </a:lnTo>
                <a:lnTo>
                  <a:pt x="65547" y="27352"/>
                </a:lnTo>
                <a:lnTo>
                  <a:pt x="85421" y="57060"/>
                </a:lnTo>
                <a:lnTo>
                  <a:pt x="92709" y="93472"/>
                </a:lnTo>
                <a:lnTo>
                  <a:pt x="92709" y="467233"/>
                </a:lnTo>
                <a:lnTo>
                  <a:pt x="99998" y="503644"/>
                </a:lnTo>
                <a:lnTo>
                  <a:pt x="119872" y="533352"/>
                </a:lnTo>
                <a:lnTo>
                  <a:pt x="149342" y="553368"/>
                </a:lnTo>
                <a:lnTo>
                  <a:pt x="185419" y="560705"/>
                </a:lnTo>
                <a:lnTo>
                  <a:pt x="149342" y="568041"/>
                </a:lnTo>
                <a:lnTo>
                  <a:pt x="119872" y="588057"/>
                </a:lnTo>
                <a:lnTo>
                  <a:pt x="99998" y="617765"/>
                </a:lnTo>
                <a:lnTo>
                  <a:pt x="92709" y="654176"/>
                </a:lnTo>
                <a:lnTo>
                  <a:pt x="92709" y="1027938"/>
                </a:lnTo>
                <a:lnTo>
                  <a:pt x="85421" y="1064349"/>
                </a:lnTo>
                <a:lnTo>
                  <a:pt x="65547" y="1094057"/>
                </a:lnTo>
                <a:lnTo>
                  <a:pt x="36077" y="1114073"/>
                </a:lnTo>
                <a:lnTo>
                  <a:pt x="0" y="112141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808601" y="1424686"/>
            <a:ext cx="51244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14</a:t>
            </a:r>
            <a:r>
              <a:rPr sz="1200" b="1" spc="-7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Byte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911215" y="5692775"/>
            <a:ext cx="173990" cy="2639060"/>
          </a:xfrm>
          <a:custGeom>
            <a:avLst/>
            <a:gdLst/>
            <a:ahLst/>
            <a:cxnLst/>
            <a:rect l="l" t="t" r="r" b="b"/>
            <a:pathLst>
              <a:path w="173989" h="2639059">
                <a:moveTo>
                  <a:pt x="0" y="0"/>
                </a:moveTo>
                <a:lnTo>
                  <a:pt x="51360" y="42424"/>
                </a:lnTo>
                <a:lnTo>
                  <a:pt x="70198" y="90031"/>
                </a:lnTo>
                <a:lnTo>
                  <a:pt x="82556" y="150416"/>
                </a:lnTo>
                <a:lnTo>
                  <a:pt x="86995" y="219963"/>
                </a:lnTo>
                <a:lnTo>
                  <a:pt x="86995" y="1099565"/>
                </a:lnTo>
                <a:lnTo>
                  <a:pt x="91433" y="1169113"/>
                </a:lnTo>
                <a:lnTo>
                  <a:pt x="103791" y="1229498"/>
                </a:lnTo>
                <a:lnTo>
                  <a:pt x="122629" y="1277105"/>
                </a:lnTo>
                <a:lnTo>
                  <a:pt x="146508" y="1308321"/>
                </a:lnTo>
                <a:lnTo>
                  <a:pt x="173989" y="1319530"/>
                </a:lnTo>
                <a:lnTo>
                  <a:pt x="146508" y="1330738"/>
                </a:lnTo>
                <a:lnTo>
                  <a:pt x="122629" y="1361954"/>
                </a:lnTo>
                <a:lnTo>
                  <a:pt x="103791" y="1409561"/>
                </a:lnTo>
                <a:lnTo>
                  <a:pt x="91433" y="1469946"/>
                </a:lnTo>
                <a:lnTo>
                  <a:pt x="86995" y="1539494"/>
                </a:lnTo>
                <a:lnTo>
                  <a:pt x="86995" y="2419096"/>
                </a:lnTo>
                <a:lnTo>
                  <a:pt x="82556" y="2488643"/>
                </a:lnTo>
                <a:lnTo>
                  <a:pt x="70198" y="2549028"/>
                </a:lnTo>
                <a:lnTo>
                  <a:pt x="51360" y="2596635"/>
                </a:lnTo>
                <a:lnTo>
                  <a:pt x="27481" y="2627851"/>
                </a:lnTo>
                <a:lnTo>
                  <a:pt x="0" y="263906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386324" y="6655689"/>
            <a:ext cx="51244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40</a:t>
            </a:r>
            <a:r>
              <a:rPr sz="1200" b="1" spc="-7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Byte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22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32308"/>
            <a:ext cx="8350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Chapter</a:t>
            </a:r>
            <a:r>
              <a:rPr sz="1200" b="1" i="1" spc="-4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One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554092" y="432306"/>
            <a:ext cx="2088514" cy="563616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91465" marR="5080" indent="-279400">
              <a:lnSpc>
                <a:spcPts val="1380"/>
              </a:lnSpc>
              <a:spcBef>
                <a:spcPts val="195"/>
              </a:spcBef>
            </a:pPr>
            <a:r>
              <a:rPr sz="1200" b="1" i="1" spc="-5" dirty="0">
                <a:latin typeface="Times New Roman"/>
                <a:cs typeface="Times New Roman"/>
              </a:rPr>
              <a:t>Introduction </a:t>
            </a:r>
            <a:r>
              <a:rPr sz="1200" b="1" i="1" dirty="0">
                <a:latin typeface="Times New Roman"/>
                <a:cs typeface="Times New Roman"/>
              </a:rPr>
              <a:t>to </a:t>
            </a:r>
            <a:r>
              <a:rPr sz="1200" b="1" i="1" spc="-5" dirty="0">
                <a:latin typeface="Times New Roman"/>
                <a:cs typeface="Times New Roman"/>
              </a:rPr>
              <a:t>Computer Vision  and Image Processing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792840"/>
            <a:ext cx="2049780" cy="1247521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  <a:buAutoNum type="arabicPlain"/>
              <a:tabLst>
                <a:tab pos="147320" algn="l"/>
              </a:tabLst>
            </a:pPr>
            <a:r>
              <a:rPr sz="1400" dirty="0">
                <a:latin typeface="Times New Roman"/>
                <a:cs typeface="Times New Roman"/>
              </a:rPr>
              <a:t>- </a:t>
            </a:r>
            <a:r>
              <a:rPr sz="1400" spc="-5" dirty="0">
                <a:latin typeface="Times New Roman"/>
                <a:cs typeface="Times New Roman"/>
              </a:rPr>
              <a:t>no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compression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  <a:buAutoNum type="arabicPlain"/>
              <a:tabLst>
                <a:tab pos="147320" algn="l"/>
              </a:tabLst>
            </a:pPr>
            <a:r>
              <a:rPr sz="1400" dirty="0">
                <a:latin typeface="Times New Roman"/>
                <a:cs typeface="Times New Roman"/>
              </a:rPr>
              <a:t>- 8 </a:t>
            </a:r>
            <a:r>
              <a:rPr sz="1400" spc="-5" dirty="0">
                <a:latin typeface="Times New Roman"/>
                <a:cs typeface="Times New Roman"/>
              </a:rPr>
              <a:t>bit run length encoding  </a:t>
            </a:r>
            <a:r>
              <a:rPr sz="1400" dirty="0">
                <a:latin typeface="Times New Roman"/>
                <a:cs typeface="Times New Roman"/>
              </a:rPr>
              <a:t>2 - 4 </a:t>
            </a:r>
            <a:r>
              <a:rPr sz="1400" spc="-5" dirty="0">
                <a:latin typeface="Times New Roman"/>
                <a:cs typeface="Times New Roman"/>
              </a:rPr>
              <a:t>bit run length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encoding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1400" dirty="0">
                <a:latin typeface="Times New Roman"/>
                <a:cs typeface="Times New Roman"/>
              </a:rPr>
              <a:t>3 - </a:t>
            </a:r>
            <a:r>
              <a:rPr sz="1400" spc="-5" dirty="0">
                <a:latin typeface="Times New Roman"/>
                <a:cs typeface="Times New Roman"/>
              </a:rPr>
              <a:t>RGB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bitmap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117</TotalTime>
  <Words>1765</Words>
  <Application>Microsoft Office PowerPoint</Application>
  <PresentationFormat>Custom</PresentationFormat>
  <Paragraphs>154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nagham</dc:creator>
  <cp:lastModifiedBy>Manar Alobaidi</cp:lastModifiedBy>
  <cp:revision>18</cp:revision>
  <dcterms:created xsi:type="dcterms:W3CDTF">2018-04-20T19:11:16Z</dcterms:created>
  <dcterms:modified xsi:type="dcterms:W3CDTF">2018-05-02T20:18:39Z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2015-12-14T00:00:00Z</vt:filetime>
  </property>
  <property fmtid="{D5CDD505-2E9C-101B-9397-08002B2CF9AE}" pid="3" name="Creator">
    <vt:lpwstr>Adobe Acrobat 9.0</vt:lpwstr>
  </property>
  <property fmtid="{D5CDD505-2E9C-101B-9397-08002B2CF9AE}" pid="4" name="LastSaved">
    <vt:filetime>2018-04-20T00:00:00Z</vt:filetime>
  </property>
</Properties>
</file>