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earchcio-midmarket.techtarget.com/definition/pixe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13843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366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SECOND lecture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by</a:t>
            </a: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600" y="913132"/>
            <a:ext cx="5302250" cy="27076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0606" y="3772028"/>
            <a:ext cx="5513705" cy="52593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(1.11) </a:t>
            </a:r>
            <a:r>
              <a:rPr sz="1400" dirty="0">
                <a:latin typeface="Times New Roman"/>
                <a:cs typeface="Times New Roman"/>
              </a:rPr>
              <a:t>:A </a:t>
            </a:r>
            <a:r>
              <a:rPr sz="1400" spc="-5" dirty="0">
                <a:latin typeface="Times New Roman"/>
                <a:cs typeface="Times New Roman"/>
              </a:rPr>
              <a:t>color pixel vector consists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red, green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blue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595"/>
              </a:spcBef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many applications, RGB color information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transformed into  mathematical space that that decouples the brightness information from the  </a:t>
            </a:r>
            <a:r>
              <a:rPr sz="1400" dirty="0">
                <a:latin typeface="Times New Roman"/>
                <a:cs typeface="Times New Roman"/>
              </a:rPr>
              <a:t>color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information.</a:t>
            </a:r>
            <a:endParaRPr sz="14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The hue/saturation /lightness (HSL) color transform allows </a:t>
            </a:r>
            <a:r>
              <a:rPr sz="1400" dirty="0">
                <a:latin typeface="Times New Roman"/>
                <a:cs typeface="Times New Roman"/>
              </a:rPr>
              <a:t>us to </a:t>
            </a:r>
            <a:r>
              <a:rPr sz="1400" spc="-5" dirty="0">
                <a:latin typeface="Times New Roman"/>
                <a:cs typeface="Times New Roman"/>
              </a:rPr>
              <a:t>describe  colors in </a:t>
            </a:r>
            <a:r>
              <a:rPr sz="1400" spc="-10" dirty="0">
                <a:latin typeface="Times New Roman"/>
                <a:cs typeface="Times New Roman"/>
              </a:rPr>
              <a:t>terms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more </a:t>
            </a:r>
            <a:r>
              <a:rPr sz="1400" dirty="0">
                <a:latin typeface="Times New Roman"/>
                <a:cs typeface="Times New Roman"/>
              </a:rPr>
              <a:t>readily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understand.</a:t>
            </a:r>
            <a:endParaRPr sz="1400">
              <a:latin typeface="Times New Roman"/>
              <a:cs typeface="Times New Roman"/>
            </a:endParaRPr>
          </a:p>
          <a:p>
            <a:pPr marL="12700" marR="6985" indent="3987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lightness is the brightness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color, and the hue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what we  normally think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“color” </a:t>
            </a:r>
            <a:r>
              <a:rPr sz="1400" spc="-5" dirty="0">
                <a:latin typeface="Times New Roman"/>
                <a:cs typeface="Times New Roman"/>
              </a:rPr>
              <a:t>and the hue (ex: </a:t>
            </a:r>
            <a:r>
              <a:rPr sz="1400" dirty="0">
                <a:latin typeface="Times New Roman"/>
                <a:cs typeface="Times New Roman"/>
              </a:rPr>
              <a:t>green, blue, </a:t>
            </a:r>
            <a:r>
              <a:rPr sz="1400" spc="-5" dirty="0">
                <a:latin typeface="Times New Roman"/>
                <a:cs typeface="Times New Roman"/>
              </a:rPr>
              <a:t>red, 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orange).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The saturation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measure </a:t>
            </a:r>
            <a:r>
              <a:rPr sz="1400" dirty="0">
                <a:latin typeface="Times New Roman"/>
                <a:cs typeface="Times New Roman"/>
              </a:rPr>
              <a:t>of how </a:t>
            </a:r>
            <a:r>
              <a:rPr sz="1400" spc="-5" dirty="0">
                <a:latin typeface="Times New Roman"/>
                <a:cs typeface="Times New Roman"/>
              </a:rPr>
              <a:t>much white is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color </a:t>
            </a:r>
            <a:r>
              <a:rPr sz="1400" dirty="0">
                <a:latin typeface="Times New Roman"/>
                <a:cs typeface="Times New Roman"/>
              </a:rPr>
              <a:t>(ex: </a:t>
            </a:r>
            <a:r>
              <a:rPr sz="1400" spc="-5" dirty="0">
                <a:latin typeface="Times New Roman"/>
                <a:cs typeface="Times New Roman"/>
              </a:rPr>
              <a:t>Pink is  </a:t>
            </a:r>
            <a:r>
              <a:rPr sz="1400" dirty="0">
                <a:latin typeface="Times New Roman"/>
                <a:cs typeface="Times New Roman"/>
              </a:rPr>
              <a:t>red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spc="-5" dirty="0">
                <a:latin typeface="Times New Roman"/>
                <a:cs typeface="Times New Roman"/>
              </a:rPr>
              <a:t>white, </a:t>
            </a:r>
            <a:r>
              <a:rPr sz="1400" dirty="0">
                <a:latin typeface="Times New Roman"/>
                <a:cs typeface="Times New Roman"/>
              </a:rPr>
              <a:t>so it is </a:t>
            </a:r>
            <a:r>
              <a:rPr sz="1400" spc="-5" dirty="0">
                <a:latin typeface="Times New Roman"/>
                <a:cs typeface="Times New Roman"/>
              </a:rPr>
              <a:t>less saturated than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pure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red).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[Most people relate to this method for describing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color}.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6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“a </a:t>
            </a:r>
            <a:r>
              <a:rPr sz="1400" dirty="0">
                <a:latin typeface="Times New Roman"/>
                <a:cs typeface="Times New Roman"/>
              </a:rPr>
              <a:t>deep, </a:t>
            </a:r>
            <a:r>
              <a:rPr sz="1400" spc="-5" dirty="0">
                <a:latin typeface="Times New Roman"/>
                <a:cs typeface="Times New Roman"/>
              </a:rPr>
              <a:t>bright orange” </a:t>
            </a:r>
            <a:r>
              <a:rPr sz="1400" spc="-10" dirty="0">
                <a:latin typeface="Times New Roman"/>
                <a:cs typeface="Times New Roman"/>
              </a:rPr>
              <a:t>would </a:t>
            </a:r>
            <a:r>
              <a:rPr sz="1400" spc="-5" dirty="0">
                <a:latin typeface="Times New Roman"/>
                <a:cs typeface="Times New Roman"/>
              </a:rPr>
              <a:t>have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large intensity (“bright”),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hue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“orange”,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high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saturation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(“deep”).we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can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picture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this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color </a:t>
            </a:r>
            <a:r>
              <a:rPr sz="1400" spc="-5" dirty="0">
                <a:latin typeface="Times New Roman"/>
                <a:cs typeface="Times New Roman"/>
              </a:rPr>
              <a:t>in our minds, </a:t>
            </a:r>
            <a:r>
              <a:rPr sz="1400" dirty="0">
                <a:latin typeface="Times New Roman"/>
                <a:cs typeface="Times New Roman"/>
              </a:rPr>
              <a:t>but if </a:t>
            </a:r>
            <a:r>
              <a:rPr sz="1400" spc="-5" dirty="0">
                <a:latin typeface="Times New Roman"/>
                <a:cs typeface="Times New Roman"/>
              </a:rPr>
              <a:t>we defined this color in </a:t>
            </a:r>
            <a:r>
              <a:rPr sz="1400" spc="-10" dirty="0">
                <a:latin typeface="Times New Roman"/>
                <a:cs typeface="Times New Roman"/>
              </a:rPr>
              <a:t>terms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 RGB  components, R=245, G=110 and B=20.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435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Modeling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color information creates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more people oriented way </a:t>
            </a:r>
            <a:r>
              <a:rPr sz="1400" dirty="0">
                <a:latin typeface="Times New Roman"/>
                <a:cs typeface="Times New Roman"/>
              </a:rPr>
              <a:t>of  </a:t>
            </a:r>
            <a:r>
              <a:rPr sz="1400" spc="-5" dirty="0">
                <a:latin typeface="Times New Roman"/>
                <a:cs typeface="Times New Roman"/>
              </a:rPr>
              <a:t>describing the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colors.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6451853"/>
            <a:ext cx="189865" cy="189865"/>
          </a:xfrm>
          <a:custGeom>
            <a:avLst/>
            <a:gdLst/>
            <a:ahLst/>
            <a:cxnLst/>
            <a:rect l="l" t="t" r="r" b="b"/>
            <a:pathLst>
              <a:path w="189864" h="189865">
                <a:moveTo>
                  <a:pt x="61340" y="44450"/>
                </a:moveTo>
                <a:lnTo>
                  <a:pt x="21589" y="44450"/>
                </a:lnTo>
                <a:lnTo>
                  <a:pt x="24256" y="44704"/>
                </a:lnTo>
                <a:lnTo>
                  <a:pt x="26543" y="45847"/>
                </a:lnTo>
                <a:lnTo>
                  <a:pt x="139192" y="156083"/>
                </a:lnTo>
                <a:lnTo>
                  <a:pt x="144399" y="165608"/>
                </a:lnTo>
                <a:lnTo>
                  <a:pt x="145669" y="171196"/>
                </a:lnTo>
                <a:lnTo>
                  <a:pt x="143637" y="176530"/>
                </a:lnTo>
                <a:lnTo>
                  <a:pt x="138683" y="181356"/>
                </a:lnTo>
                <a:lnTo>
                  <a:pt x="134493" y="185547"/>
                </a:lnTo>
                <a:lnTo>
                  <a:pt x="138302" y="189357"/>
                </a:lnTo>
                <a:lnTo>
                  <a:pt x="182752" y="144907"/>
                </a:lnTo>
                <a:lnTo>
                  <a:pt x="167767" y="144907"/>
                </a:lnTo>
                <a:lnTo>
                  <a:pt x="165100" y="144780"/>
                </a:lnTo>
                <a:lnTo>
                  <a:pt x="159766" y="142112"/>
                </a:lnTo>
                <a:lnTo>
                  <a:pt x="154812" y="137922"/>
                </a:lnTo>
                <a:lnTo>
                  <a:pt x="61340" y="44450"/>
                </a:lnTo>
                <a:close/>
              </a:path>
              <a:path w="189864" h="189865">
                <a:moveTo>
                  <a:pt x="185674" y="134493"/>
                </a:moveTo>
                <a:lnTo>
                  <a:pt x="184276" y="135890"/>
                </a:lnTo>
                <a:lnTo>
                  <a:pt x="182752" y="137287"/>
                </a:lnTo>
                <a:lnTo>
                  <a:pt x="181356" y="138811"/>
                </a:lnTo>
                <a:lnTo>
                  <a:pt x="178562" y="141605"/>
                </a:lnTo>
                <a:lnTo>
                  <a:pt x="175132" y="143383"/>
                </a:lnTo>
                <a:lnTo>
                  <a:pt x="170942" y="144272"/>
                </a:lnTo>
                <a:lnTo>
                  <a:pt x="167767" y="144907"/>
                </a:lnTo>
                <a:lnTo>
                  <a:pt x="182752" y="144907"/>
                </a:lnTo>
                <a:lnTo>
                  <a:pt x="189483" y="138175"/>
                </a:lnTo>
                <a:lnTo>
                  <a:pt x="186944" y="135636"/>
                </a:lnTo>
                <a:lnTo>
                  <a:pt x="185674" y="134493"/>
                </a:lnTo>
                <a:close/>
              </a:path>
              <a:path w="189864" h="189865">
                <a:moveTo>
                  <a:pt x="51181" y="0"/>
                </a:moveTo>
                <a:lnTo>
                  <a:pt x="0" y="51181"/>
                </a:lnTo>
                <a:lnTo>
                  <a:pt x="1269" y="52324"/>
                </a:lnTo>
                <a:lnTo>
                  <a:pt x="2539" y="53721"/>
                </a:lnTo>
                <a:lnTo>
                  <a:pt x="3810" y="54863"/>
                </a:lnTo>
                <a:lnTo>
                  <a:pt x="5206" y="53594"/>
                </a:lnTo>
                <a:lnTo>
                  <a:pt x="6604" y="52070"/>
                </a:lnTo>
                <a:lnTo>
                  <a:pt x="10794" y="47879"/>
                </a:lnTo>
                <a:lnTo>
                  <a:pt x="14350" y="45847"/>
                </a:lnTo>
                <a:lnTo>
                  <a:pt x="18542" y="45085"/>
                </a:lnTo>
                <a:lnTo>
                  <a:pt x="21589" y="44450"/>
                </a:lnTo>
                <a:lnTo>
                  <a:pt x="61340" y="44450"/>
                </a:lnTo>
                <a:lnTo>
                  <a:pt x="50164" y="33274"/>
                </a:lnTo>
                <a:lnTo>
                  <a:pt x="45593" y="27305"/>
                </a:lnTo>
                <a:lnTo>
                  <a:pt x="45085" y="23749"/>
                </a:lnTo>
                <a:lnTo>
                  <a:pt x="43814" y="18161"/>
                </a:lnTo>
                <a:lnTo>
                  <a:pt x="45846" y="12826"/>
                </a:lnTo>
                <a:lnTo>
                  <a:pt x="50673" y="8128"/>
                </a:lnTo>
                <a:lnTo>
                  <a:pt x="52069" y="6604"/>
                </a:lnTo>
                <a:lnTo>
                  <a:pt x="53593" y="5207"/>
                </a:lnTo>
                <a:lnTo>
                  <a:pt x="54991" y="3810"/>
                </a:lnTo>
                <a:lnTo>
                  <a:pt x="53720" y="2540"/>
                </a:lnTo>
                <a:lnTo>
                  <a:pt x="52450" y="1143"/>
                </a:lnTo>
                <a:lnTo>
                  <a:pt x="51181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46198" y="6375019"/>
            <a:ext cx="222885" cy="208280"/>
          </a:xfrm>
          <a:custGeom>
            <a:avLst/>
            <a:gdLst/>
            <a:ahLst/>
            <a:cxnLst/>
            <a:rect l="l" t="t" r="r" b="b"/>
            <a:pathLst>
              <a:path w="222885" h="208279">
                <a:moveTo>
                  <a:pt x="48768" y="116966"/>
                </a:moveTo>
                <a:lnTo>
                  <a:pt x="16001" y="116966"/>
                </a:lnTo>
                <a:lnTo>
                  <a:pt x="18160" y="117855"/>
                </a:lnTo>
                <a:lnTo>
                  <a:pt x="20827" y="119633"/>
                </a:lnTo>
                <a:lnTo>
                  <a:pt x="83057" y="180339"/>
                </a:lnTo>
                <a:lnTo>
                  <a:pt x="89281" y="192531"/>
                </a:lnTo>
                <a:lnTo>
                  <a:pt x="88772" y="194944"/>
                </a:lnTo>
                <a:lnTo>
                  <a:pt x="88137" y="197357"/>
                </a:lnTo>
                <a:lnTo>
                  <a:pt x="86106" y="200405"/>
                </a:lnTo>
                <a:lnTo>
                  <a:pt x="82295" y="204088"/>
                </a:lnTo>
                <a:lnTo>
                  <a:pt x="86106" y="207898"/>
                </a:lnTo>
                <a:lnTo>
                  <a:pt x="121806" y="172084"/>
                </a:lnTo>
                <a:lnTo>
                  <a:pt x="109727" y="172084"/>
                </a:lnTo>
                <a:lnTo>
                  <a:pt x="107314" y="171830"/>
                </a:lnTo>
                <a:lnTo>
                  <a:pt x="104775" y="170687"/>
                </a:lnTo>
                <a:lnTo>
                  <a:pt x="102234" y="169671"/>
                </a:lnTo>
                <a:lnTo>
                  <a:pt x="97789" y="166115"/>
                </a:lnTo>
                <a:lnTo>
                  <a:pt x="91567" y="159765"/>
                </a:lnTo>
                <a:lnTo>
                  <a:pt x="48768" y="116966"/>
                </a:lnTo>
                <a:close/>
              </a:path>
              <a:path w="222885" h="208279">
                <a:moveTo>
                  <a:pt x="122300" y="164210"/>
                </a:moveTo>
                <a:lnTo>
                  <a:pt x="117856" y="168655"/>
                </a:lnTo>
                <a:lnTo>
                  <a:pt x="114426" y="171068"/>
                </a:lnTo>
                <a:lnTo>
                  <a:pt x="112140" y="171576"/>
                </a:lnTo>
                <a:lnTo>
                  <a:pt x="109727" y="172084"/>
                </a:lnTo>
                <a:lnTo>
                  <a:pt x="121806" y="172084"/>
                </a:lnTo>
                <a:lnTo>
                  <a:pt x="125983" y="167893"/>
                </a:lnTo>
                <a:lnTo>
                  <a:pt x="122300" y="164210"/>
                </a:lnTo>
                <a:close/>
              </a:path>
              <a:path w="222885" h="208279">
                <a:moveTo>
                  <a:pt x="99692" y="69850"/>
                </a:moveTo>
                <a:lnTo>
                  <a:pt x="59816" y="69850"/>
                </a:lnTo>
                <a:lnTo>
                  <a:pt x="72008" y="73278"/>
                </a:lnTo>
                <a:lnTo>
                  <a:pt x="78358" y="77596"/>
                </a:lnTo>
                <a:lnTo>
                  <a:pt x="131825" y="131063"/>
                </a:lnTo>
                <a:lnTo>
                  <a:pt x="138302" y="141985"/>
                </a:lnTo>
                <a:lnTo>
                  <a:pt x="137921" y="144906"/>
                </a:lnTo>
                <a:lnTo>
                  <a:pt x="137413" y="147827"/>
                </a:lnTo>
                <a:lnTo>
                  <a:pt x="135000" y="151510"/>
                </a:lnTo>
                <a:lnTo>
                  <a:pt x="130556" y="155955"/>
                </a:lnTo>
                <a:lnTo>
                  <a:pt x="131699" y="157225"/>
                </a:lnTo>
                <a:lnTo>
                  <a:pt x="134238" y="159765"/>
                </a:lnTo>
                <a:lnTo>
                  <a:pt x="170964" y="122935"/>
                </a:lnTo>
                <a:lnTo>
                  <a:pt x="158241" y="122935"/>
                </a:lnTo>
                <a:lnTo>
                  <a:pt x="155828" y="122808"/>
                </a:lnTo>
                <a:lnTo>
                  <a:pt x="151510" y="121030"/>
                </a:lnTo>
                <a:lnTo>
                  <a:pt x="147193" y="117347"/>
                </a:lnTo>
                <a:lnTo>
                  <a:pt x="140715" y="110997"/>
                </a:lnTo>
                <a:lnTo>
                  <a:pt x="118348" y="88518"/>
                </a:lnTo>
                <a:lnTo>
                  <a:pt x="99692" y="69850"/>
                </a:lnTo>
                <a:close/>
              </a:path>
              <a:path w="222885" h="208279">
                <a:moveTo>
                  <a:pt x="16763" y="84962"/>
                </a:moveTo>
                <a:lnTo>
                  <a:pt x="15493" y="86105"/>
                </a:lnTo>
                <a:lnTo>
                  <a:pt x="12953" y="88645"/>
                </a:lnTo>
                <a:lnTo>
                  <a:pt x="9751" y="97599"/>
                </a:lnTo>
                <a:lnTo>
                  <a:pt x="3202" y="115506"/>
                </a:lnTo>
                <a:lnTo>
                  <a:pt x="0" y="124459"/>
                </a:lnTo>
                <a:lnTo>
                  <a:pt x="4952" y="126745"/>
                </a:lnTo>
                <a:lnTo>
                  <a:pt x="6222" y="123443"/>
                </a:lnTo>
                <a:lnTo>
                  <a:pt x="7746" y="121030"/>
                </a:lnTo>
                <a:lnTo>
                  <a:pt x="10921" y="117855"/>
                </a:lnTo>
                <a:lnTo>
                  <a:pt x="12572" y="116966"/>
                </a:lnTo>
                <a:lnTo>
                  <a:pt x="48768" y="116966"/>
                </a:lnTo>
                <a:lnTo>
                  <a:pt x="41656" y="109854"/>
                </a:lnTo>
                <a:lnTo>
                  <a:pt x="40759" y="104775"/>
                </a:lnTo>
                <a:lnTo>
                  <a:pt x="36575" y="104775"/>
                </a:lnTo>
                <a:lnTo>
                  <a:pt x="20281" y="88518"/>
                </a:lnTo>
                <a:lnTo>
                  <a:pt x="16763" y="84962"/>
                </a:lnTo>
                <a:close/>
              </a:path>
              <a:path w="222885" h="208279">
                <a:moveTo>
                  <a:pt x="171322" y="115188"/>
                </a:moveTo>
                <a:lnTo>
                  <a:pt x="167131" y="119379"/>
                </a:lnTo>
                <a:lnTo>
                  <a:pt x="163702" y="121792"/>
                </a:lnTo>
                <a:lnTo>
                  <a:pt x="160908" y="122300"/>
                </a:lnTo>
                <a:lnTo>
                  <a:pt x="158241" y="122935"/>
                </a:lnTo>
                <a:lnTo>
                  <a:pt x="170964" y="122935"/>
                </a:lnTo>
                <a:lnTo>
                  <a:pt x="175006" y="118871"/>
                </a:lnTo>
                <a:lnTo>
                  <a:pt x="173735" y="117728"/>
                </a:lnTo>
                <a:lnTo>
                  <a:pt x="172593" y="116458"/>
                </a:lnTo>
                <a:lnTo>
                  <a:pt x="171322" y="115188"/>
                </a:lnTo>
                <a:close/>
              </a:path>
              <a:path w="222885" h="208279">
                <a:moveTo>
                  <a:pt x="148041" y="20700"/>
                </a:moveTo>
                <a:lnTo>
                  <a:pt x="109600" y="20700"/>
                </a:lnTo>
                <a:lnTo>
                  <a:pt x="116204" y="22859"/>
                </a:lnTo>
                <a:lnTo>
                  <a:pt x="121031" y="24510"/>
                </a:lnTo>
                <a:lnTo>
                  <a:pt x="175006" y="76707"/>
                </a:lnTo>
                <a:lnTo>
                  <a:pt x="184403" y="86994"/>
                </a:lnTo>
                <a:lnTo>
                  <a:pt x="186181" y="89915"/>
                </a:lnTo>
                <a:lnTo>
                  <a:pt x="186944" y="92709"/>
                </a:lnTo>
                <a:lnTo>
                  <a:pt x="186689" y="95122"/>
                </a:lnTo>
                <a:lnTo>
                  <a:pt x="186435" y="98551"/>
                </a:lnTo>
                <a:lnTo>
                  <a:pt x="184403" y="102107"/>
                </a:lnTo>
                <a:lnTo>
                  <a:pt x="179324" y="107187"/>
                </a:lnTo>
                <a:lnTo>
                  <a:pt x="180466" y="108457"/>
                </a:lnTo>
                <a:lnTo>
                  <a:pt x="183006" y="110997"/>
                </a:lnTo>
                <a:lnTo>
                  <a:pt x="205372" y="88518"/>
                </a:lnTo>
                <a:lnTo>
                  <a:pt x="219839" y="74040"/>
                </a:lnTo>
                <a:lnTo>
                  <a:pt x="207137" y="74040"/>
                </a:lnTo>
                <a:lnTo>
                  <a:pt x="204850" y="73913"/>
                </a:lnTo>
                <a:lnTo>
                  <a:pt x="202691" y="73025"/>
                </a:lnTo>
                <a:lnTo>
                  <a:pt x="199770" y="71627"/>
                </a:lnTo>
                <a:lnTo>
                  <a:pt x="195325" y="67944"/>
                </a:lnTo>
                <a:lnTo>
                  <a:pt x="189610" y="62102"/>
                </a:lnTo>
                <a:lnTo>
                  <a:pt x="149351" y="21970"/>
                </a:lnTo>
                <a:lnTo>
                  <a:pt x="148041" y="20700"/>
                </a:lnTo>
                <a:close/>
              </a:path>
              <a:path w="222885" h="208279">
                <a:moveTo>
                  <a:pt x="69850" y="48767"/>
                </a:moveTo>
                <a:lnTo>
                  <a:pt x="36194" y="72643"/>
                </a:lnTo>
                <a:lnTo>
                  <a:pt x="35226" y="83438"/>
                </a:lnTo>
                <a:lnTo>
                  <a:pt x="35306" y="84708"/>
                </a:lnTo>
                <a:lnTo>
                  <a:pt x="35485" y="89915"/>
                </a:lnTo>
                <a:lnTo>
                  <a:pt x="35610" y="92709"/>
                </a:lnTo>
                <a:lnTo>
                  <a:pt x="36575" y="104775"/>
                </a:lnTo>
                <a:lnTo>
                  <a:pt x="40759" y="104775"/>
                </a:lnTo>
                <a:lnTo>
                  <a:pt x="40512" y="103377"/>
                </a:lnTo>
                <a:lnTo>
                  <a:pt x="41147" y="96265"/>
                </a:lnTo>
                <a:lnTo>
                  <a:pt x="42925" y="88518"/>
                </a:lnTo>
                <a:lnTo>
                  <a:pt x="43941" y="83438"/>
                </a:lnTo>
                <a:lnTo>
                  <a:pt x="46227" y="79247"/>
                </a:lnTo>
                <a:lnTo>
                  <a:pt x="53975" y="71500"/>
                </a:lnTo>
                <a:lnTo>
                  <a:pt x="59816" y="69850"/>
                </a:lnTo>
                <a:lnTo>
                  <a:pt x="99692" y="69850"/>
                </a:lnTo>
                <a:lnTo>
                  <a:pt x="96138" y="66293"/>
                </a:lnTo>
                <a:lnTo>
                  <a:pt x="94614" y="64896"/>
                </a:lnTo>
                <a:lnTo>
                  <a:pt x="93090" y="63626"/>
                </a:lnTo>
                <a:lnTo>
                  <a:pt x="91566" y="62229"/>
                </a:lnTo>
                <a:lnTo>
                  <a:pt x="91312" y="61721"/>
                </a:lnTo>
                <a:lnTo>
                  <a:pt x="91058" y="61340"/>
                </a:lnTo>
                <a:lnTo>
                  <a:pt x="90677" y="60832"/>
                </a:lnTo>
                <a:lnTo>
                  <a:pt x="90437" y="56387"/>
                </a:lnTo>
                <a:lnTo>
                  <a:pt x="84962" y="56387"/>
                </a:lnTo>
                <a:lnTo>
                  <a:pt x="77343" y="51180"/>
                </a:lnTo>
                <a:lnTo>
                  <a:pt x="69850" y="48767"/>
                </a:lnTo>
                <a:close/>
              </a:path>
              <a:path w="222885" h="208279">
                <a:moveTo>
                  <a:pt x="219075" y="67436"/>
                </a:moveTo>
                <a:lnTo>
                  <a:pt x="215519" y="70992"/>
                </a:lnTo>
                <a:lnTo>
                  <a:pt x="212470" y="73025"/>
                </a:lnTo>
                <a:lnTo>
                  <a:pt x="209676" y="73532"/>
                </a:lnTo>
                <a:lnTo>
                  <a:pt x="207137" y="74040"/>
                </a:lnTo>
                <a:lnTo>
                  <a:pt x="219839" y="74040"/>
                </a:lnTo>
                <a:lnTo>
                  <a:pt x="222757" y="71119"/>
                </a:lnTo>
                <a:lnTo>
                  <a:pt x="219075" y="67436"/>
                </a:lnTo>
                <a:close/>
              </a:path>
              <a:path w="222885" h="208279">
                <a:moveTo>
                  <a:pt x="114300" y="0"/>
                </a:moveTo>
                <a:lnTo>
                  <a:pt x="84200" y="24891"/>
                </a:lnTo>
                <a:lnTo>
                  <a:pt x="83293" y="39369"/>
                </a:lnTo>
                <a:lnTo>
                  <a:pt x="83741" y="46597"/>
                </a:lnTo>
                <a:lnTo>
                  <a:pt x="84962" y="56387"/>
                </a:lnTo>
                <a:lnTo>
                  <a:pt x="90437" y="56387"/>
                </a:lnTo>
                <a:lnTo>
                  <a:pt x="90190" y="51815"/>
                </a:lnTo>
                <a:lnTo>
                  <a:pt x="90188" y="51180"/>
                </a:lnTo>
                <a:lnTo>
                  <a:pt x="90677" y="44322"/>
                </a:lnTo>
                <a:lnTo>
                  <a:pt x="92075" y="39369"/>
                </a:lnTo>
                <a:lnTo>
                  <a:pt x="93344" y="34543"/>
                </a:lnTo>
                <a:lnTo>
                  <a:pt x="95631" y="30479"/>
                </a:lnTo>
                <a:lnTo>
                  <a:pt x="98678" y="27304"/>
                </a:lnTo>
                <a:lnTo>
                  <a:pt x="103758" y="22351"/>
                </a:lnTo>
                <a:lnTo>
                  <a:pt x="109600" y="20700"/>
                </a:lnTo>
                <a:lnTo>
                  <a:pt x="148041" y="20700"/>
                </a:lnTo>
                <a:lnTo>
                  <a:pt x="143353" y="16156"/>
                </a:lnTo>
                <a:lnTo>
                  <a:pt x="137937" y="11461"/>
                </a:lnTo>
                <a:lnTo>
                  <a:pt x="133117" y="7862"/>
                </a:lnTo>
                <a:lnTo>
                  <a:pt x="128904" y="5333"/>
                </a:lnTo>
                <a:lnTo>
                  <a:pt x="121157" y="1396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8091" y="6295389"/>
            <a:ext cx="140335" cy="134620"/>
          </a:xfrm>
          <a:custGeom>
            <a:avLst/>
            <a:gdLst/>
            <a:ahLst/>
            <a:cxnLst/>
            <a:rect l="l" t="t" r="r" b="b"/>
            <a:pathLst>
              <a:path w="140335" h="134620">
                <a:moveTo>
                  <a:pt x="70231" y="16637"/>
                </a:moveTo>
                <a:lnTo>
                  <a:pt x="28575" y="16637"/>
                </a:lnTo>
                <a:lnTo>
                  <a:pt x="34543" y="17652"/>
                </a:lnTo>
                <a:lnTo>
                  <a:pt x="39403" y="19125"/>
                </a:lnTo>
                <a:lnTo>
                  <a:pt x="44846" y="22193"/>
                </a:lnTo>
                <a:lnTo>
                  <a:pt x="50885" y="26832"/>
                </a:lnTo>
                <a:lnTo>
                  <a:pt x="57531" y="33020"/>
                </a:lnTo>
                <a:lnTo>
                  <a:pt x="58801" y="34162"/>
                </a:lnTo>
                <a:lnTo>
                  <a:pt x="59943" y="35433"/>
                </a:lnTo>
                <a:lnTo>
                  <a:pt x="61214" y="36702"/>
                </a:lnTo>
                <a:lnTo>
                  <a:pt x="55802" y="50559"/>
                </a:lnTo>
                <a:lnTo>
                  <a:pt x="45362" y="88485"/>
                </a:lnTo>
                <a:lnTo>
                  <a:pt x="45142" y="95964"/>
                </a:lnTo>
                <a:lnTo>
                  <a:pt x="45569" y="101387"/>
                </a:lnTo>
                <a:lnTo>
                  <a:pt x="72937" y="132109"/>
                </a:lnTo>
                <a:lnTo>
                  <a:pt x="86868" y="134238"/>
                </a:lnTo>
                <a:lnTo>
                  <a:pt x="93726" y="131699"/>
                </a:lnTo>
                <a:lnTo>
                  <a:pt x="107451" y="110871"/>
                </a:lnTo>
                <a:lnTo>
                  <a:pt x="87757" y="110871"/>
                </a:lnTo>
                <a:lnTo>
                  <a:pt x="81915" y="110109"/>
                </a:lnTo>
                <a:lnTo>
                  <a:pt x="76200" y="109474"/>
                </a:lnTo>
                <a:lnTo>
                  <a:pt x="70866" y="106680"/>
                </a:lnTo>
                <a:lnTo>
                  <a:pt x="66040" y="101726"/>
                </a:lnTo>
                <a:lnTo>
                  <a:pt x="62103" y="97917"/>
                </a:lnTo>
                <a:lnTo>
                  <a:pt x="59562" y="93345"/>
                </a:lnTo>
                <a:lnTo>
                  <a:pt x="57023" y="82804"/>
                </a:lnTo>
                <a:lnTo>
                  <a:pt x="57277" y="76326"/>
                </a:lnTo>
                <a:lnTo>
                  <a:pt x="67437" y="42799"/>
                </a:lnTo>
                <a:lnTo>
                  <a:pt x="96393" y="42799"/>
                </a:lnTo>
                <a:lnTo>
                  <a:pt x="70231" y="16637"/>
                </a:lnTo>
                <a:close/>
              </a:path>
              <a:path w="140335" h="134620">
                <a:moveTo>
                  <a:pt x="96393" y="42799"/>
                </a:moveTo>
                <a:lnTo>
                  <a:pt x="67437" y="42799"/>
                </a:lnTo>
                <a:lnTo>
                  <a:pt x="83717" y="59182"/>
                </a:lnTo>
                <a:lnTo>
                  <a:pt x="102997" y="78486"/>
                </a:lnTo>
                <a:lnTo>
                  <a:pt x="102319" y="88011"/>
                </a:lnTo>
                <a:lnTo>
                  <a:pt x="87757" y="110871"/>
                </a:lnTo>
                <a:lnTo>
                  <a:pt x="107451" y="110871"/>
                </a:lnTo>
                <a:lnTo>
                  <a:pt x="107598" y="110109"/>
                </a:lnTo>
                <a:lnTo>
                  <a:pt x="108362" y="103981"/>
                </a:lnTo>
                <a:lnTo>
                  <a:pt x="109020" y="95964"/>
                </a:lnTo>
                <a:lnTo>
                  <a:pt x="109601" y="85089"/>
                </a:lnTo>
                <a:lnTo>
                  <a:pt x="138141" y="85089"/>
                </a:lnTo>
                <a:lnTo>
                  <a:pt x="139890" y="77835"/>
                </a:lnTo>
                <a:lnTo>
                  <a:pt x="139887" y="70104"/>
                </a:lnTo>
                <a:lnTo>
                  <a:pt x="128778" y="70104"/>
                </a:lnTo>
                <a:lnTo>
                  <a:pt x="127508" y="69976"/>
                </a:lnTo>
                <a:lnTo>
                  <a:pt x="126111" y="69976"/>
                </a:lnTo>
                <a:lnTo>
                  <a:pt x="124206" y="69214"/>
                </a:lnTo>
                <a:lnTo>
                  <a:pt x="119761" y="65786"/>
                </a:lnTo>
                <a:lnTo>
                  <a:pt x="114046" y="60451"/>
                </a:lnTo>
                <a:lnTo>
                  <a:pt x="96393" y="42799"/>
                </a:lnTo>
                <a:close/>
              </a:path>
              <a:path w="140335" h="134620">
                <a:moveTo>
                  <a:pt x="138141" y="85089"/>
                </a:moveTo>
                <a:lnTo>
                  <a:pt x="109601" y="85089"/>
                </a:lnTo>
                <a:lnTo>
                  <a:pt x="115316" y="90550"/>
                </a:lnTo>
                <a:lnTo>
                  <a:pt x="120142" y="93599"/>
                </a:lnTo>
                <a:lnTo>
                  <a:pt x="124079" y="94234"/>
                </a:lnTo>
                <a:lnTo>
                  <a:pt x="128143" y="94996"/>
                </a:lnTo>
                <a:lnTo>
                  <a:pt x="131572" y="93852"/>
                </a:lnTo>
                <a:lnTo>
                  <a:pt x="134493" y="90805"/>
                </a:lnTo>
                <a:lnTo>
                  <a:pt x="138084" y="85326"/>
                </a:lnTo>
                <a:lnTo>
                  <a:pt x="138141" y="85089"/>
                </a:lnTo>
                <a:close/>
              </a:path>
              <a:path w="140335" h="134620">
                <a:moveTo>
                  <a:pt x="42037" y="0"/>
                </a:moveTo>
                <a:lnTo>
                  <a:pt x="8413" y="21830"/>
                </a:lnTo>
                <a:lnTo>
                  <a:pt x="0" y="53975"/>
                </a:lnTo>
                <a:lnTo>
                  <a:pt x="2667" y="61849"/>
                </a:lnTo>
                <a:lnTo>
                  <a:pt x="11557" y="70738"/>
                </a:lnTo>
                <a:lnTo>
                  <a:pt x="14732" y="72389"/>
                </a:lnTo>
                <a:lnTo>
                  <a:pt x="17907" y="72771"/>
                </a:lnTo>
                <a:lnTo>
                  <a:pt x="20955" y="73279"/>
                </a:lnTo>
                <a:lnTo>
                  <a:pt x="23622" y="72389"/>
                </a:lnTo>
                <a:lnTo>
                  <a:pt x="25781" y="70231"/>
                </a:lnTo>
                <a:lnTo>
                  <a:pt x="28067" y="68072"/>
                </a:lnTo>
                <a:lnTo>
                  <a:pt x="29083" y="65277"/>
                </a:lnTo>
                <a:lnTo>
                  <a:pt x="28321" y="59182"/>
                </a:lnTo>
                <a:lnTo>
                  <a:pt x="26670" y="56134"/>
                </a:lnTo>
                <a:lnTo>
                  <a:pt x="21462" y="50926"/>
                </a:lnTo>
                <a:lnTo>
                  <a:pt x="17399" y="47117"/>
                </a:lnTo>
                <a:lnTo>
                  <a:pt x="14478" y="44196"/>
                </a:lnTo>
                <a:lnTo>
                  <a:pt x="12954" y="40386"/>
                </a:lnTo>
                <a:lnTo>
                  <a:pt x="12700" y="31369"/>
                </a:lnTo>
                <a:lnTo>
                  <a:pt x="14478" y="27305"/>
                </a:lnTo>
                <a:lnTo>
                  <a:pt x="22987" y="18796"/>
                </a:lnTo>
                <a:lnTo>
                  <a:pt x="28575" y="16637"/>
                </a:lnTo>
                <a:lnTo>
                  <a:pt x="70231" y="16637"/>
                </a:lnTo>
                <a:lnTo>
                  <a:pt x="64389" y="10795"/>
                </a:lnTo>
                <a:lnTo>
                  <a:pt x="57912" y="5461"/>
                </a:lnTo>
                <a:lnTo>
                  <a:pt x="47879" y="635"/>
                </a:lnTo>
                <a:lnTo>
                  <a:pt x="42037" y="0"/>
                </a:lnTo>
                <a:close/>
              </a:path>
              <a:path w="140335" h="134620">
                <a:moveTo>
                  <a:pt x="132334" y="50926"/>
                </a:moveTo>
                <a:lnTo>
                  <a:pt x="132717" y="56769"/>
                </a:lnTo>
                <a:lnTo>
                  <a:pt x="132842" y="63373"/>
                </a:lnTo>
                <a:lnTo>
                  <a:pt x="132461" y="66801"/>
                </a:lnTo>
                <a:lnTo>
                  <a:pt x="131826" y="67818"/>
                </a:lnTo>
                <a:lnTo>
                  <a:pt x="130810" y="68834"/>
                </a:lnTo>
                <a:lnTo>
                  <a:pt x="129921" y="69596"/>
                </a:lnTo>
                <a:lnTo>
                  <a:pt x="128778" y="70104"/>
                </a:lnTo>
                <a:lnTo>
                  <a:pt x="139887" y="70104"/>
                </a:lnTo>
                <a:lnTo>
                  <a:pt x="139806" y="67818"/>
                </a:lnTo>
                <a:lnTo>
                  <a:pt x="138049" y="56769"/>
                </a:lnTo>
                <a:lnTo>
                  <a:pt x="134239" y="52959"/>
                </a:lnTo>
                <a:lnTo>
                  <a:pt x="132334" y="50926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84834" y="6189979"/>
            <a:ext cx="172085" cy="200660"/>
          </a:xfrm>
          <a:custGeom>
            <a:avLst/>
            <a:gdLst/>
            <a:ahLst/>
            <a:cxnLst/>
            <a:rect l="l" t="t" r="r" b="b"/>
            <a:pathLst>
              <a:path w="172085" h="200660">
                <a:moveTo>
                  <a:pt x="91942" y="152908"/>
                </a:moveTo>
                <a:lnTo>
                  <a:pt x="85729" y="152908"/>
                </a:lnTo>
                <a:lnTo>
                  <a:pt x="87761" y="172974"/>
                </a:lnTo>
                <a:lnTo>
                  <a:pt x="105414" y="200406"/>
                </a:lnTo>
                <a:lnTo>
                  <a:pt x="113161" y="199390"/>
                </a:lnTo>
                <a:lnTo>
                  <a:pt x="123286" y="197133"/>
                </a:lnTo>
                <a:lnTo>
                  <a:pt x="132910" y="193055"/>
                </a:lnTo>
                <a:lnTo>
                  <a:pt x="142058" y="187192"/>
                </a:lnTo>
                <a:lnTo>
                  <a:pt x="150753" y="179578"/>
                </a:lnTo>
                <a:lnTo>
                  <a:pt x="108716" y="179578"/>
                </a:lnTo>
                <a:lnTo>
                  <a:pt x="104271" y="178435"/>
                </a:lnTo>
                <a:lnTo>
                  <a:pt x="100969" y="175260"/>
                </a:lnTo>
                <a:lnTo>
                  <a:pt x="98429" y="172720"/>
                </a:lnTo>
                <a:lnTo>
                  <a:pt x="96397" y="169164"/>
                </a:lnTo>
                <a:lnTo>
                  <a:pt x="94873" y="164846"/>
                </a:lnTo>
                <a:lnTo>
                  <a:pt x="93222" y="160400"/>
                </a:lnTo>
                <a:lnTo>
                  <a:pt x="92206" y="155067"/>
                </a:lnTo>
                <a:lnTo>
                  <a:pt x="91942" y="152908"/>
                </a:lnTo>
                <a:close/>
              </a:path>
              <a:path w="172085" h="200660">
                <a:moveTo>
                  <a:pt x="164367" y="103886"/>
                </a:moveTo>
                <a:lnTo>
                  <a:pt x="149610" y="103886"/>
                </a:lnTo>
                <a:lnTo>
                  <a:pt x="153420" y="104775"/>
                </a:lnTo>
                <a:lnTo>
                  <a:pt x="157547" y="108886"/>
                </a:lnTo>
                <a:lnTo>
                  <a:pt x="161929" y="113157"/>
                </a:lnTo>
                <a:lnTo>
                  <a:pt x="163961" y="120269"/>
                </a:lnTo>
                <a:lnTo>
                  <a:pt x="163522" y="128397"/>
                </a:lnTo>
                <a:lnTo>
                  <a:pt x="138224" y="166937"/>
                </a:lnTo>
                <a:lnTo>
                  <a:pt x="108716" y="179578"/>
                </a:lnTo>
                <a:lnTo>
                  <a:pt x="150753" y="179578"/>
                </a:lnTo>
                <a:lnTo>
                  <a:pt x="170988" y="142680"/>
                </a:lnTo>
                <a:lnTo>
                  <a:pt x="171789" y="128397"/>
                </a:lnTo>
                <a:lnTo>
                  <a:pt x="170714" y="119562"/>
                </a:lnTo>
                <a:lnTo>
                  <a:pt x="168295" y="111347"/>
                </a:lnTo>
                <a:lnTo>
                  <a:pt x="164567" y="104132"/>
                </a:lnTo>
                <a:lnTo>
                  <a:pt x="164367" y="103886"/>
                </a:lnTo>
                <a:close/>
              </a:path>
              <a:path w="172085" h="200660">
                <a:moveTo>
                  <a:pt x="64520" y="113919"/>
                </a:moveTo>
                <a:lnTo>
                  <a:pt x="58297" y="113919"/>
                </a:lnTo>
                <a:lnTo>
                  <a:pt x="58254" y="115950"/>
                </a:lnTo>
                <a:lnTo>
                  <a:pt x="58140" y="127127"/>
                </a:lnTo>
                <a:lnTo>
                  <a:pt x="58678" y="134239"/>
                </a:lnTo>
                <a:lnTo>
                  <a:pt x="73537" y="153670"/>
                </a:lnTo>
                <a:lnTo>
                  <a:pt x="76585" y="154178"/>
                </a:lnTo>
                <a:lnTo>
                  <a:pt x="80522" y="153797"/>
                </a:lnTo>
                <a:lnTo>
                  <a:pt x="85729" y="152908"/>
                </a:lnTo>
                <a:lnTo>
                  <a:pt x="91942" y="152908"/>
                </a:lnTo>
                <a:lnTo>
                  <a:pt x="91444" y="148844"/>
                </a:lnTo>
                <a:lnTo>
                  <a:pt x="98136" y="143742"/>
                </a:lnTo>
                <a:lnTo>
                  <a:pt x="105827" y="137366"/>
                </a:lnTo>
                <a:lnTo>
                  <a:pt x="111949" y="131953"/>
                </a:lnTo>
                <a:lnTo>
                  <a:pt x="76585" y="131953"/>
                </a:lnTo>
                <a:lnTo>
                  <a:pt x="74553" y="131825"/>
                </a:lnTo>
                <a:lnTo>
                  <a:pt x="72394" y="131572"/>
                </a:lnTo>
                <a:lnTo>
                  <a:pt x="70743" y="131064"/>
                </a:lnTo>
                <a:lnTo>
                  <a:pt x="69600" y="129921"/>
                </a:lnTo>
                <a:lnTo>
                  <a:pt x="68203" y="128650"/>
                </a:lnTo>
                <a:lnTo>
                  <a:pt x="66933" y="126365"/>
                </a:lnTo>
                <a:lnTo>
                  <a:pt x="65992" y="123317"/>
                </a:lnTo>
                <a:lnTo>
                  <a:pt x="64901" y="120650"/>
                </a:lnTo>
                <a:lnTo>
                  <a:pt x="64533" y="116840"/>
                </a:lnTo>
                <a:lnTo>
                  <a:pt x="64520" y="113919"/>
                </a:lnTo>
                <a:close/>
              </a:path>
              <a:path w="172085" h="200660">
                <a:moveTo>
                  <a:pt x="133608" y="88137"/>
                </a:moveTo>
                <a:lnTo>
                  <a:pt x="88650" y="123317"/>
                </a:lnTo>
                <a:lnTo>
                  <a:pt x="84459" y="127127"/>
                </a:lnTo>
                <a:lnTo>
                  <a:pt x="82427" y="128397"/>
                </a:lnTo>
                <a:lnTo>
                  <a:pt x="79125" y="130810"/>
                </a:lnTo>
                <a:lnTo>
                  <a:pt x="76585" y="131953"/>
                </a:lnTo>
                <a:lnTo>
                  <a:pt x="111949" y="131953"/>
                </a:lnTo>
                <a:lnTo>
                  <a:pt x="114534" y="129667"/>
                </a:lnTo>
                <a:lnTo>
                  <a:pt x="124210" y="120650"/>
                </a:lnTo>
                <a:lnTo>
                  <a:pt x="130769" y="114819"/>
                </a:lnTo>
                <a:lnTo>
                  <a:pt x="136386" y="110299"/>
                </a:lnTo>
                <a:lnTo>
                  <a:pt x="141123" y="107112"/>
                </a:lnTo>
                <a:lnTo>
                  <a:pt x="145038" y="105283"/>
                </a:lnTo>
                <a:lnTo>
                  <a:pt x="149610" y="103886"/>
                </a:lnTo>
                <a:lnTo>
                  <a:pt x="164367" y="103886"/>
                </a:lnTo>
                <a:lnTo>
                  <a:pt x="159437" y="97837"/>
                </a:lnTo>
                <a:lnTo>
                  <a:pt x="153928" y="92329"/>
                </a:lnTo>
                <a:lnTo>
                  <a:pt x="147578" y="89281"/>
                </a:lnTo>
                <a:lnTo>
                  <a:pt x="140593" y="88646"/>
                </a:lnTo>
                <a:lnTo>
                  <a:pt x="133608" y="88137"/>
                </a:lnTo>
                <a:close/>
              </a:path>
              <a:path w="172085" h="200660">
                <a:moveTo>
                  <a:pt x="62361" y="0"/>
                </a:moveTo>
                <a:lnTo>
                  <a:pt x="61853" y="0"/>
                </a:lnTo>
                <a:lnTo>
                  <a:pt x="60583" y="508"/>
                </a:lnTo>
                <a:lnTo>
                  <a:pt x="59059" y="1905"/>
                </a:lnTo>
                <a:lnTo>
                  <a:pt x="56519" y="4445"/>
                </a:lnTo>
                <a:lnTo>
                  <a:pt x="50931" y="10160"/>
                </a:lnTo>
                <a:lnTo>
                  <a:pt x="39501" y="21590"/>
                </a:lnTo>
                <a:lnTo>
                  <a:pt x="6842" y="42408"/>
                </a:lnTo>
                <a:lnTo>
                  <a:pt x="0" y="68961"/>
                </a:lnTo>
                <a:lnTo>
                  <a:pt x="1143" y="77285"/>
                </a:lnTo>
                <a:lnTo>
                  <a:pt x="27563" y="111125"/>
                </a:lnTo>
                <a:lnTo>
                  <a:pt x="50550" y="116078"/>
                </a:lnTo>
                <a:lnTo>
                  <a:pt x="58297" y="113919"/>
                </a:lnTo>
                <a:lnTo>
                  <a:pt x="64520" y="113919"/>
                </a:lnTo>
                <a:lnTo>
                  <a:pt x="64520" y="111633"/>
                </a:lnTo>
                <a:lnTo>
                  <a:pt x="69981" y="108839"/>
                </a:lnTo>
                <a:lnTo>
                  <a:pt x="74807" y="105283"/>
                </a:lnTo>
                <a:lnTo>
                  <a:pt x="78363" y="101727"/>
                </a:lnTo>
                <a:lnTo>
                  <a:pt x="64012" y="101727"/>
                </a:lnTo>
                <a:lnTo>
                  <a:pt x="56519" y="100203"/>
                </a:lnTo>
                <a:lnTo>
                  <a:pt x="20007" y="75136"/>
                </a:lnTo>
                <a:lnTo>
                  <a:pt x="10291" y="51562"/>
                </a:lnTo>
                <a:lnTo>
                  <a:pt x="12069" y="45720"/>
                </a:lnTo>
                <a:lnTo>
                  <a:pt x="16387" y="41402"/>
                </a:lnTo>
                <a:lnTo>
                  <a:pt x="20959" y="36703"/>
                </a:lnTo>
                <a:lnTo>
                  <a:pt x="27182" y="35052"/>
                </a:lnTo>
                <a:lnTo>
                  <a:pt x="75738" y="35052"/>
                </a:lnTo>
                <a:lnTo>
                  <a:pt x="73216" y="32791"/>
                </a:lnTo>
                <a:lnTo>
                  <a:pt x="67314" y="28813"/>
                </a:lnTo>
                <a:lnTo>
                  <a:pt x="61318" y="25953"/>
                </a:lnTo>
                <a:lnTo>
                  <a:pt x="55249" y="24130"/>
                </a:lnTo>
                <a:lnTo>
                  <a:pt x="68330" y="11049"/>
                </a:lnTo>
                <a:lnTo>
                  <a:pt x="69727" y="9525"/>
                </a:lnTo>
                <a:lnTo>
                  <a:pt x="69981" y="8890"/>
                </a:lnTo>
                <a:lnTo>
                  <a:pt x="70108" y="8128"/>
                </a:lnTo>
                <a:lnTo>
                  <a:pt x="70108" y="7620"/>
                </a:lnTo>
                <a:lnTo>
                  <a:pt x="62996" y="381"/>
                </a:lnTo>
                <a:lnTo>
                  <a:pt x="62361" y="0"/>
                </a:lnTo>
                <a:close/>
              </a:path>
              <a:path w="172085" h="200660">
                <a:moveTo>
                  <a:pt x="75738" y="35052"/>
                </a:moveTo>
                <a:lnTo>
                  <a:pt x="27182" y="35052"/>
                </a:lnTo>
                <a:lnTo>
                  <a:pt x="34675" y="36575"/>
                </a:lnTo>
                <a:lnTo>
                  <a:pt x="42345" y="38985"/>
                </a:lnTo>
                <a:lnTo>
                  <a:pt x="75744" y="67754"/>
                </a:lnTo>
                <a:lnTo>
                  <a:pt x="81030" y="85217"/>
                </a:lnTo>
                <a:lnTo>
                  <a:pt x="79252" y="90805"/>
                </a:lnTo>
                <a:lnTo>
                  <a:pt x="74807" y="95377"/>
                </a:lnTo>
                <a:lnTo>
                  <a:pt x="70108" y="99949"/>
                </a:lnTo>
                <a:lnTo>
                  <a:pt x="64012" y="101727"/>
                </a:lnTo>
                <a:lnTo>
                  <a:pt x="78363" y="101727"/>
                </a:lnTo>
                <a:lnTo>
                  <a:pt x="92570" y="69278"/>
                </a:lnTo>
                <a:lnTo>
                  <a:pt x="92431" y="67754"/>
                </a:lnTo>
                <a:lnTo>
                  <a:pt x="91464" y="60297"/>
                </a:lnTo>
                <a:lnTo>
                  <a:pt x="88841" y="52228"/>
                </a:lnTo>
                <a:lnTo>
                  <a:pt x="84693" y="44779"/>
                </a:lnTo>
                <a:lnTo>
                  <a:pt x="78998" y="37973"/>
                </a:lnTo>
                <a:lnTo>
                  <a:pt x="75738" y="35052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74326" y="6122798"/>
            <a:ext cx="121920" cy="125729"/>
          </a:xfrm>
          <a:custGeom>
            <a:avLst/>
            <a:gdLst/>
            <a:ahLst/>
            <a:cxnLst/>
            <a:rect l="l" t="t" r="r" b="b"/>
            <a:pathLst>
              <a:path w="121919" h="125729">
                <a:moveTo>
                  <a:pt x="46140" y="0"/>
                </a:moveTo>
                <a:lnTo>
                  <a:pt x="6651" y="20564"/>
                </a:lnTo>
                <a:lnTo>
                  <a:pt x="0" y="40514"/>
                </a:lnTo>
                <a:lnTo>
                  <a:pt x="293" y="51942"/>
                </a:lnTo>
                <a:lnTo>
                  <a:pt x="16313" y="88018"/>
                </a:lnTo>
                <a:lnTo>
                  <a:pt x="49474" y="117268"/>
                </a:lnTo>
                <a:lnTo>
                  <a:pt x="83722" y="125229"/>
                </a:lnTo>
                <a:lnTo>
                  <a:pt x="93781" y="123380"/>
                </a:lnTo>
                <a:lnTo>
                  <a:pt x="102721" y="119340"/>
                </a:lnTo>
                <a:lnTo>
                  <a:pt x="110529" y="113156"/>
                </a:lnTo>
                <a:lnTo>
                  <a:pt x="116234" y="106019"/>
                </a:lnTo>
                <a:lnTo>
                  <a:pt x="119376" y="99254"/>
                </a:lnTo>
                <a:lnTo>
                  <a:pt x="77870" y="99254"/>
                </a:lnTo>
                <a:lnTo>
                  <a:pt x="68111" y="98678"/>
                </a:lnTo>
                <a:lnTo>
                  <a:pt x="57802" y="96055"/>
                </a:lnTo>
                <a:lnTo>
                  <a:pt x="47458" y="91217"/>
                </a:lnTo>
                <a:lnTo>
                  <a:pt x="37089" y="84141"/>
                </a:lnTo>
                <a:lnTo>
                  <a:pt x="26709" y="74802"/>
                </a:lnTo>
                <a:lnTo>
                  <a:pt x="32678" y="68833"/>
                </a:lnTo>
                <a:lnTo>
                  <a:pt x="20867" y="68833"/>
                </a:lnTo>
                <a:lnTo>
                  <a:pt x="8675" y="35560"/>
                </a:lnTo>
                <a:lnTo>
                  <a:pt x="10961" y="28955"/>
                </a:lnTo>
                <a:lnTo>
                  <a:pt x="18962" y="20954"/>
                </a:lnTo>
                <a:lnTo>
                  <a:pt x="23153" y="18923"/>
                </a:lnTo>
                <a:lnTo>
                  <a:pt x="28233" y="18287"/>
                </a:lnTo>
                <a:lnTo>
                  <a:pt x="33313" y="17525"/>
                </a:lnTo>
                <a:lnTo>
                  <a:pt x="80974" y="17525"/>
                </a:lnTo>
                <a:lnTo>
                  <a:pt x="73804" y="11322"/>
                </a:lnTo>
                <a:lnTo>
                  <a:pt x="64793" y="5651"/>
                </a:lnTo>
                <a:lnTo>
                  <a:pt x="55568" y="1885"/>
                </a:lnTo>
                <a:lnTo>
                  <a:pt x="46140" y="0"/>
                </a:lnTo>
                <a:close/>
              </a:path>
              <a:path w="121919" h="125729">
                <a:moveTo>
                  <a:pt x="106719" y="43179"/>
                </a:moveTo>
                <a:lnTo>
                  <a:pt x="105068" y="43306"/>
                </a:lnTo>
                <a:lnTo>
                  <a:pt x="103544" y="43687"/>
                </a:lnTo>
                <a:lnTo>
                  <a:pt x="101893" y="43814"/>
                </a:lnTo>
                <a:lnTo>
                  <a:pt x="105493" y="51577"/>
                </a:lnTo>
                <a:lnTo>
                  <a:pt x="107926" y="58674"/>
                </a:lnTo>
                <a:lnTo>
                  <a:pt x="109216" y="65103"/>
                </a:lnTo>
                <a:lnTo>
                  <a:pt x="109386" y="70865"/>
                </a:lnTo>
                <a:lnTo>
                  <a:pt x="108878" y="78231"/>
                </a:lnTo>
                <a:lnTo>
                  <a:pt x="77870" y="99254"/>
                </a:lnTo>
                <a:lnTo>
                  <a:pt x="119376" y="99254"/>
                </a:lnTo>
                <a:lnTo>
                  <a:pt x="119978" y="97948"/>
                </a:lnTo>
                <a:lnTo>
                  <a:pt x="121691" y="89028"/>
                </a:lnTo>
                <a:lnTo>
                  <a:pt x="121324" y="79248"/>
                </a:lnTo>
                <a:lnTo>
                  <a:pt x="119381" y="69397"/>
                </a:lnTo>
                <a:lnTo>
                  <a:pt x="116355" y="60070"/>
                </a:lnTo>
                <a:lnTo>
                  <a:pt x="112162" y="51315"/>
                </a:lnTo>
                <a:lnTo>
                  <a:pt x="106719" y="43179"/>
                </a:lnTo>
                <a:close/>
              </a:path>
              <a:path w="121919" h="125729">
                <a:moveTo>
                  <a:pt x="80974" y="17525"/>
                </a:moveTo>
                <a:lnTo>
                  <a:pt x="33313" y="17525"/>
                </a:lnTo>
                <a:lnTo>
                  <a:pt x="38520" y="18414"/>
                </a:lnTo>
                <a:lnTo>
                  <a:pt x="43727" y="20700"/>
                </a:lnTo>
                <a:lnTo>
                  <a:pt x="47029" y="22225"/>
                </a:lnTo>
                <a:lnTo>
                  <a:pt x="51982" y="25653"/>
                </a:lnTo>
                <a:lnTo>
                  <a:pt x="58205" y="31495"/>
                </a:lnTo>
                <a:lnTo>
                  <a:pt x="20867" y="68833"/>
                </a:lnTo>
                <a:lnTo>
                  <a:pt x="32678" y="68833"/>
                </a:lnTo>
                <a:lnTo>
                  <a:pt x="82589" y="18923"/>
                </a:lnTo>
                <a:lnTo>
                  <a:pt x="80974" y="1752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30000" y="5939676"/>
            <a:ext cx="189865" cy="207645"/>
          </a:xfrm>
          <a:custGeom>
            <a:avLst/>
            <a:gdLst/>
            <a:ahLst/>
            <a:cxnLst/>
            <a:rect l="l" t="t" r="r" b="b"/>
            <a:pathLst>
              <a:path w="189864" h="207645">
                <a:moveTo>
                  <a:pt x="60832" y="61720"/>
                </a:moveTo>
                <a:lnTo>
                  <a:pt x="17780" y="61720"/>
                </a:lnTo>
                <a:lnTo>
                  <a:pt x="22987" y="62482"/>
                </a:lnTo>
                <a:lnTo>
                  <a:pt x="26796" y="62990"/>
                </a:lnTo>
                <a:lnTo>
                  <a:pt x="33019" y="67562"/>
                </a:lnTo>
                <a:lnTo>
                  <a:pt x="130937" y="165606"/>
                </a:lnTo>
                <a:lnTo>
                  <a:pt x="138810" y="173353"/>
                </a:lnTo>
                <a:lnTo>
                  <a:pt x="143128" y="179068"/>
                </a:lnTo>
                <a:lnTo>
                  <a:pt x="144144" y="182243"/>
                </a:lnTo>
                <a:lnTo>
                  <a:pt x="145795" y="188212"/>
                </a:lnTo>
                <a:lnTo>
                  <a:pt x="144018" y="193800"/>
                </a:lnTo>
                <a:lnTo>
                  <a:pt x="139064" y="198880"/>
                </a:lnTo>
                <a:lnTo>
                  <a:pt x="137540" y="200277"/>
                </a:lnTo>
                <a:lnTo>
                  <a:pt x="136016" y="201928"/>
                </a:lnTo>
                <a:lnTo>
                  <a:pt x="134493" y="203325"/>
                </a:lnTo>
                <a:lnTo>
                  <a:pt x="138302" y="207135"/>
                </a:lnTo>
                <a:lnTo>
                  <a:pt x="182255" y="163193"/>
                </a:lnTo>
                <a:lnTo>
                  <a:pt x="171703" y="163193"/>
                </a:lnTo>
                <a:lnTo>
                  <a:pt x="166496" y="162431"/>
                </a:lnTo>
                <a:lnTo>
                  <a:pt x="162687" y="161923"/>
                </a:lnTo>
                <a:lnTo>
                  <a:pt x="156463" y="157351"/>
                </a:lnTo>
                <a:lnTo>
                  <a:pt x="107568" y="108456"/>
                </a:lnTo>
                <a:lnTo>
                  <a:pt x="112268" y="105535"/>
                </a:lnTo>
                <a:lnTo>
                  <a:pt x="116585" y="102614"/>
                </a:lnTo>
                <a:lnTo>
                  <a:pt x="101726" y="102614"/>
                </a:lnTo>
                <a:lnTo>
                  <a:pt x="60832" y="61720"/>
                </a:lnTo>
                <a:close/>
              </a:path>
              <a:path w="189864" h="207645">
                <a:moveTo>
                  <a:pt x="185674" y="152144"/>
                </a:moveTo>
                <a:lnTo>
                  <a:pt x="181101" y="156716"/>
                </a:lnTo>
                <a:lnTo>
                  <a:pt x="176656" y="161288"/>
                </a:lnTo>
                <a:lnTo>
                  <a:pt x="171703" y="163193"/>
                </a:lnTo>
                <a:lnTo>
                  <a:pt x="182255" y="163193"/>
                </a:lnTo>
                <a:lnTo>
                  <a:pt x="189483" y="155954"/>
                </a:lnTo>
                <a:lnTo>
                  <a:pt x="185674" y="152144"/>
                </a:lnTo>
                <a:close/>
              </a:path>
              <a:path w="189864" h="207645">
                <a:moveTo>
                  <a:pt x="133328" y="20826"/>
                </a:moveTo>
                <a:lnTo>
                  <a:pt x="77215" y="20826"/>
                </a:lnTo>
                <a:lnTo>
                  <a:pt x="84200" y="21588"/>
                </a:lnTo>
                <a:lnTo>
                  <a:pt x="98678" y="27811"/>
                </a:lnTo>
                <a:lnTo>
                  <a:pt x="124307" y="58781"/>
                </a:lnTo>
                <a:lnTo>
                  <a:pt x="126005" y="73183"/>
                </a:lnTo>
                <a:lnTo>
                  <a:pt x="124761" y="79579"/>
                </a:lnTo>
                <a:lnTo>
                  <a:pt x="101726" y="102614"/>
                </a:lnTo>
                <a:lnTo>
                  <a:pt x="116585" y="102614"/>
                </a:lnTo>
                <a:lnTo>
                  <a:pt x="143541" y="72816"/>
                </a:lnTo>
                <a:lnTo>
                  <a:pt x="147193" y="53211"/>
                </a:lnTo>
                <a:lnTo>
                  <a:pt x="145663" y="43326"/>
                </a:lnTo>
                <a:lnTo>
                  <a:pt x="142192" y="33859"/>
                </a:lnTo>
                <a:lnTo>
                  <a:pt x="136745" y="24796"/>
                </a:lnTo>
                <a:lnTo>
                  <a:pt x="133328" y="20826"/>
                </a:lnTo>
                <a:close/>
              </a:path>
              <a:path w="189864" h="207645">
                <a:moveTo>
                  <a:pt x="93900" y="0"/>
                </a:moveTo>
                <a:lnTo>
                  <a:pt x="51627" y="17716"/>
                </a:lnTo>
                <a:lnTo>
                  <a:pt x="0" y="68832"/>
                </a:lnTo>
                <a:lnTo>
                  <a:pt x="3809" y="72642"/>
                </a:lnTo>
                <a:lnTo>
                  <a:pt x="5333" y="71245"/>
                </a:lnTo>
                <a:lnTo>
                  <a:pt x="6857" y="69594"/>
                </a:lnTo>
                <a:lnTo>
                  <a:pt x="8381" y="68197"/>
                </a:lnTo>
                <a:lnTo>
                  <a:pt x="12826" y="63625"/>
                </a:lnTo>
                <a:lnTo>
                  <a:pt x="17780" y="61720"/>
                </a:lnTo>
                <a:lnTo>
                  <a:pt x="60832" y="61720"/>
                </a:lnTo>
                <a:lnTo>
                  <a:pt x="44195" y="45083"/>
                </a:lnTo>
                <a:lnTo>
                  <a:pt x="77215" y="20826"/>
                </a:lnTo>
                <a:lnTo>
                  <a:pt x="133328" y="20826"/>
                </a:lnTo>
                <a:lnTo>
                  <a:pt x="129285" y="16127"/>
                </a:lnTo>
                <a:lnTo>
                  <a:pt x="122886" y="10477"/>
                </a:lnTo>
                <a:lnTo>
                  <a:pt x="116093" y="6078"/>
                </a:lnTo>
                <a:lnTo>
                  <a:pt x="108944" y="2893"/>
                </a:lnTo>
                <a:lnTo>
                  <a:pt x="101472" y="887"/>
                </a:lnTo>
                <a:lnTo>
                  <a:pt x="93900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2010" y="5898516"/>
            <a:ext cx="127000" cy="149224"/>
          </a:xfrm>
          <a:custGeom>
            <a:avLst/>
            <a:gdLst/>
            <a:ahLst/>
            <a:cxnLst/>
            <a:rect l="l" t="t" r="r" b="b"/>
            <a:pathLst>
              <a:path w="127000" h="149225">
                <a:moveTo>
                  <a:pt x="48894" y="57658"/>
                </a:moveTo>
                <a:lnTo>
                  <a:pt x="16509" y="57658"/>
                </a:lnTo>
                <a:lnTo>
                  <a:pt x="18668" y="58420"/>
                </a:lnTo>
                <a:lnTo>
                  <a:pt x="21208" y="60071"/>
                </a:lnTo>
                <a:lnTo>
                  <a:pt x="77343" y="115188"/>
                </a:lnTo>
                <a:lnTo>
                  <a:pt x="89281" y="131190"/>
                </a:lnTo>
                <a:lnTo>
                  <a:pt x="88391" y="137413"/>
                </a:lnTo>
                <a:lnTo>
                  <a:pt x="86106" y="141097"/>
                </a:lnTo>
                <a:lnTo>
                  <a:pt x="82041" y="145161"/>
                </a:lnTo>
                <a:lnTo>
                  <a:pt x="83312" y="146431"/>
                </a:lnTo>
                <a:lnTo>
                  <a:pt x="84455" y="147700"/>
                </a:lnTo>
                <a:lnTo>
                  <a:pt x="85725" y="148844"/>
                </a:lnTo>
                <a:lnTo>
                  <a:pt x="123462" y="111125"/>
                </a:lnTo>
                <a:lnTo>
                  <a:pt x="109981" y="111125"/>
                </a:lnTo>
                <a:lnTo>
                  <a:pt x="107061" y="110998"/>
                </a:lnTo>
                <a:lnTo>
                  <a:pt x="104520" y="109982"/>
                </a:lnTo>
                <a:lnTo>
                  <a:pt x="100711" y="108331"/>
                </a:lnTo>
                <a:lnTo>
                  <a:pt x="96265" y="105029"/>
                </a:lnTo>
                <a:lnTo>
                  <a:pt x="48894" y="57658"/>
                </a:lnTo>
                <a:close/>
              </a:path>
              <a:path w="127000" h="149225">
                <a:moveTo>
                  <a:pt x="123316" y="103886"/>
                </a:moveTo>
                <a:lnTo>
                  <a:pt x="119761" y="107442"/>
                </a:lnTo>
                <a:lnTo>
                  <a:pt x="116331" y="109727"/>
                </a:lnTo>
                <a:lnTo>
                  <a:pt x="113156" y="110362"/>
                </a:lnTo>
                <a:lnTo>
                  <a:pt x="109981" y="111125"/>
                </a:lnTo>
                <a:lnTo>
                  <a:pt x="123462" y="111125"/>
                </a:lnTo>
                <a:lnTo>
                  <a:pt x="127000" y="107569"/>
                </a:lnTo>
                <a:lnTo>
                  <a:pt x="123316" y="103886"/>
                </a:lnTo>
                <a:close/>
              </a:path>
              <a:path w="127000" h="149225">
                <a:moveTo>
                  <a:pt x="16763" y="25526"/>
                </a:moveTo>
                <a:lnTo>
                  <a:pt x="13081" y="29210"/>
                </a:lnTo>
                <a:lnTo>
                  <a:pt x="0" y="65024"/>
                </a:lnTo>
                <a:lnTo>
                  <a:pt x="1524" y="66039"/>
                </a:lnTo>
                <a:lnTo>
                  <a:pt x="3175" y="66929"/>
                </a:lnTo>
                <a:lnTo>
                  <a:pt x="4571" y="67818"/>
                </a:lnTo>
                <a:lnTo>
                  <a:pt x="5841" y="64515"/>
                </a:lnTo>
                <a:lnTo>
                  <a:pt x="7365" y="61975"/>
                </a:lnTo>
                <a:lnTo>
                  <a:pt x="9397" y="60071"/>
                </a:lnTo>
                <a:lnTo>
                  <a:pt x="10794" y="58674"/>
                </a:lnTo>
                <a:lnTo>
                  <a:pt x="12572" y="57785"/>
                </a:lnTo>
                <a:lnTo>
                  <a:pt x="14477" y="57658"/>
                </a:lnTo>
                <a:lnTo>
                  <a:pt x="48894" y="57658"/>
                </a:lnTo>
                <a:lnTo>
                  <a:pt x="46355" y="55118"/>
                </a:lnTo>
                <a:lnTo>
                  <a:pt x="42924" y="46482"/>
                </a:lnTo>
                <a:lnTo>
                  <a:pt x="37718" y="46482"/>
                </a:lnTo>
                <a:lnTo>
                  <a:pt x="16763" y="25526"/>
                </a:lnTo>
                <a:close/>
              </a:path>
              <a:path w="127000" h="149225">
                <a:moveTo>
                  <a:pt x="44576" y="0"/>
                </a:moveTo>
                <a:lnTo>
                  <a:pt x="40893" y="1524"/>
                </a:lnTo>
                <a:lnTo>
                  <a:pt x="37591" y="4699"/>
                </a:lnTo>
                <a:lnTo>
                  <a:pt x="33575" y="11334"/>
                </a:lnTo>
                <a:lnTo>
                  <a:pt x="32226" y="20542"/>
                </a:lnTo>
                <a:lnTo>
                  <a:pt x="33591" y="32273"/>
                </a:lnTo>
                <a:lnTo>
                  <a:pt x="37718" y="46482"/>
                </a:lnTo>
                <a:lnTo>
                  <a:pt x="42924" y="46482"/>
                </a:lnTo>
                <a:lnTo>
                  <a:pt x="42671" y="45847"/>
                </a:lnTo>
                <a:lnTo>
                  <a:pt x="40893" y="38481"/>
                </a:lnTo>
                <a:lnTo>
                  <a:pt x="40766" y="33147"/>
                </a:lnTo>
                <a:lnTo>
                  <a:pt x="40639" y="30607"/>
                </a:lnTo>
                <a:lnTo>
                  <a:pt x="41020" y="28701"/>
                </a:lnTo>
                <a:lnTo>
                  <a:pt x="42163" y="27686"/>
                </a:lnTo>
                <a:lnTo>
                  <a:pt x="43433" y="26415"/>
                </a:lnTo>
                <a:lnTo>
                  <a:pt x="46481" y="25526"/>
                </a:lnTo>
                <a:lnTo>
                  <a:pt x="56261" y="25273"/>
                </a:lnTo>
                <a:lnTo>
                  <a:pt x="59689" y="24130"/>
                </a:lnTo>
                <a:lnTo>
                  <a:pt x="63881" y="19938"/>
                </a:lnTo>
                <a:lnTo>
                  <a:pt x="64896" y="17145"/>
                </a:lnTo>
                <a:lnTo>
                  <a:pt x="64134" y="10540"/>
                </a:lnTo>
                <a:lnTo>
                  <a:pt x="62737" y="7493"/>
                </a:lnTo>
                <a:lnTo>
                  <a:pt x="57150" y="1905"/>
                </a:lnTo>
                <a:lnTo>
                  <a:pt x="53339" y="381"/>
                </a:lnTo>
                <a:lnTo>
                  <a:pt x="49021" y="126"/>
                </a:lnTo>
                <a:lnTo>
                  <a:pt x="44576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60923" y="5833695"/>
            <a:ext cx="126364" cy="128269"/>
          </a:xfrm>
          <a:custGeom>
            <a:avLst/>
            <a:gdLst/>
            <a:ahLst/>
            <a:cxnLst/>
            <a:rect l="l" t="t" r="r" b="b"/>
            <a:pathLst>
              <a:path w="126364" h="128270">
                <a:moveTo>
                  <a:pt x="46265" y="0"/>
                </a:moveTo>
                <a:lnTo>
                  <a:pt x="9201" y="19768"/>
                </a:lnTo>
                <a:lnTo>
                  <a:pt x="0" y="47220"/>
                </a:lnTo>
                <a:lnTo>
                  <a:pt x="382" y="55354"/>
                </a:lnTo>
                <a:lnTo>
                  <a:pt x="19055" y="97065"/>
                </a:lnTo>
                <a:lnTo>
                  <a:pt x="54729" y="123144"/>
                </a:lnTo>
                <a:lnTo>
                  <a:pt x="79158" y="128184"/>
                </a:lnTo>
                <a:lnTo>
                  <a:pt x="91203" y="126648"/>
                </a:lnTo>
                <a:lnTo>
                  <a:pt x="102106" y="122017"/>
                </a:lnTo>
                <a:lnTo>
                  <a:pt x="111841" y="114361"/>
                </a:lnTo>
                <a:lnTo>
                  <a:pt x="115604" y="110011"/>
                </a:lnTo>
                <a:lnTo>
                  <a:pt x="94283" y="110011"/>
                </a:lnTo>
                <a:lnTo>
                  <a:pt x="85353" y="109741"/>
                </a:lnTo>
                <a:lnTo>
                  <a:pt x="43259" y="88189"/>
                </a:lnTo>
                <a:lnTo>
                  <a:pt x="15067" y="55306"/>
                </a:lnTo>
                <a:lnTo>
                  <a:pt x="10495" y="41590"/>
                </a:lnTo>
                <a:lnTo>
                  <a:pt x="11511" y="36256"/>
                </a:lnTo>
                <a:lnTo>
                  <a:pt x="12400" y="31049"/>
                </a:lnTo>
                <a:lnTo>
                  <a:pt x="35823" y="16629"/>
                </a:lnTo>
                <a:lnTo>
                  <a:pt x="92675" y="16629"/>
                </a:lnTo>
                <a:lnTo>
                  <a:pt x="91070" y="15222"/>
                </a:lnTo>
                <a:lnTo>
                  <a:pt x="81154" y="8856"/>
                </a:lnTo>
                <a:lnTo>
                  <a:pt x="70548" y="4157"/>
                </a:lnTo>
                <a:lnTo>
                  <a:pt x="59263" y="1077"/>
                </a:lnTo>
                <a:lnTo>
                  <a:pt x="46265" y="0"/>
                </a:lnTo>
                <a:close/>
              </a:path>
              <a:path w="126364" h="128270">
                <a:moveTo>
                  <a:pt x="92675" y="16629"/>
                </a:moveTo>
                <a:lnTo>
                  <a:pt x="35823" y="16629"/>
                </a:lnTo>
                <a:lnTo>
                  <a:pt x="43388" y="17587"/>
                </a:lnTo>
                <a:lnTo>
                  <a:pt x="55199" y="21377"/>
                </a:lnTo>
                <a:lnTo>
                  <a:pt x="91775" y="47559"/>
                </a:lnTo>
                <a:lnTo>
                  <a:pt x="114254" y="81087"/>
                </a:lnTo>
                <a:lnTo>
                  <a:pt x="116032" y="90231"/>
                </a:lnTo>
                <a:lnTo>
                  <a:pt x="114000" y="97597"/>
                </a:lnTo>
                <a:lnTo>
                  <a:pt x="108285" y="103312"/>
                </a:lnTo>
                <a:lnTo>
                  <a:pt x="101927" y="107852"/>
                </a:lnTo>
                <a:lnTo>
                  <a:pt x="94283" y="110011"/>
                </a:lnTo>
                <a:lnTo>
                  <a:pt x="115604" y="110011"/>
                </a:lnTo>
                <a:lnTo>
                  <a:pt x="126195" y="78801"/>
                </a:lnTo>
                <a:lnTo>
                  <a:pt x="125620" y="71245"/>
                </a:lnTo>
                <a:lnTo>
                  <a:pt x="106263" y="29924"/>
                </a:lnTo>
                <a:lnTo>
                  <a:pt x="100284" y="23302"/>
                </a:lnTo>
                <a:lnTo>
                  <a:pt x="92675" y="16629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50973" y="5745860"/>
            <a:ext cx="119380" cy="127000"/>
          </a:xfrm>
          <a:custGeom>
            <a:avLst/>
            <a:gdLst/>
            <a:ahLst/>
            <a:cxnLst/>
            <a:rect l="l" t="t" r="r" b="b"/>
            <a:pathLst>
              <a:path w="119380" h="127000">
                <a:moveTo>
                  <a:pt x="50367" y="0"/>
                </a:moveTo>
                <a:lnTo>
                  <a:pt x="13537" y="12446"/>
                </a:lnTo>
                <a:lnTo>
                  <a:pt x="0" y="41431"/>
                </a:lnTo>
                <a:lnTo>
                  <a:pt x="202" y="53339"/>
                </a:lnTo>
                <a:lnTo>
                  <a:pt x="14793" y="89290"/>
                </a:lnTo>
                <a:lnTo>
                  <a:pt x="47557" y="118268"/>
                </a:lnTo>
                <a:lnTo>
                  <a:pt x="82008" y="126966"/>
                </a:lnTo>
                <a:lnTo>
                  <a:pt x="91975" y="125364"/>
                </a:lnTo>
                <a:lnTo>
                  <a:pt x="116917" y="101669"/>
                </a:lnTo>
                <a:lnTo>
                  <a:pt x="76071" y="101669"/>
                </a:lnTo>
                <a:lnTo>
                  <a:pt x="66623" y="99822"/>
                </a:lnTo>
                <a:lnTo>
                  <a:pt x="30174" y="77469"/>
                </a:lnTo>
                <a:lnTo>
                  <a:pt x="10870" y="43941"/>
                </a:lnTo>
                <a:lnTo>
                  <a:pt x="9346" y="35305"/>
                </a:lnTo>
                <a:lnTo>
                  <a:pt x="11505" y="28066"/>
                </a:lnTo>
                <a:lnTo>
                  <a:pt x="17474" y="22225"/>
                </a:lnTo>
                <a:lnTo>
                  <a:pt x="21030" y="18541"/>
                </a:lnTo>
                <a:lnTo>
                  <a:pt x="24967" y="16637"/>
                </a:lnTo>
                <a:lnTo>
                  <a:pt x="67309" y="16637"/>
                </a:lnTo>
                <a:lnTo>
                  <a:pt x="67258" y="16001"/>
                </a:lnTo>
                <a:lnTo>
                  <a:pt x="67131" y="13080"/>
                </a:lnTo>
                <a:lnTo>
                  <a:pt x="65734" y="10287"/>
                </a:lnTo>
                <a:lnTo>
                  <a:pt x="63194" y="7619"/>
                </a:lnTo>
                <a:lnTo>
                  <a:pt x="57987" y="2539"/>
                </a:lnTo>
                <a:lnTo>
                  <a:pt x="50367" y="0"/>
                </a:lnTo>
                <a:close/>
              </a:path>
              <a:path w="119380" h="127000">
                <a:moveTo>
                  <a:pt x="103707" y="43561"/>
                </a:moveTo>
                <a:lnTo>
                  <a:pt x="102310" y="43941"/>
                </a:lnTo>
                <a:lnTo>
                  <a:pt x="99770" y="44703"/>
                </a:lnTo>
                <a:lnTo>
                  <a:pt x="103155" y="52706"/>
                </a:lnTo>
                <a:lnTo>
                  <a:pt x="105517" y="59769"/>
                </a:lnTo>
                <a:lnTo>
                  <a:pt x="106878" y="65903"/>
                </a:lnTo>
                <a:lnTo>
                  <a:pt x="107263" y="71119"/>
                </a:lnTo>
                <a:lnTo>
                  <a:pt x="107390" y="80390"/>
                </a:lnTo>
                <a:lnTo>
                  <a:pt x="104342" y="87756"/>
                </a:lnTo>
                <a:lnTo>
                  <a:pt x="98627" y="93472"/>
                </a:lnTo>
                <a:lnTo>
                  <a:pt x="92108" y="98411"/>
                </a:lnTo>
                <a:lnTo>
                  <a:pt x="84578" y="101171"/>
                </a:lnTo>
                <a:lnTo>
                  <a:pt x="76071" y="101669"/>
                </a:lnTo>
                <a:lnTo>
                  <a:pt x="116917" y="101669"/>
                </a:lnTo>
                <a:lnTo>
                  <a:pt x="118780" y="93944"/>
                </a:lnTo>
                <a:lnTo>
                  <a:pt x="119201" y="84709"/>
                </a:lnTo>
                <a:lnTo>
                  <a:pt x="118048" y="74868"/>
                </a:lnTo>
                <a:lnTo>
                  <a:pt x="115121" y="64754"/>
                </a:lnTo>
                <a:lnTo>
                  <a:pt x="110361" y="54330"/>
                </a:lnTo>
                <a:lnTo>
                  <a:pt x="103707" y="43561"/>
                </a:lnTo>
                <a:close/>
              </a:path>
              <a:path w="119380" h="127000">
                <a:moveTo>
                  <a:pt x="67309" y="16637"/>
                </a:moveTo>
                <a:lnTo>
                  <a:pt x="29031" y="16637"/>
                </a:lnTo>
                <a:lnTo>
                  <a:pt x="33222" y="16890"/>
                </a:lnTo>
                <a:lnTo>
                  <a:pt x="37413" y="18668"/>
                </a:lnTo>
                <a:lnTo>
                  <a:pt x="41858" y="22225"/>
                </a:lnTo>
                <a:lnTo>
                  <a:pt x="46049" y="26035"/>
                </a:lnTo>
                <a:lnTo>
                  <a:pt x="49605" y="28066"/>
                </a:lnTo>
                <a:lnTo>
                  <a:pt x="51891" y="28448"/>
                </a:lnTo>
                <a:lnTo>
                  <a:pt x="56209" y="29337"/>
                </a:lnTo>
                <a:lnTo>
                  <a:pt x="60273" y="27939"/>
                </a:lnTo>
                <a:lnTo>
                  <a:pt x="63575" y="24511"/>
                </a:lnTo>
                <a:lnTo>
                  <a:pt x="66242" y="21971"/>
                </a:lnTo>
                <a:lnTo>
                  <a:pt x="67512" y="19176"/>
                </a:lnTo>
                <a:lnTo>
                  <a:pt x="67309" y="16637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30256" y="5666866"/>
            <a:ext cx="121920" cy="125729"/>
          </a:xfrm>
          <a:custGeom>
            <a:avLst/>
            <a:gdLst/>
            <a:ahLst/>
            <a:cxnLst/>
            <a:rect l="l" t="t" r="r" b="b"/>
            <a:pathLst>
              <a:path w="121920" h="125729">
                <a:moveTo>
                  <a:pt x="46140" y="0"/>
                </a:moveTo>
                <a:lnTo>
                  <a:pt x="6651" y="20456"/>
                </a:lnTo>
                <a:lnTo>
                  <a:pt x="0" y="40495"/>
                </a:lnTo>
                <a:lnTo>
                  <a:pt x="293" y="51943"/>
                </a:lnTo>
                <a:lnTo>
                  <a:pt x="16313" y="87965"/>
                </a:lnTo>
                <a:lnTo>
                  <a:pt x="49474" y="117236"/>
                </a:lnTo>
                <a:lnTo>
                  <a:pt x="83724" y="125174"/>
                </a:lnTo>
                <a:lnTo>
                  <a:pt x="93797" y="123348"/>
                </a:lnTo>
                <a:lnTo>
                  <a:pt x="102774" y="119284"/>
                </a:lnTo>
                <a:lnTo>
                  <a:pt x="110656" y="113030"/>
                </a:lnTo>
                <a:lnTo>
                  <a:pt x="116341" y="105912"/>
                </a:lnTo>
                <a:lnTo>
                  <a:pt x="119414" y="99254"/>
                </a:lnTo>
                <a:lnTo>
                  <a:pt x="77924" y="99254"/>
                </a:lnTo>
                <a:lnTo>
                  <a:pt x="68111" y="98679"/>
                </a:lnTo>
                <a:lnTo>
                  <a:pt x="57802" y="96002"/>
                </a:lnTo>
                <a:lnTo>
                  <a:pt x="47458" y="91170"/>
                </a:lnTo>
                <a:lnTo>
                  <a:pt x="37089" y="84123"/>
                </a:lnTo>
                <a:lnTo>
                  <a:pt x="26709" y="74803"/>
                </a:lnTo>
                <a:lnTo>
                  <a:pt x="32678" y="68834"/>
                </a:lnTo>
                <a:lnTo>
                  <a:pt x="20867" y="68834"/>
                </a:lnTo>
                <a:lnTo>
                  <a:pt x="8675" y="35560"/>
                </a:lnTo>
                <a:lnTo>
                  <a:pt x="10961" y="28956"/>
                </a:lnTo>
                <a:lnTo>
                  <a:pt x="18962" y="20955"/>
                </a:lnTo>
                <a:lnTo>
                  <a:pt x="23153" y="18923"/>
                </a:lnTo>
                <a:lnTo>
                  <a:pt x="28233" y="18287"/>
                </a:lnTo>
                <a:lnTo>
                  <a:pt x="33313" y="17525"/>
                </a:lnTo>
                <a:lnTo>
                  <a:pt x="80978" y="17525"/>
                </a:lnTo>
                <a:lnTo>
                  <a:pt x="73804" y="11304"/>
                </a:lnTo>
                <a:lnTo>
                  <a:pt x="64793" y="5603"/>
                </a:lnTo>
                <a:lnTo>
                  <a:pt x="55568" y="1831"/>
                </a:lnTo>
                <a:lnTo>
                  <a:pt x="46140" y="0"/>
                </a:lnTo>
                <a:close/>
              </a:path>
              <a:path w="121920" h="125729">
                <a:moveTo>
                  <a:pt x="106719" y="43180"/>
                </a:moveTo>
                <a:lnTo>
                  <a:pt x="105068" y="43307"/>
                </a:lnTo>
                <a:lnTo>
                  <a:pt x="103544" y="43687"/>
                </a:lnTo>
                <a:lnTo>
                  <a:pt x="101893" y="43815"/>
                </a:lnTo>
                <a:lnTo>
                  <a:pt x="105493" y="51577"/>
                </a:lnTo>
                <a:lnTo>
                  <a:pt x="107926" y="58674"/>
                </a:lnTo>
                <a:lnTo>
                  <a:pt x="109216" y="65103"/>
                </a:lnTo>
                <a:lnTo>
                  <a:pt x="109386" y="70866"/>
                </a:lnTo>
                <a:lnTo>
                  <a:pt x="108878" y="78105"/>
                </a:lnTo>
                <a:lnTo>
                  <a:pt x="77924" y="99254"/>
                </a:lnTo>
                <a:lnTo>
                  <a:pt x="119414" y="99254"/>
                </a:lnTo>
                <a:lnTo>
                  <a:pt x="120038" y="97901"/>
                </a:lnTo>
                <a:lnTo>
                  <a:pt x="121711" y="89009"/>
                </a:lnTo>
                <a:lnTo>
                  <a:pt x="121324" y="79248"/>
                </a:lnTo>
                <a:lnTo>
                  <a:pt x="119381" y="69415"/>
                </a:lnTo>
                <a:lnTo>
                  <a:pt x="116355" y="60118"/>
                </a:lnTo>
                <a:lnTo>
                  <a:pt x="112162" y="51369"/>
                </a:lnTo>
                <a:lnTo>
                  <a:pt x="106719" y="43180"/>
                </a:lnTo>
                <a:close/>
              </a:path>
              <a:path w="121920" h="125729">
                <a:moveTo>
                  <a:pt x="80978" y="17525"/>
                </a:moveTo>
                <a:lnTo>
                  <a:pt x="33313" y="17525"/>
                </a:lnTo>
                <a:lnTo>
                  <a:pt x="38520" y="18415"/>
                </a:lnTo>
                <a:lnTo>
                  <a:pt x="47156" y="22225"/>
                </a:lnTo>
                <a:lnTo>
                  <a:pt x="51982" y="25781"/>
                </a:lnTo>
                <a:lnTo>
                  <a:pt x="58205" y="31496"/>
                </a:lnTo>
                <a:lnTo>
                  <a:pt x="20867" y="68834"/>
                </a:lnTo>
                <a:lnTo>
                  <a:pt x="32678" y="68834"/>
                </a:lnTo>
                <a:lnTo>
                  <a:pt x="82589" y="18923"/>
                </a:lnTo>
                <a:lnTo>
                  <a:pt x="80978" y="1752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03448" y="5584952"/>
            <a:ext cx="123825" cy="146686"/>
          </a:xfrm>
          <a:custGeom>
            <a:avLst/>
            <a:gdLst/>
            <a:ahLst/>
            <a:cxnLst/>
            <a:rect l="l" t="t" r="r" b="b"/>
            <a:pathLst>
              <a:path w="123825" h="146685">
                <a:moveTo>
                  <a:pt x="52831" y="109982"/>
                </a:moveTo>
                <a:lnTo>
                  <a:pt x="51942" y="110998"/>
                </a:lnTo>
                <a:lnTo>
                  <a:pt x="50926" y="112013"/>
                </a:lnTo>
                <a:lnTo>
                  <a:pt x="49911" y="112902"/>
                </a:lnTo>
                <a:lnTo>
                  <a:pt x="83312" y="146303"/>
                </a:lnTo>
                <a:lnTo>
                  <a:pt x="84200" y="145287"/>
                </a:lnTo>
                <a:lnTo>
                  <a:pt x="85216" y="144272"/>
                </a:lnTo>
                <a:lnTo>
                  <a:pt x="86232" y="143383"/>
                </a:lnTo>
                <a:lnTo>
                  <a:pt x="85216" y="140843"/>
                </a:lnTo>
                <a:lnTo>
                  <a:pt x="85343" y="138811"/>
                </a:lnTo>
                <a:lnTo>
                  <a:pt x="86740" y="137540"/>
                </a:lnTo>
                <a:lnTo>
                  <a:pt x="87884" y="136271"/>
                </a:lnTo>
                <a:lnTo>
                  <a:pt x="89788" y="135000"/>
                </a:lnTo>
                <a:lnTo>
                  <a:pt x="92455" y="133731"/>
                </a:lnTo>
                <a:lnTo>
                  <a:pt x="100837" y="129539"/>
                </a:lnTo>
                <a:lnTo>
                  <a:pt x="107568" y="124840"/>
                </a:lnTo>
                <a:lnTo>
                  <a:pt x="110108" y="122300"/>
                </a:lnTo>
                <a:lnTo>
                  <a:pt x="93217" y="122300"/>
                </a:lnTo>
                <a:lnTo>
                  <a:pt x="83819" y="122047"/>
                </a:lnTo>
                <a:lnTo>
                  <a:pt x="76531" y="121215"/>
                </a:lnTo>
                <a:lnTo>
                  <a:pt x="68945" y="118919"/>
                </a:lnTo>
                <a:lnTo>
                  <a:pt x="61049" y="115171"/>
                </a:lnTo>
                <a:lnTo>
                  <a:pt x="52831" y="109982"/>
                </a:lnTo>
                <a:close/>
              </a:path>
              <a:path w="123825" h="146685">
                <a:moveTo>
                  <a:pt x="120507" y="78359"/>
                </a:moveTo>
                <a:lnTo>
                  <a:pt x="90169" y="78359"/>
                </a:lnTo>
                <a:lnTo>
                  <a:pt x="96265" y="78739"/>
                </a:lnTo>
                <a:lnTo>
                  <a:pt x="101600" y="81280"/>
                </a:lnTo>
                <a:lnTo>
                  <a:pt x="106299" y="85851"/>
                </a:lnTo>
                <a:lnTo>
                  <a:pt x="110236" y="89788"/>
                </a:lnTo>
                <a:lnTo>
                  <a:pt x="112140" y="94234"/>
                </a:lnTo>
                <a:lnTo>
                  <a:pt x="112649" y="104901"/>
                </a:lnTo>
                <a:lnTo>
                  <a:pt x="110616" y="109727"/>
                </a:lnTo>
                <a:lnTo>
                  <a:pt x="106679" y="113792"/>
                </a:lnTo>
                <a:lnTo>
                  <a:pt x="100964" y="119507"/>
                </a:lnTo>
                <a:lnTo>
                  <a:pt x="93217" y="122300"/>
                </a:lnTo>
                <a:lnTo>
                  <a:pt x="110108" y="122300"/>
                </a:lnTo>
                <a:lnTo>
                  <a:pt x="123316" y="93472"/>
                </a:lnTo>
                <a:lnTo>
                  <a:pt x="122716" y="85851"/>
                </a:lnTo>
                <a:lnTo>
                  <a:pt x="122655" y="85471"/>
                </a:lnTo>
                <a:lnTo>
                  <a:pt x="120507" y="78359"/>
                </a:lnTo>
                <a:close/>
              </a:path>
              <a:path w="123825" h="146685">
                <a:moveTo>
                  <a:pt x="34416" y="0"/>
                </a:moveTo>
                <a:lnTo>
                  <a:pt x="32384" y="2032"/>
                </a:lnTo>
                <a:lnTo>
                  <a:pt x="31495" y="3048"/>
                </a:lnTo>
                <a:lnTo>
                  <a:pt x="32384" y="5334"/>
                </a:lnTo>
                <a:lnTo>
                  <a:pt x="32765" y="6985"/>
                </a:lnTo>
                <a:lnTo>
                  <a:pt x="32765" y="9017"/>
                </a:lnTo>
                <a:lnTo>
                  <a:pt x="32257" y="9906"/>
                </a:lnTo>
                <a:lnTo>
                  <a:pt x="30352" y="11811"/>
                </a:lnTo>
                <a:lnTo>
                  <a:pt x="27685" y="13462"/>
                </a:lnTo>
                <a:lnTo>
                  <a:pt x="17652" y="18287"/>
                </a:lnTo>
                <a:lnTo>
                  <a:pt x="13081" y="21462"/>
                </a:lnTo>
                <a:lnTo>
                  <a:pt x="0" y="49911"/>
                </a:lnTo>
                <a:lnTo>
                  <a:pt x="1174" y="57052"/>
                </a:lnTo>
                <a:lnTo>
                  <a:pt x="30987" y="86868"/>
                </a:lnTo>
                <a:lnTo>
                  <a:pt x="36581" y="87348"/>
                </a:lnTo>
                <a:lnTo>
                  <a:pt x="43449" y="86899"/>
                </a:lnTo>
                <a:lnTo>
                  <a:pt x="51579" y="85546"/>
                </a:lnTo>
                <a:lnTo>
                  <a:pt x="70417" y="80984"/>
                </a:lnTo>
                <a:lnTo>
                  <a:pt x="78422" y="79359"/>
                </a:lnTo>
                <a:lnTo>
                  <a:pt x="84998" y="78472"/>
                </a:lnTo>
                <a:lnTo>
                  <a:pt x="90169" y="78359"/>
                </a:lnTo>
                <a:lnTo>
                  <a:pt x="120507" y="78359"/>
                </a:lnTo>
                <a:lnTo>
                  <a:pt x="120459" y="78200"/>
                </a:lnTo>
                <a:lnTo>
                  <a:pt x="116601" y="71219"/>
                </a:lnTo>
                <a:lnTo>
                  <a:pt x="111125" y="64643"/>
                </a:lnTo>
                <a:lnTo>
                  <a:pt x="31114" y="64643"/>
                </a:lnTo>
                <a:lnTo>
                  <a:pt x="21970" y="62864"/>
                </a:lnTo>
                <a:lnTo>
                  <a:pt x="17652" y="60578"/>
                </a:lnTo>
                <a:lnTo>
                  <a:pt x="10794" y="53721"/>
                </a:lnTo>
                <a:lnTo>
                  <a:pt x="9397" y="49784"/>
                </a:lnTo>
                <a:lnTo>
                  <a:pt x="9270" y="39497"/>
                </a:lnTo>
                <a:lnTo>
                  <a:pt x="11429" y="35051"/>
                </a:lnTo>
                <a:lnTo>
                  <a:pt x="20954" y="25526"/>
                </a:lnTo>
                <a:lnTo>
                  <a:pt x="27177" y="22860"/>
                </a:lnTo>
                <a:lnTo>
                  <a:pt x="57206" y="22860"/>
                </a:lnTo>
                <a:lnTo>
                  <a:pt x="34416" y="0"/>
                </a:lnTo>
                <a:close/>
              </a:path>
              <a:path w="123825" h="146685">
                <a:moveTo>
                  <a:pt x="79835" y="53605"/>
                </a:moveTo>
                <a:lnTo>
                  <a:pt x="66548" y="55880"/>
                </a:lnTo>
                <a:lnTo>
                  <a:pt x="53212" y="59689"/>
                </a:lnTo>
                <a:lnTo>
                  <a:pt x="46481" y="61468"/>
                </a:lnTo>
                <a:lnTo>
                  <a:pt x="37718" y="63881"/>
                </a:lnTo>
                <a:lnTo>
                  <a:pt x="31114" y="64643"/>
                </a:lnTo>
                <a:lnTo>
                  <a:pt x="111125" y="64643"/>
                </a:lnTo>
                <a:lnTo>
                  <a:pt x="102123" y="57915"/>
                </a:lnTo>
                <a:lnTo>
                  <a:pt x="91693" y="54260"/>
                </a:lnTo>
                <a:lnTo>
                  <a:pt x="79835" y="53605"/>
                </a:lnTo>
                <a:close/>
              </a:path>
              <a:path w="123825" h="146685">
                <a:moveTo>
                  <a:pt x="57206" y="22860"/>
                </a:moveTo>
                <a:lnTo>
                  <a:pt x="27177" y="22860"/>
                </a:lnTo>
                <a:lnTo>
                  <a:pt x="34289" y="22987"/>
                </a:lnTo>
                <a:lnTo>
                  <a:pt x="40046" y="23778"/>
                </a:lnTo>
                <a:lnTo>
                  <a:pt x="46815" y="25987"/>
                </a:lnTo>
                <a:lnTo>
                  <a:pt x="54560" y="29648"/>
                </a:lnTo>
                <a:lnTo>
                  <a:pt x="63246" y="34798"/>
                </a:lnTo>
                <a:lnTo>
                  <a:pt x="66166" y="31876"/>
                </a:lnTo>
                <a:lnTo>
                  <a:pt x="57206" y="2286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73680" y="5514847"/>
            <a:ext cx="123825" cy="146686"/>
          </a:xfrm>
          <a:custGeom>
            <a:avLst/>
            <a:gdLst/>
            <a:ahLst/>
            <a:cxnLst/>
            <a:rect l="l" t="t" r="r" b="b"/>
            <a:pathLst>
              <a:path w="123825" h="146685">
                <a:moveTo>
                  <a:pt x="52832" y="109854"/>
                </a:moveTo>
                <a:lnTo>
                  <a:pt x="51943" y="110871"/>
                </a:lnTo>
                <a:lnTo>
                  <a:pt x="50926" y="111887"/>
                </a:lnTo>
                <a:lnTo>
                  <a:pt x="49911" y="112775"/>
                </a:lnTo>
                <a:lnTo>
                  <a:pt x="58217" y="121138"/>
                </a:lnTo>
                <a:lnTo>
                  <a:pt x="83185" y="146176"/>
                </a:lnTo>
                <a:lnTo>
                  <a:pt x="85217" y="144144"/>
                </a:lnTo>
                <a:lnTo>
                  <a:pt x="86233" y="143255"/>
                </a:lnTo>
                <a:lnTo>
                  <a:pt x="85217" y="140715"/>
                </a:lnTo>
                <a:lnTo>
                  <a:pt x="85344" y="138684"/>
                </a:lnTo>
                <a:lnTo>
                  <a:pt x="86741" y="137413"/>
                </a:lnTo>
                <a:lnTo>
                  <a:pt x="87884" y="136143"/>
                </a:lnTo>
                <a:lnTo>
                  <a:pt x="89788" y="134874"/>
                </a:lnTo>
                <a:lnTo>
                  <a:pt x="92456" y="133603"/>
                </a:lnTo>
                <a:lnTo>
                  <a:pt x="100837" y="129412"/>
                </a:lnTo>
                <a:lnTo>
                  <a:pt x="107569" y="124713"/>
                </a:lnTo>
                <a:lnTo>
                  <a:pt x="110109" y="122174"/>
                </a:lnTo>
                <a:lnTo>
                  <a:pt x="93218" y="122174"/>
                </a:lnTo>
                <a:lnTo>
                  <a:pt x="83820" y="121919"/>
                </a:lnTo>
                <a:lnTo>
                  <a:pt x="76531" y="121088"/>
                </a:lnTo>
                <a:lnTo>
                  <a:pt x="68945" y="118792"/>
                </a:lnTo>
                <a:lnTo>
                  <a:pt x="61049" y="115044"/>
                </a:lnTo>
                <a:lnTo>
                  <a:pt x="52832" y="109854"/>
                </a:lnTo>
                <a:close/>
              </a:path>
              <a:path w="123825" h="146685">
                <a:moveTo>
                  <a:pt x="120459" y="78231"/>
                </a:moveTo>
                <a:lnTo>
                  <a:pt x="90170" y="78231"/>
                </a:lnTo>
                <a:lnTo>
                  <a:pt x="96266" y="78612"/>
                </a:lnTo>
                <a:lnTo>
                  <a:pt x="101600" y="81152"/>
                </a:lnTo>
                <a:lnTo>
                  <a:pt x="106299" y="85851"/>
                </a:lnTo>
                <a:lnTo>
                  <a:pt x="110236" y="89662"/>
                </a:lnTo>
                <a:lnTo>
                  <a:pt x="112141" y="94106"/>
                </a:lnTo>
                <a:lnTo>
                  <a:pt x="112649" y="104775"/>
                </a:lnTo>
                <a:lnTo>
                  <a:pt x="110617" y="109600"/>
                </a:lnTo>
                <a:lnTo>
                  <a:pt x="100837" y="119379"/>
                </a:lnTo>
                <a:lnTo>
                  <a:pt x="93218" y="122174"/>
                </a:lnTo>
                <a:lnTo>
                  <a:pt x="110109" y="122174"/>
                </a:lnTo>
                <a:lnTo>
                  <a:pt x="123317" y="93344"/>
                </a:lnTo>
                <a:lnTo>
                  <a:pt x="122675" y="85851"/>
                </a:lnTo>
                <a:lnTo>
                  <a:pt x="122602" y="85343"/>
                </a:lnTo>
                <a:lnTo>
                  <a:pt x="120459" y="78231"/>
                </a:lnTo>
                <a:close/>
              </a:path>
              <a:path w="123825" h="146685">
                <a:moveTo>
                  <a:pt x="34290" y="0"/>
                </a:moveTo>
                <a:lnTo>
                  <a:pt x="32385" y="1904"/>
                </a:lnTo>
                <a:lnTo>
                  <a:pt x="31496" y="2921"/>
                </a:lnTo>
                <a:lnTo>
                  <a:pt x="32385" y="5206"/>
                </a:lnTo>
                <a:lnTo>
                  <a:pt x="32766" y="6857"/>
                </a:lnTo>
                <a:lnTo>
                  <a:pt x="32766" y="8889"/>
                </a:lnTo>
                <a:lnTo>
                  <a:pt x="32258" y="9778"/>
                </a:lnTo>
                <a:lnTo>
                  <a:pt x="31242" y="10794"/>
                </a:lnTo>
                <a:lnTo>
                  <a:pt x="30225" y="11684"/>
                </a:lnTo>
                <a:lnTo>
                  <a:pt x="27686" y="13335"/>
                </a:lnTo>
                <a:lnTo>
                  <a:pt x="17653" y="18161"/>
                </a:lnTo>
                <a:lnTo>
                  <a:pt x="13081" y="21336"/>
                </a:lnTo>
                <a:lnTo>
                  <a:pt x="0" y="49784"/>
                </a:lnTo>
                <a:lnTo>
                  <a:pt x="1174" y="56925"/>
                </a:lnTo>
                <a:lnTo>
                  <a:pt x="30987" y="86740"/>
                </a:lnTo>
                <a:lnTo>
                  <a:pt x="36564" y="87221"/>
                </a:lnTo>
                <a:lnTo>
                  <a:pt x="43402" y="86772"/>
                </a:lnTo>
                <a:lnTo>
                  <a:pt x="51526" y="85419"/>
                </a:lnTo>
                <a:lnTo>
                  <a:pt x="70417" y="80857"/>
                </a:lnTo>
                <a:lnTo>
                  <a:pt x="78422" y="79232"/>
                </a:lnTo>
                <a:lnTo>
                  <a:pt x="84998" y="78345"/>
                </a:lnTo>
                <a:lnTo>
                  <a:pt x="90170" y="78231"/>
                </a:lnTo>
                <a:lnTo>
                  <a:pt x="120459" y="78231"/>
                </a:lnTo>
                <a:lnTo>
                  <a:pt x="120411" y="78073"/>
                </a:lnTo>
                <a:lnTo>
                  <a:pt x="116584" y="71092"/>
                </a:lnTo>
                <a:lnTo>
                  <a:pt x="111230" y="64642"/>
                </a:lnTo>
                <a:lnTo>
                  <a:pt x="31115" y="64642"/>
                </a:lnTo>
                <a:lnTo>
                  <a:pt x="26543" y="63626"/>
                </a:lnTo>
                <a:lnTo>
                  <a:pt x="9271" y="39497"/>
                </a:lnTo>
                <a:lnTo>
                  <a:pt x="11430" y="34925"/>
                </a:lnTo>
                <a:lnTo>
                  <a:pt x="20955" y="25400"/>
                </a:lnTo>
                <a:lnTo>
                  <a:pt x="27178" y="22732"/>
                </a:lnTo>
                <a:lnTo>
                  <a:pt x="57093" y="22732"/>
                </a:lnTo>
                <a:lnTo>
                  <a:pt x="34290" y="0"/>
                </a:lnTo>
                <a:close/>
              </a:path>
              <a:path w="123825" h="146685">
                <a:moveTo>
                  <a:pt x="79835" y="53478"/>
                </a:moveTo>
                <a:lnTo>
                  <a:pt x="66548" y="55752"/>
                </a:lnTo>
                <a:lnTo>
                  <a:pt x="46482" y="61467"/>
                </a:lnTo>
                <a:lnTo>
                  <a:pt x="37719" y="63753"/>
                </a:lnTo>
                <a:lnTo>
                  <a:pt x="31115" y="64642"/>
                </a:lnTo>
                <a:lnTo>
                  <a:pt x="111230" y="64642"/>
                </a:lnTo>
                <a:lnTo>
                  <a:pt x="102123" y="57788"/>
                </a:lnTo>
                <a:lnTo>
                  <a:pt x="91693" y="54133"/>
                </a:lnTo>
                <a:lnTo>
                  <a:pt x="79835" y="53478"/>
                </a:lnTo>
                <a:close/>
              </a:path>
              <a:path w="123825" h="146685">
                <a:moveTo>
                  <a:pt x="57093" y="22732"/>
                </a:moveTo>
                <a:lnTo>
                  <a:pt x="27178" y="22732"/>
                </a:lnTo>
                <a:lnTo>
                  <a:pt x="34290" y="22860"/>
                </a:lnTo>
                <a:lnTo>
                  <a:pt x="40046" y="23651"/>
                </a:lnTo>
                <a:lnTo>
                  <a:pt x="46815" y="25860"/>
                </a:lnTo>
                <a:lnTo>
                  <a:pt x="54560" y="29521"/>
                </a:lnTo>
                <a:lnTo>
                  <a:pt x="63246" y="34671"/>
                </a:lnTo>
                <a:lnTo>
                  <a:pt x="64135" y="33654"/>
                </a:lnTo>
                <a:lnTo>
                  <a:pt x="65150" y="32765"/>
                </a:lnTo>
                <a:lnTo>
                  <a:pt x="66167" y="31750"/>
                </a:lnTo>
                <a:lnTo>
                  <a:pt x="57093" y="22732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93998" y="5423790"/>
            <a:ext cx="168910" cy="168275"/>
          </a:xfrm>
          <a:custGeom>
            <a:avLst/>
            <a:gdLst/>
            <a:ahLst/>
            <a:cxnLst/>
            <a:rect l="l" t="t" r="r" b="b"/>
            <a:pathLst>
              <a:path w="168910" h="168275">
                <a:moveTo>
                  <a:pt x="9398" y="0"/>
                </a:moveTo>
                <a:lnTo>
                  <a:pt x="6223" y="1143"/>
                </a:lnTo>
                <a:lnTo>
                  <a:pt x="1270" y="6096"/>
                </a:lnTo>
                <a:lnTo>
                  <a:pt x="0" y="9271"/>
                </a:lnTo>
                <a:lnTo>
                  <a:pt x="380" y="12826"/>
                </a:lnTo>
                <a:lnTo>
                  <a:pt x="762" y="16637"/>
                </a:lnTo>
                <a:lnTo>
                  <a:pt x="2159" y="20065"/>
                </a:lnTo>
                <a:lnTo>
                  <a:pt x="5079" y="22860"/>
                </a:lnTo>
                <a:lnTo>
                  <a:pt x="8000" y="25781"/>
                </a:lnTo>
                <a:lnTo>
                  <a:pt x="11302" y="27177"/>
                </a:lnTo>
                <a:lnTo>
                  <a:pt x="18923" y="27939"/>
                </a:lnTo>
                <a:lnTo>
                  <a:pt x="22098" y="26797"/>
                </a:lnTo>
                <a:lnTo>
                  <a:pt x="24511" y="24257"/>
                </a:lnTo>
                <a:lnTo>
                  <a:pt x="26924" y="21844"/>
                </a:lnTo>
                <a:lnTo>
                  <a:pt x="28066" y="18669"/>
                </a:lnTo>
                <a:lnTo>
                  <a:pt x="27812" y="14859"/>
                </a:lnTo>
                <a:lnTo>
                  <a:pt x="27304" y="11175"/>
                </a:lnTo>
                <a:lnTo>
                  <a:pt x="13080" y="126"/>
                </a:lnTo>
                <a:lnTo>
                  <a:pt x="9398" y="0"/>
                </a:lnTo>
                <a:close/>
              </a:path>
              <a:path w="168910" h="168275">
                <a:moveTo>
                  <a:pt x="92074" y="77215"/>
                </a:moveTo>
                <a:lnTo>
                  <a:pt x="57403" y="77215"/>
                </a:lnTo>
                <a:lnTo>
                  <a:pt x="59181" y="77343"/>
                </a:lnTo>
                <a:lnTo>
                  <a:pt x="61340" y="78232"/>
                </a:lnTo>
                <a:lnTo>
                  <a:pt x="120396" y="134747"/>
                </a:lnTo>
                <a:lnTo>
                  <a:pt x="130937" y="147700"/>
                </a:lnTo>
                <a:lnTo>
                  <a:pt x="132206" y="150495"/>
                </a:lnTo>
                <a:lnTo>
                  <a:pt x="125349" y="164591"/>
                </a:lnTo>
                <a:lnTo>
                  <a:pt x="126618" y="165735"/>
                </a:lnTo>
                <a:lnTo>
                  <a:pt x="129159" y="168275"/>
                </a:lnTo>
                <a:lnTo>
                  <a:pt x="165226" y="132207"/>
                </a:lnTo>
                <a:lnTo>
                  <a:pt x="152908" y="132207"/>
                </a:lnTo>
                <a:lnTo>
                  <a:pt x="150367" y="131825"/>
                </a:lnTo>
                <a:lnTo>
                  <a:pt x="147700" y="130556"/>
                </a:lnTo>
                <a:lnTo>
                  <a:pt x="145034" y="129412"/>
                </a:lnTo>
                <a:lnTo>
                  <a:pt x="140842" y="125984"/>
                </a:lnTo>
                <a:lnTo>
                  <a:pt x="92074" y="77215"/>
                </a:lnTo>
                <a:close/>
              </a:path>
              <a:path w="168910" h="168275">
                <a:moveTo>
                  <a:pt x="164591" y="125349"/>
                </a:moveTo>
                <a:lnTo>
                  <a:pt x="160909" y="129032"/>
                </a:lnTo>
                <a:lnTo>
                  <a:pt x="157734" y="131318"/>
                </a:lnTo>
                <a:lnTo>
                  <a:pt x="155321" y="131825"/>
                </a:lnTo>
                <a:lnTo>
                  <a:pt x="152908" y="132207"/>
                </a:lnTo>
                <a:lnTo>
                  <a:pt x="165226" y="132207"/>
                </a:lnTo>
                <a:lnTo>
                  <a:pt x="168401" y="129032"/>
                </a:lnTo>
                <a:lnTo>
                  <a:pt x="165862" y="126491"/>
                </a:lnTo>
                <a:lnTo>
                  <a:pt x="164591" y="125349"/>
                </a:lnTo>
                <a:close/>
              </a:path>
              <a:path w="168910" h="168275">
                <a:moveTo>
                  <a:pt x="59943" y="45085"/>
                </a:moveTo>
                <a:lnTo>
                  <a:pt x="56006" y="49022"/>
                </a:lnTo>
                <a:lnTo>
                  <a:pt x="52824" y="57955"/>
                </a:lnTo>
                <a:lnTo>
                  <a:pt x="44899" y="79883"/>
                </a:lnTo>
                <a:lnTo>
                  <a:pt x="43179" y="84709"/>
                </a:lnTo>
                <a:lnTo>
                  <a:pt x="44830" y="85598"/>
                </a:lnTo>
                <a:lnTo>
                  <a:pt x="46481" y="86360"/>
                </a:lnTo>
                <a:lnTo>
                  <a:pt x="48005" y="87122"/>
                </a:lnTo>
                <a:lnTo>
                  <a:pt x="49402" y="83693"/>
                </a:lnTo>
                <a:lnTo>
                  <a:pt x="50800" y="81280"/>
                </a:lnTo>
                <a:lnTo>
                  <a:pt x="52577" y="79628"/>
                </a:lnTo>
                <a:lnTo>
                  <a:pt x="53975" y="78105"/>
                </a:lnTo>
                <a:lnTo>
                  <a:pt x="55625" y="77343"/>
                </a:lnTo>
                <a:lnTo>
                  <a:pt x="57403" y="77215"/>
                </a:lnTo>
                <a:lnTo>
                  <a:pt x="92074" y="77215"/>
                </a:lnTo>
                <a:lnTo>
                  <a:pt x="59943" y="4508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83034" y="5387847"/>
            <a:ext cx="173355" cy="158115"/>
          </a:xfrm>
          <a:custGeom>
            <a:avLst/>
            <a:gdLst/>
            <a:ahLst/>
            <a:cxnLst/>
            <a:rect l="l" t="t" r="r" b="b"/>
            <a:pathLst>
              <a:path w="173354" h="158114">
                <a:moveTo>
                  <a:pt x="48669" y="67310"/>
                </a:moveTo>
                <a:lnTo>
                  <a:pt x="16128" y="67310"/>
                </a:lnTo>
                <a:lnTo>
                  <a:pt x="18541" y="68199"/>
                </a:lnTo>
                <a:lnTo>
                  <a:pt x="21462" y="70230"/>
                </a:lnTo>
                <a:lnTo>
                  <a:pt x="84074" y="131699"/>
                </a:lnTo>
                <a:lnTo>
                  <a:pt x="89915" y="144652"/>
                </a:lnTo>
                <a:lnTo>
                  <a:pt x="88264" y="148589"/>
                </a:lnTo>
                <a:lnTo>
                  <a:pt x="82423" y="154431"/>
                </a:lnTo>
                <a:lnTo>
                  <a:pt x="86106" y="158114"/>
                </a:lnTo>
                <a:lnTo>
                  <a:pt x="121800" y="122427"/>
                </a:lnTo>
                <a:lnTo>
                  <a:pt x="109727" y="122427"/>
                </a:lnTo>
                <a:lnTo>
                  <a:pt x="107187" y="122174"/>
                </a:lnTo>
                <a:lnTo>
                  <a:pt x="104521" y="121030"/>
                </a:lnTo>
                <a:lnTo>
                  <a:pt x="102362" y="120141"/>
                </a:lnTo>
                <a:lnTo>
                  <a:pt x="98044" y="116586"/>
                </a:lnTo>
                <a:lnTo>
                  <a:pt x="48669" y="67310"/>
                </a:lnTo>
                <a:close/>
              </a:path>
              <a:path w="173354" h="158114">
                <a:moveTo>
                  <a:pt x="122300" y="114553"/>
                </a:moveTo>
                <a:lnTo>
                  <a:pt x="117856" y="118999"/>
                </a:lnTo>
                <a:lnTo>
                  <a:pt x="114426" y="121412"/>
                </a:lnTo>
                <a:lnTo>
                  <a:pt x="112140" y="121919"/>
                </a:lnTo>
                <a:lnTo>
                  <a:pt x="109727" y="122427"/>
                </a:lnTo>
                <a:lnTo>
                  <a:pt x="121800" y="122427"/>
                </a:lnTo>
                <a:lnTo>
                  <a:pt x="125984" y="118237"/>
                </a:lnTo>
                <a:lnTo>
                  <a:pt x="124713" y="117093"/>
                </a:lnTo>
                <a:lnTo>
                  <a:pt x="123571" y="115824"/>
                </a:lnTo>
                <a:lnTo>
                  <a:pt x="122300" y="114553"/>
                </a:lnTo>
                <a:close/>
              </a:path>
              <a:path w="173354" h="158114">
                <a:moveTo>
                  <a:pt x="98367" y="21081"/>
                </a:moveTo>
                <a:lnTo>
                  <a:pt x="59816" y="21081"/>
                </a:lnTo>
                <a:lnTo>
                  <a:pt x="65532" y="22860"/>
                </a:lnTo>
                <a:lnTo>
                  <a:pt x="70098" y="25052"/>
                </a:lnTo>
                <a:lnTo>
                  <a:pt x="130556" y="82296"/>
                </a:lnTo>
                <a:lnTo>
                  <a:pt x="134365" y="86867"/>
                </a:lnTo>
                <a:lnTo>
                  <a:pt x="136271" y="89915"/>
                </a:lnTo>
                <a:lnTo>
                  <a:pt x="137287" y="92837"/>
                </a:lnTo>
                <a:lnTo>
                  <a:pt x="137033" y="95757"/>
                </a:lnTo>
                <a:lnTo>
                  <a:pt x="136906" y="98551"/>
                </a:lnTo>
                <a:lnTo>
                  <a:pt x="135000" y="101853"/>
                </a:lnTo>
                <a:lnTo>
                  <a:pt x="129539" y="107314"/>
                </a:lnTo>
                <a:lnTo>
                  <a:pt x="133223" y="110998"/>
                </a:lnTo>
                <a:lnTo>
                  <a:pt x="169822" y="74422"/>
                </a:lnTo>
                <a:lnTo>
                  <a:pt x="157734" y="74422"/>
                </a:lnTo>
                <a:lnTo>
                  <a:pt x="155321" y="74294"/>
                </a:lnTo>
                <a:lnTo>
                  <a:pt x="149987" y="71754"/>
                </a:lnTo>
                <a:lnTo>
                  <a:pt x="145541" y="68199"/>
                </a:lnTo>
                <a:lnTo>
                  <a:pt x="99822" y="22478"/>
                </a:lnTo>
                <a:lnTo>
                  <a:pt x="98367" y="21081"/>
                </a:lnTo>
                <a:close/>
              </a:path>
              <a:path w="173354" h="158114">
                <a:moveTo>
                  <a:pt x="16637" y="35305"/>
                </a:moveTo>
                <a:lnTo>
                  <a:pt x="15494" y="36575"/>
                </a:lnTo>
                <a:lnTo>
                  <a:pt x="14224" y="37718"/>
                </a:lnTo>
                <a:lnTo>
                  <a:pt x="12953" y="38988"/>
                </a:lnTo>
                <a:lnTo>
                  <a:pt x="9751" y="47942"/>
                </a:lnTo>
                <a:lnTo>
                  <a:pt x="2634" y="67437"/>
                </a:lnTo>
                <a:lnTo>
                  <a:pt x="0" y="74802"/>
                </a:lnTo>
                <a:lnTo>
                  <a:pt x="1650" y="75564"/>
                </a:lnTo>
                <a:lnTo>
                  <a:pt x="3428" y="76326"/>
                </a:lnTo>
                <a:lnTo>
                  <a:pt x="4952" y="77088"/>
                </a:lnTo>
                <a:lnTo>
                  <a:pt x="6223" y="73787"/>
                </a:lnTo>
                <a:lnTo>
                  <a:pt x="7747" y="71374"/>
                </a:lnTo>
                <a:lnTo>
                  <a:pt x="10922" y="68199"/>
                </a:lnTo>
                <a:lnTo>
                  <a:pt x="12573" y="67310"/>
                </a:lnTo>
                <a:lnTo>
                  <a:pt x="48669" y="67310"/>
                </a:lnTo>
                <a:lnTo>
                  <a:pt x="42418" y="61087"/>
                </a:lnTo>
                <a:lnTo>
                  <a:pt x="42071" y="54990"/>
                </a:lnTo>
                <a:lnTo>
                  <a:pt x="36449" y="54990"/>
                </a:lnTo>
                <a:lnTo>
                  <a:pt x="16637" y="35305"/>
                </a:lnTo>
                <a:close/>
              </a:path>
              <a:path w="173354" h="158114">
                <a:moveTo>
                  <a:pt x="169418" y="67437"/>
                </a:moveTo>
                <a:lnTo>
                  <a:pt x="165608" y="71247"/>
                </a:lnTo>
                <a:lnTo>
                  <a:pt x="162433" y="73405"/>
                </a:lnTo>
                <a:lnTo>
                  <a:pt x="160147" y="73913"/>
                </a:lnTo>
                <a:lnTo>
                  <a:pt x="157734" y="74422"/>
                </a:lnTo>
                <a:lnTo>
                  <a:pt x="169822" y="74422"/>
                </a:lnTo>
                <a:lnTo>
                  <a:pt x="173100" y="71119"/>
                </a:lnTo>
                <a:lnTo>
                  <a:pt x="169418" y="67437"/>
                </a:lnTo>
                <a:close/>
              </a:path>
              <a:path w="173354" h="158114">
                <a:moveTo>
                  <a:pt x="64643" y="0"/>
                </a:moveTo>
                <a:lnTo>
                  <a:pt x="58927" y="635"/>
                </a:lnTo>
                <a:lnTo>
                  <a:pt x="53212" y="1142"/>
                </a:lnTo>
                <a:lnTo>
                  <a:pt x="48133" y="3810"/>
                </a:lnTo>
                <a:lnTo>
                  <a:pt x="43814" y="8127"/>
                </a:lnTo>
                <a:lnTo>
                  <a:pt x="38467" y="15932"/>
                </a:lnTo>
                <a:lnTo>
                  <a:pt x="35417" y="26368"/>
                </a:lnTo>
                <a:lnTo>
                  <a:pt x="34724" y="39399"/>
                </a:lnTo>
                <a:lnTo>
                  <a:pt x="36449" y="54990"/>
                </a:lnTo>
                <a:lnTo>
                  <a:pt x="42071" y="54990"/>
                </a:lnTo>
                <a:lnTo>
                  <a:pt x="41788" y="50014"/>
                </a:lnTo>
                <a:lnTo>
                  <a:pt x="42910" y="40608"/>
                </a:lnTo>
                <a:lnTo>
                  <a:pt x="45721" y="32869"/>
                </a:lnTo>
                <a:lnTo>
                  <a:pt x="50164" y="26797"/>
                </a:lnTo>
                <a:lnTo>
                  <a:pt x="54610" y="22351"/>
                </a:lnTo>
                <a:lnTo>
                  <a:pt x="59816" y="21081"/>
                </a:lnTo>
                <a:lnTo>
                  <a:pt x="98367" y="21081"/>
                </a:lnTo>
                <a:lnTo>
                  <a:pt x="93747" y="16642"/>
                </a:lnTo>
                <a:lnTo>
                  <a:pt x="88280" y="11890"/>
                </a:lnTo>
                <a:lnTo>
                  <a:pt x="83409" y="8209"/>
                </a:lnTo>
                <a:lnTo>
                  <a:pt x="79121" y="5587"/>
                </a:lnTo>
                <a:lnTo>
                  <a:pt x="71500" y="1650"/>
                </a:lnTo>
                <a:lnTo>
                  <a:pt x="64643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91852" y="5282947"/>
            <a:ext cx="172085" cy="200660"/>
          </a:xfrm>
          <a:custGeom>
            <a:avLst/>
            <a:gdLst/>
            <a:ahLst/>
            <a:cxnLst/>
            <a:rect l="l" t="t" r="r" b="b"/>
            <a:pathLst>
              <a:path w="172085" h="200660">
                <a:moveTo>
                  <a:pt x="91958" y="152907"/>
                </a:moveTo>
                <a:lnTo>
                  <a:pt x="85745" y="152907"/>
                </a:lnTo>
                <a:lnTo>
                  <a:pt x="87142" y="165226"/>
                </a:lnTo>
                <a:lnTo>
                  <a:pt x="87650" y="171830"/>
                </a:lnTo>
                <a:lnTo>
                  <a:pt x="105430" y="200405"/>
                </a:lnTo>
                <a:lnTo>
                  <a:pt x="113304" y="199389"/>
                </a:lnTo>
                <a:lnTo>
                  <a:pt x="123355" y="197133"/>
                </a:lnTo>
                <a:lnTo>
                  <a:pt x="132942" y="193055"/>
                </a:lnTo>
                <a:lnTo>
                  <a:pt x="142076" y="187192"/>
                </a:lnTo>
                <a:lnTo>
                  <a:pt x="150769" y="179577"/>
                </a:lnTo>
                <a:lnTo>
                  <a:pt x="108732" y="179577"/>
                </a:lnTo>
                <a:lnTo>
                  <a:pt x="104287" y="178434"/>
                </a:lnTo>
                <a:lnTo>
                  <a:pt x="98445" y="172592"/>
                </a:lnTo>
                <a:lnTo>
                  <a:pt x="96413" y="169163"/>
                </a:lnTo>
                <a:lnTo>
                  <a:pt x="94889" y="164845"/>
                </a:lnTo>
                <a:lnTo>
                  <a:pt x="93238" y="160527"/>
                </a:lnTo>
                <a:lnTo>
                  <a:pt x="92222" y="155066"/>
                </a:lnTo>
                <a:lnTo>
                  <a:pt x="91958" y="152907"/>
                </a:lnTo>
                <a:close/>
              </a:path>
              <a:path w="172085" h="200660">
                <a:moveTo>
                  <a:pt x="164330" y="103758"/>
                </a:moveTo>
                <a:lnTo>
                  <a:pt x="149626" y="103758"/>
                </a:lnTo>
                <a:lnTo>
                  <a:pt x="153563" y="104775"/>
                </a:lnTo>
                <a:lnTo>
                  <a:pt x="161945" y="113156"/>
                </a:lnTo>
                <a:lnTo>
                  <a:pt x="163977" y="120268"/>
                </a:lnTo>
                <a:lnTo>
                  <a:pt x="163538" y="128396"/>
                </a:lnTo>
                <a:lnTo>
                  <a:pt x="163418" y="129920"/>
                </a:lnTo>
                <a:lnTo>
                  <a:pt x="138204" y="166937"/>
                </a:lnTo>
                <a:lnTo>
                  <a:pt x="108732" y="179577"/>
                </a:lnTo>
                <a:lnTo>
                  <a:pt x="150769" y="179577"/>
                </a:lnTo>
                <a:lnTo>
                  <a:pt x="171004" y="142680"/>
                </a:lnTo>
                <a:lnTo>
                  <a:pt x="171806" y="128396"/>
                </a:lnTo>
                <a:lnTo>
                  <a:pt x="170748" y="119562"/>
                </a:lnTo>
                <a:lnTo>
                  <a:pt x="168359" y="111347"/>
                </a:lnTo>
                <a:lnTo>
                  <a:pt x="164636" y="104132"/>
                </a:lnTo>
                <a:lnTo>
                  <a:pt x="164330" y="103758"/>
                </a:lnTo>
                <a:close/>
              </a:path>
              <a:path w="172085" h="200660">
                <a:moveTo>
                  <a:pt x="64536" y="113918"/>
                </a:moveTo>
                <a:lnTo>
                  <a:pt x="58313" y="113918"/>
                </a:lnTo>
                <a:lnTo>
                  <a:pt x="58283" y="127126"/>
                </a:lnTo>
                <a:lnTo>
                  <a:pt x="73680" y="153669"/>
                </a:lnTo>
                <a:lnTo>
                  <a:pt x="76601" y="154177"/>
                </a:lnTo>
                <a:lnTo>
                  <a:pt x="80538" y="153796"/>
                </a:lnTo>
                <a:lnTo>
                  <a:pt x="85745" y="152907"/>
                </a:lnTo>
                <a:lnTo>
                  <a:pt x="91958" y="152907"/>
                </a:lnTo>
                <a:lnTo>
                  <a:pt x="91460" y="148843"/>
                </a:lnTo>
                <a:lnTo>
                  <a:pt x="98152" y="143726"/>
                </a:lnTo>
                <a:lnTo>
                  <a:pt x="105843" y="137334"/>
                </a:lnTo>
                <a:lnTo>
                  <a:pt x="111954" y="131952"/>
                </a:lnTo>
                <a:lnTo>
                  <a:pt x="76601" y="131952"/>
                </a:lnTo>
                <a:lnTo>
                  <a:pt x="74442" y="131825"/>
                </a:lnTo>
                <a:lnTo>
                  <a:pt x="66060" y="123443"/>
                </a:lnTo>
                <a:lnTo>
                  <a:pt x="64969" y="120776"/>
                </a:lnTo>
                <a:lnTo>
                  <a:pt x="64882" y="120268"/>
                </a:lnTo>
                <a:lnTo>
                  <a:pt x="64536" y="116586"/>
                </a:lnTo>
                <a:lnTo>
                  <a:pt x="64536" y="113918"/>
                </a:lnTo>
                <a:close/>
              </a:path>
              <a:path w="172085" h="200660">
                <a:moveTo>
                  <a:pt x="133624" y="88137"/>
                </a:moveTo>
                <a:lnTo>
                  <a:pt x="88666" y="123189"/>
                </a:lnTo>
                <a:lnTo>
                  <a:pt x="84475" y="127126"/>
                </a:lnTo>
                <a:lnTo>
                  <a:pt x="82443" y="128396"/>
                </a:lnTo>
                <a:lnTo>
                  <a:pt x="79141" y="130809"/>
                </a:lnTo>
                <a:lnTo>
                  <a:pt x="76601" y="131952"/>
                </a:lnTo>
                <a:lnTo>
                  <a:pt x="111954" y="131952"/>
                </a:lnTo>
                <a:lnTo>
                  <a:pt x="114550" y="129666"/>
                </a:lnTo>
                <a:lnTo>
                  <a:pt x="124226" y="120776"/>
                </a:lnTo>
                <a:lnTo>
                  <a:pt x="130803" y="114853"/>
                </a:lnTo>
                <a:lnTo>
                  <a:pt x="136450" y="110251"/>
                </a:lnTo>
                <a:lnTo>
                  <a:pt x="141193" y="107007"/>
                </a:lnTo>
                <a:lnTo>
                  <a:pt x="145054" y="105155"/>
                </a:lnTo>
                <a:lnTo>
                  <a:pt x="149626" y="103758"/>
                </a:lnTo>
                <a:lnTo>
                  <a:pt x="164330" y="103758"/>
                </a:lnTo>
                <a:lnTo>
                  <a:pt x="159455" y="97837"/>
                </a:lnTo>
                <a:lnTo>
                  <a:pt x="153944" y="92201"/>
                </a:lnTo>
                <a:lnTo>
                  <a:pt x="147594" y="89280"/>
                </a:lnTo>
                <a:lnTo>
                  <a:pt x="140609" y="88645"/>
                </a:lnTo>
                <a:lnTo>
                  <a:pt x="133624" y="88137"/>
                </a:lnTo>
                <a:close/>
              </a:path>
              <a:path w="172085" h="200660">
                <a:moveTo>
                  <a:pt x="62377" y="0"/>
                </a:moveTo>
                <a:lnTo>
                  <a:pt x="61869" y="0"/>
                </a:lnTo>
                <a:lnTo>
                  <a:pt x="61234" y="253"/>
                </a:lnTo>
                <a:lnTo>
                  <a:pt x="60599" y="634"/>
                </a:lnTo>
                <a:lnTo>
                  <a:pt x="59202" y="1904"/>
                </a:lnTo>
                <a:lnTo>
                  <a:pt x="56535" y="4444"/>
                </a:lnTo>
                <a:lnTo>
                  <a:pt x="50947" y="10159"/>
                </a:lnTo>
                <a:lnTo>
                  <a:pt x="45232" y="15875"/>
                </a:lnTo>
                <a:lnTo>
                  <a:pt x="39517" y="21462"/>
                </a:lnTo>
                <a:lnTo>
                  <a:pt x="32227" y="23050"/>
                </a:lnTo>
                <a:lnTo>
                  <a:pt x="25351" y="25900"/>
                </a:lnTo>
                <a:lnTo>
                  <a:pt x="294" y="58929"/>
                </a:lnTo>
                <a:lnTo>
                  <a:pt x="0" y="68833"/>
                </a:lnTo>
                <a:lnTo>
                  <a:pt x="1177" y="77283"/>
                </a:lnTo>
                <a:lnTo>
                  <a:pt x="27579" y="111125"/>
                </a:lnTo>
                <a:lnTo>
                  <a:pt x="50566" y="116077"/>
                </a:lnTo>
                <a:lnTo>
                  <a:pt x="58313" y="113918"/>
                </a:lnTo>
                <a:lnTo>
                  <a:pt x="64536" y="113918"/>
                </a:lnTo>
                <a:lnTo>
                  <a:pt x="64536" y="111505"/>
                </a:lnTo>
                <a:lnTo>
                  <a:pt x="69997" y="108712"/>
                </a:lnTo>
                <a:lnTo>
                  <a:pt x="74823" y="105282"/>
                </a:lnTo>
                <a:lnTo>
                  <a:pt x="78506" y="101600"/>
                </a:lnTo>
                <a:lnTo>
                  <a:pt x="64028" y="101600"/>
                </a:lnTo>
                <a:lnTo>
                  <a:pt x="56535" y="100202"/>
                </a:lnTo>
                <a:lnTo>
                  <a:pt x="20025" y="75080"/>
                </a:lnTo>
                <a:lnTo>
                  <a:pt x="10307" y="51434"/>
                </a:lnTo>
                <a:lnTo>
                  <a:pt x="12085" y="45719"/>
                </a:lnTo>
                <a:lnTo>
                  <a:pt x="21102" y="36702"/>
                </a:lnTo>
                <a:lnTo>
                  <a:pt x="27198" y="35051"/>
                </a:lnTo>
                <a:lnTo>
                  <a:pt x="75776" y="35051"/>
                </a:lnTo>
                <a:lnTo>
                  <a:pt x="73250" y="32773"/>
                </a:lnTo>
                <a:lnTo>
                  <a:pt x="67378" y="28765"/>
                </a:lnTo>
                <a:lnTo>
                  <a:pt x="61387" y="25900"/>
                </a:lnTo>
                <a:lnTo>
                  <a:pt x="55265" y="24129"/>
                </a:lnTo>
                <a:lnTo>
                  <a:pt x="68346" y="11049"/>
                </a:lnTo>
                <a:lnTo>
                  <a:pt x="69743" y="9525"/>
                </a:lnTo>
                <a:lnTo>
                  <a:pt x="69997" y="8889"/>
                </a:lnTo>
                <a:lnTo>
                  <a:pt x="70251" y="8127"/>
                </a:lnTo>
                <a:lnTo>
                  <a:pt x="70124" y="7112"/>
                </a:lnTo>
                <a:lnTo>
                  <a:pt x="63012" y="253"/>
                </a:lnTo>
                <a:lnTo>
                  <a:pt x="62377" y="0"/>
                </a:lnTo>
                <a:close/>
              </a:path>
              <a:path w="172085" h="200660">
                <a:moveTo>
                  <a:pt x="75776" y="35051"/>
                </a:moveTo>
                <a:lnTo>
                  <a:pt x="27198" y="35051"/>
                </a:lnTo>
                <a:lnTo>
                  <a:pt x="34691" y="36575"/>
                </a:lnTo>
                <a:lnTo>
                  <a:pt x="42361" y="38985"/>
                </a:lnTo>
                <a:lnTo>
                  <a:pt x="75808" y="67706"/>
                </a:lnTo>
                <a:lnTo>
                  <a:pt x="81173" y="85216"/>
                </a:lnTo>
                <a:lnTo>
                  <a:pt x="79395" y="90804"/>
                </a:lnTo>
                <a:lnTo>
                  <a:pt x="74823" y="95250"/>
                </a:lnTo>
                <a:lnTo>
                  <a:pt x="70124" y="99949"/>
                </a:lnTo>
                <a:lnTo>
                  <a:pt x="64028" y="101600"/>
                </a:lnTo>
                <a:lnTo>
                  <a:pt x="78506" y="101600"/>
                </a:lnTo>
                <a:lnTo>
                  <a:pt x="92703" y="69246"/>
                </a:lnTo>
                <a:lnTo>
                  <a:pt x="92624" y="68071"/>
                </a:lnTo>
                <a:lnTo>
                  <a:pt x="91534" y="60243"/>
                </a:lnTo>
                <a:lnTo>
                  <a:pt x="88873" y="52212"/>
                </a:lnTo>
                <a:lnTo>
                  <a:pt x="84711" y="44777"/>
                </a:lnTo>
                <a:lnTo>
                  <a:pt x="79014" y="37973"/>
                </a:lnTo>
                <a:lnTo>
                  <a:pt x="75776" y="35051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792835"/>
            <a:ext cx="5513070" cy="1868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r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below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see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line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video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signal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being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sampled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(digitized)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instantaneously measuring the voltage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signal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fixed intervals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  <a:p>
            <a:pPr marL="12700" indent="456565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voltage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each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instant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converted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into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that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stored, corresponding to the brightness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that point.  Note that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image brightness </a:t>
            </a:r>
            <a:r>
              <a:rPr sz="1400" b="1" dirty="0">
                <a:latin typeface="Times New Roman"/>
                <a:cs typeface="Times New Roman"/>
              </a:rPr>
              <a:t>of the </a:t>
            </a: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at </a:t>
            </a:r>
            <a:r>
              <a:rPr sz="1400" b="1" spc="-5" dirty="0">
                <a:latin typeface="Times New Roman"/>
                <a:cs typeface="Times New Roman"/>
              </a:rPr>
              <a:t>that point </a:t>
            </a:r>
            <a:r>
              <a:rPr sz="1400" spc="-5" dirty="0">
                <a:latin typeface="Times New Roman"/>
                <a:cs typeface="Times New Roman"/>
              </a:rPr>
              <a:t>depends on both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intrinsic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object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lighting conditions in the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scene.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29307" y="5700649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01163" y="570064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050161" y="5700649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86963" y="570064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35962" y="5700649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79113" y="5700649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22014" y="5700649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64915" y="5700649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07813" y="5700649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8530" y="601765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01163" y="601765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66695" y="6017651"/>
            <a:ext cx="212090" cy="306705"/>
          </a:xfrm>
          <a:custGeom>
            <a:avLst/>
            <a:gdLst/>
            <a:ahLst/>
            <a:cxnLst/>
            <a:rect l="l" t="t" r="r" b="b"/>
            <a:pathLst>
              <a:path w="212089" h="306704">
                <a:moveTo>
                  <a:pt x="0" y="306324"/>
                </a:moveTo>
                <a:lnTo>
                  <a:pt x="211836" y="306324"/>
                </a:lnTo>
                <a:lnTo>
                  <a:pt x="211836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29307" y="6014592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01163" y="6014592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050161" y="6014592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86963" y="6014592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35962" y="601459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79113" y="601459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22014" y="601459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64915" y="601459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07813" y="601459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9307" y="6327013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01163" y="6327013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50161" y="6327013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86963" y="6327013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35962" y="63270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79113" y="63270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22014" y="63270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64915" y="63270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07813" y="63270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26258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23210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23210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29307" y="7299707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98114" y="5697602"/>
            <a:ext cx="0" cy="732789"/>
          </a:xfrm>
          <a:custGeom>
            <a:avLst/>
            <a:gdLst/>
            <a:ahLst/>
            <a:cxnLst/>
            <a:rect l="l" t="t" r="r" b="b"/>
            <a:pathLst>
              <a:path h="732789">
                <a:moveTo>
                  <a:pt x="0" y="0"/>
                </a:moveTo>
                <a:lnTo>
                  <a:pt x="0" y="73240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98114" y="6898640"/>
            <a:ext cx="0" cy="398144"/>
          </a:xfrm>
          <a:custGeom>
            <a:avLst/>
            <a:gdLst/>
            <a:ahLst/>
            <a:cxnLst/>
            <a:rect l="l" t="t" r="r" b="b"/>
            <a:pathLst>
              <a:path h="398145">
                <a:moveTo>
                  <a:pt x="0" y="0"/>
                </a:moveTo>
                <a:lnTo>
                  <a:pt x="0" y="39801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95068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01163" y="7299707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047110" y="5697602"/>
            <a:ext cx="0" cy="732789"/>
          </a:xfrm>
          <a:custGeom>
            <a:avLst/>
            <a:gdLst/>
            <a:ahLst/>
            <a:cxnLst/>
            <a:rect l="l" t="t" r="r" b="b"/>
            <a:pathLst>
              <a:path h="732789">
                <a:moveTo>
                  <a:pt x="0" y="0"/>
                </a:moveTo>
                <a:lnTo>
                  <a:pt x="0" y="73240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047110" y="6898640"/>
            <a:ext cx="0" cy="398144"/>
          </a:xfrm>
          <a:custGeom>
            <a:avLst/>
            <a:gdLst/>
            <a:ahLst/>
            <a:cxnLst/>
            <a:rect l="l" t="t" r="r" b="b"/>
            <a:pathLst>
              <a:path h="398145">
                <a:moveTo>
                  <a:pt x="0" y="0"/>
                </a:moveTo>
                <a:lnTo>
                  <a:pt x="0" y="39801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044063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050161" y="7299707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83914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380866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386963" y="7299707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732910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729864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735962" y="7299707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76065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73016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79113" y="7299707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418965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415916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22014" y="7299707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761865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758817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764915" y="7299707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04765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01718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07813" y="7299707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710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448046" y="5697613"/>
            <a:ext cx="0" cy="1599565"/>
          </a:xfrm>
          <a:custGeom>
            <a:avLst/>
            <a:gdLst/>
            <a:ahLst/>
            <a:cxnLst/>
            <a:rect l="l" t="t" r="r" b="b"/>
            <a:pathLst>
              <a:path h="1599565">
                <a:moveTo>
                  <a:pt x="0" y="0"/>
                </a:moveTo>
                <a:lnTo>
                  <a:pt x="0" y="159905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444999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44999" y="7296658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1130606" y="7582662"/>
            <a:ext cx="5513705" cy="1474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371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Figure </a:t>
            </a:r>
            <a:r>
              <a:rPr sz="1400" b="1" spc="-5" dirty="0">
                <a:latin typeface="Times New Roman"/>
                <a:cs typeface="Times New Roman"/>
              </a:rPr>
              <a:t>(1.5) Digitizing (Sampling </a:t>
            </a:r>
            <a:r>
              <a:rPr sz="1400" b="1" dirty="0">
                <a:latin typeface="Times New Roman"/>
                <a:cs typeface="Times New Roman"/>
              </a:rPr>
              <a:t>) an </a:t>
            </a:r>
            <a:r>
              <a:rPr sz="1400" b="1" spc="-10" dirty="0">
                <a:latin typeface="Times New Roman"/>
                <a:cs typeface="Times New Roman"/>
              </a:rPr>
              <a:t>Analog </a:t>
            </a:r>
            <a:r>
              <a:rPr sz="1400" b="1" spc="-5" dirty="0">
                <a:latin typeface="Times New Roman"/>
                <a:cs typeface="Times New Roman"/>
              </a:rPr>
              <a:t>Video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Signal[1].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9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The image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now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accessed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two-dimension </a:t>
            </a:r>
            <a:r>
              <a:rPr sz="1400" dirty="0">
                <a:latin typeface="Times New Roman"/>
                <a:cs typeface="Times New Roman"/>
              </a:rPr>
              <a:t>array of </a:t>
            </a:r>
            <a:r>
              <a:rPr sz="1400" spc="-5" dirty="0">
                <a:latin typeface="Times New Roman"/>
                <a:cs typeface="Times New Roman"/>
              </a:rPr>
              <a:t>data </a:t>
            </a:r>
            <a:r>
              <a:rPr sz="1400" dirty="0">
                <a:latin typeface="Times New Roman"/>
                <a:cs typeface="Times New Roman"/>
              </a:rPr>
              <a:t>,  </a:t>
            </a:r>
            <a:r>
              <a:rPr sz="1400" spc="-5" dirty="0">
                <a:latin typeface="Times New Roman"/>
                <a:cs typeface="Times New Roman"/>
              </a:rPr>
              <a:t>where each data point is </a:t>
            </a:r>
            <a:r>
              <a:rPr sz="1400" dirty="0">
                <a:latin typeface="Times New Roman"/>
                <a:cs typeface="Times New Roman"/>
              </a:rPr>
              <a:t>referred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(picture element).for digital  images we will use the following notation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371600" y="2764167"/>
            <a:ext cx="4457700" cy="2221865"/>
          </a:xfrm>
          <a:custGeom>
            <a:avLst/>
            <a:gdLst/>
            <a:ahLst/>
            <a:cxnLst/>
            <a:rect l="l" t="t" r="r" b="b"/>
            <a:pathLst>
              <a:path w="4457700" h="2221865">
                <a:moveTo>
                  <a:pt x="0" y="2221864"/>
                </a:moveTo>
                <a:lnTo>
                  <a:pt x="4457700" y="2221864"/>
                </a:lnTo>
                <a:lnTo>
                  <a:pt x="4457700" y="0"/>
                </a:lnTo>
                <a:lnTo>
                  <a:pt x="0" y="0"/>
                </a:lnTo>
                <a:lnTo>
                  <a:pt x="0" y="2221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43100" y="3107065"/>
            <a:ext cx="0" cy="1600201"/>
          </a:xfrm>
          <a:custGeom>
            <a:avLst/>
            <a:gdLst/>
            <a:ahLst/>
            <a:cxnLst/>
            <a:rect l="l" t="t" r="r" b="b"/>
            <a:pathLst>
              <a:path h="1600200">
                <a:moveTo>
                  <a:pt x="0" y="0"/>
                </a:moveTo>
                <a:lnTo>
                  <a:pt x="0" y="160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43100" y="4707254"/>
            <a:ext cx="3429000" cy="0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0" y="0"/>
                </a:moveTo>
                <a:lnTo>
                  <a:pt x="3429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057400" y="4250702"/>
            <a:ext cx="0" cy="227965"/>
          </a:xfrm>
          <a:custGeom>
            <a:avLst/>
            <a:gdLst/>
            <a:ahLst/>
            <a:cxnLst/>
            <a:rect l="l" t="t" r="r" b="b"/>
            <a:pathLst>
              <a:path h="227964">
                <a:moveTo>
                  <a:pt x="0" y="0"/>
                </a:moveTo>
                <a:lnTo>
                  <a:pt x="0" y="2279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057402" y="447865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86000" y="4250702"/>
            <a:ext cx="0" cy="227965"/>
          </a:xfrm>
          <a:custGeom>
            <a:avLst/>
            <a:gdLst/>
            <a:ahLst/>
            <a:cxnLst/>
            <a:rect l="l" t="t" r="r" b="b"/>
            <a:pathLst>
              <a:path h="227964">
                <a:moveTo>
                  <a:pt x="0" y="2279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800600" y="4250702"/>
            <a:ext cx="0" cy="227965"/>
          </a:xfrm>
          <a:custGeom>
            <a:avLst/>
            <a:gdLst/>
            <a:ahLst/>
            <a:cxnLst/>
            <a:rect l="l" t="t" r="r" b="b"/>
            <a:pathLst>
              <a:path h="227964">
                <a:moveTo>
                  <a:pt x="0" y="0"/>
                </a:moveTo>
                <a:lnTo>
                  <a:pt x="0" y="2279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800601" y="447865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029200" y="4250702"/>
            <a:ext cx="0" cy="227965"/>
          </a:xfrm>
          <a:custGeom>
            <a:avLst/>
            <a:gdLst/>
            <a:ahLst/>
            <a:cxnLst/>
            <a:rect l="l" t="t" r="r" b="b"/>
            <a:pathLst>
              <a:path h="227964">
                <a:moveTo>
                  <a:pt x="0" y="2279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29200" y="425069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296161" y="3268979"/>
            <a:ext cx="2495550" cy="990601"/>
          </a:xfrm>
          <a:custGeom>
            <a:avLst/>
            <a:gdLst/>
            <a:ahLst/>
            <a:cxnLst/>
            <a:rect l="l" t="t" r="r" b="b"/>
            <a:pathLst>
              <a:path w="2495550" h="990600">
                <a:moveTo>
                  <a:pt x="0" y="981075"/>
                </a:moveTo>
                <a:lnTo>
                  <a:pt x="12144" y="922095"/>
                </a:lnTo>
                <a:lnTo>
                  <a:pt x="25241" y="879760"/>
                </a:lnTo>
                <a:lnTo>
                  <a:pt x="47148" y="842807"/>
                </a:lnTo>
                <a:lnTo>
                  <a:pt x="85725" y="799973"/>
                </a:lnTo>
                <a:lnTo>
                  <a:pt x="90487" y="785685"/>
                </a:lnTo>
                <a:lnTo>
                  <a:pt x="95250" y="771398"/>
                </a:lnTo>
                <a:lnTo>
                  <a:pt x="100012" y="757110"/>
                </a:lnTo>
                <a:lnTo>
                  <a:pt x="104775" y="742823"/>
                </a:lnTo>
                <a:lnTo>
                  <a:pt x="114954" y="726211"/>
                </a:lnTo>
                <a:lnTo>
                  <a:pt x="130492" y="712803"/>
                </a:lnTo>
                <a:lnTo>
                  <a:pt x="147458" y="700085"/>
                </a:lnTo>
                <a:lnTo>
                  <a:pt x="161925" y="685546"/>
                </a:lnTo>
                <a:lnTo>
                  <a:pt x="176212" y="666496"/>
                </a:lnTo>
                <a:lnTo>
                  <a:pt x="190500" y="647446"/>
                </a:lnTo>
                <a:lnTo>
                  <a:pt x="204787" y="628396"/>
                </a:lnTo>
                <a:lnTo>
                  <a:pt x="219075" y="609346"/>
                </a:lnTo>
                <a:lnTo>
                  <a:pt x="232558" y="594433"/>
                </a:lnTo>
                <a:lnTo>
                  <a:pt x="247888" y="581009"/>
                </a:lnTo>
                <a:lnTo>
                  <a:pt x="263098" y="567465"/>
                </a:lnTo>
                <a:lnTo>
                  <a:pt x="276225" y="552196"/>
                </a:lnTo>
                <a:lnTo>
                  <a:pt x="303401" y="515217"/>
                </a:lnTo>
                <a:lnTo>
                  <a:pt x="333613" y="483155"/>
                </a:lnTo>
                <a:lnTo>
                  <a:pt x="368468" y="457166"/>
                </a:lnTo>
                <a:lnTo>
                  <a:pt x="409575" y="438404"/>
                </a:lnTo>
                <a:lnTo>
                  <a:pt x="426273" y="396313"/>
                </a:lnTo>
                <a:lnTo>
                  <a:pt x="446960" y="355044"/>
                </a:lnTo>
                <a:lnTo>
                  <a:pt x="470386" y="314942"/>
                </a:lnTo>
                <a:lnTo>
                  <a:pt x="495300" y="276351"/>
                </a:lnTo>
                <a:lnTo>
                  <a:pt x="502027" y="240424"/>
                </a:lnTo>
                <a:lnTo>
                  <a:pt x="542925" y="171576"/>
                </a:lnTo>
                <a:lnTo>
                  <a:pt x="586501" y="146335"/>
                </a:lnTo>
                <a:lnTo>
                  <a:pt x="628650" y="133476"/>
                </a:lnTo>
                <a:lnTo>
                  <a:pt x="677156" y="121834"/>
                </a:lnTo>
                <a:lnTo>
                  <a:pt x="721007" y="112517"/>
                </a:lnTo>
                <a:lnTo>
                  <a:pt x="762952" y="104886"/>
                </a:lnTo>
                <a:lnTo>
                  <a:pt x="805744" y="98302"/>
                </a:lnTo>
                <a:lnTo>
                  <a:pt x="852134" y="92128"/>
                </a:lnTo>
                <a:lnTo>
                  <a:pt x="904875" y="85725"/>
                </a:lnTo>
                <a:lnTo>
                  <a:pt x="931336" y="78938"/>
                </a:lnTo>
                <a:lnTo>
                  <a:pt x="984259" y="66079"/>
                </a:lnTo>
                <a:lnTo>
                  <a:pt x="1026675" y="48339"/>
                </a:lnTo>
                <a:lnTo>
                  <a:pt x="1042987" y="38100"/>
                </a:lnTo>
                <a:lnTo>
                  <a:pt x="1059299" y="27860"/>
                </a:lnTo>
                <a:lnTo>
                  <a:pt x="1076325" y="19050"/>
                </a:lnTo>
                <a:lnTo>
                  <a:pt x="1101804" y="10447"/>
                </a:lnTo>
                <a:lnTo>
                  <a:pt x="1125854" y="5953"/>
                </a:lnTo>
                <a:lnTo>
                  <a:pt x="1151334" y="3244"/>
                </a:lnTo>
                <a:lnTo>
                  <a:pt x="1181100" y="0"/>
                </a:lnTo>
                <a:lnTo>
                  <a:pt x="1240032" y="7147"/>
                </a:lnTo>
                <a:lnTo>
                  <a:pt x="1277238" y="11385"/>
                </a:lnTo>
                <a:lnTo>
                  <a:pt x="1299682" y="13845"/>
                </a:lnTo>
                <a:lnTo>
                  <a:pt x="1314327" y="15662"/>
                </a:lnTo>
                <a:lnTo>
                  <a:pt x="1381125" y="28575"/>
                </a:lnTo>
                <a:lnTo>
                  <a:pt x="1414462" y="47118"/>
                </a:lnTo>
                <a:lnTo>
                  <a:pt x="1446371" y="65960"/>
                </a:lnTo>
                <a:lnTo>
                  <a:pt x="1478994" y="82778"/>
                </a:lnTo>
                <a:lnTo>
                  <a:pt x="1514475" y="95250"/>
                </a:lnTo>
                <a:lnTo>
                  <a:pt x="1548229" y="113926"/>
                </a:lnTo>
                <a:lnTo>
                  <a:pt x="1583054" y="126555"/>
                </a:lnTo>
                <a:lnTo>
                  <a:pt x="1619309" y="135469"/>
                </a:lnTo>
                <a:lnTo>
                  <a:pt x="1657350" y="143001"/>
                </a:lnTo>
                <a:lnTo>
                  <a:pt x="1667321" y="148270"/>
                </a:lnTo>
                <a:lnTo>
                  <a:pt x="1687591" y="158480"/>
                </a:lnTo>
                <a:lnTo>
                  <a:pt x="1709410" y="168094"/>
                </a:lnTo>
                <a:lnTo>
                  <a:pt x="1724025" y="171576"/>
                </a:lnTo>
                <a:lnTo>
                  <a:pt x="1721514" y="169582"/>
                </a:lnTo>
                <a:lnTo>
                  <a:pt x="1710134" y="163718"/>
                </a:lnTo>
                <a:lnTo>
                  <a:pt x="1698396" y="157021"/>
                </a:lnTo>
                <a:lnTo>
                  <a:pt x="1694814" y="152526"/>
                </a:lnTo>
                <a:lnTo>
                  <a:pt x="1701432" y="151455"/>
                </a:lnTo>
                <a:lnTo>
                  <a:pt x="1713944" y="152050"/>
                </a:lnTo>
                <a:lnTo>
                  <a:pt x="1731337" y="152884"/>
                </a:lnTo>
                <a:lnTo>
                  <a:pt x="1752600" y="152526"/>
                </a:lnTo>
                <a:lnTo>
                  <a:pt x="1783288" y="148270"/>
                </a:lnTo>
                <a:lnTo>
                  <a:pt x="1814274" y="146097"/>
                </a:lnTo>
                <a:lnTo>
                  <a:pt x="1845379" y="144758"/>
                </a:lnTo>
                <a:lnTo>
                  <a:pt x="1876425" y="143001"/>
                </a:lnTo>
                <a:lnTo>
                  <a:pt x="1925181" y="164611"/>
                </a:lnTo>
                <a:lnTo>
                  <a:pt x="1960899" y="202682"/>
                </a:lnTo>
                <a:lnTo>
                  <a:pt x="1962150" y="209438"/>
                </a:lnTo>
                <a:lnTo>
                  <a:pt x="1965781" y="211552"/>
                </a:lnTo>
                <a:lnTo>
                  <a:pt x="1990725" y="219201"/>
                </a:lnTo>
                <a:lnTo>
                  <a:pt x="1998136" y="226167"/>
                </a:lnTo>
                <a:lnTo>
                  <a:pt x="2005726" y="233013"/>
                </a:lnTo>
                <a:lnTo>
                  <a:pt x="2012959" y="240097"/>
                </a:lnTo>
                <a:lnTo>
                  <a:pt x="2019300" y="247776"/>
                </a:lnTo>
                <a:lnTo>
                  <a:pt x="2037146" y="274466"/>
                </a:lnTo>
                <a:lnTo>
                  <a:pt x="2040148" y="283714"/>
                </a:lnTo>
                <a:lnTo>
                  <a:pt x="2037085" y="287251"/>
                </a:lnTo>
                <a:lnTo>
                  <a:pt x="2036734" y="296805"/>
                </a:lnTo>
                <a:lnTo>
                  <a:pt x="2063769" y="349761"/>
                </a:lnTo>
                <a:lnTo>
                  <a:pt x="2106989" y="388219"/>
                </a:lnTo>
                <a:lnTo>
                  <a:pt x="2133600" y="400304"/>
                </a:lnTo>
                <a:lnTo>
                  <a:pt x="2149822" y="419889"/>
                </a:lnTo>
                <a:lnTo>
                  <a:pt x="2184409" y="456918"/>
                </a:lnTo>
                <a:lnTo>
                  <a:pt x="2205275" y="490299"/>
                </a:lnTo>
                <a:lnTo>
                  <a:pt x="2206972" y="497595"/>
                </a:lnTo>
                <a:lnTo>
                  <a:pt x="2209800" y="504571"/>
                </a:lnTo>
                <a:lnTo>
                  <a:pt x="2220723" y="521686"/>
                </a:lnTo>
                <a:lnTo>
                  <a:pt x="2232898" y="538146"/>
                </a:lnTo>
                <a:lnTo>
                  <a:pt x="2245429" y="554487"/>
                </a:lnTo>
                <a:lnTo>
                  <a:pt x="2257425" y="571246"/>
                </a:lnTo>
                <a:lnTo>
                  <a:pt x="2278618" y="635079"/>
                </a:lnTo>
                <a:lnTo>
                  <a:pt x="2314575" y="695198"/>
                </a:lnTo>
                <a:lnTo>
                  <a:pt x="2343417" y="716093"/>
                </a:lnTo>
                <a:lnTo>
                  <a:pt x="2352675" y="723773"/>
                </a:lnTo>
                <a:lnTo>
                  <a:pt x="2377440" y="758777"/>
                </a:lnTo>
                <a:lnTo>
                  <a:pt x="2397056" y="827927"/>
                </a:lnTo>
                <a:lnTo>
                  <a:pt x="2399422" y="853988"/>
                </a:lnTo>
                <a:lnTo>
                  <a:pt x="2399505" y="850320"/>
                </a:lnTo>
                <a:lnTo>
                  <a:pt x="2433756" y="914941"/>
                </a:lnTo>
                <a:lnTo>
                  <a:pt x="2436494" y="929624"/>
                </a:lnTo>
                <a:lnTo>
                  <a:pt x="2442567" y="936662"/>
                </a:lnTo>
                <a:lnTo>
                  <a:pt x="2466975" y="952500"/>
                </a:lnTo>
                <a:lnTo>
                  <a:pt x="2472600" y="971490"/>
                </a:lnTo>
                <a:lnTo>
                  <a:pt x="2475309" y="979646"/>
                </a:lnTo>
                <a:lnTo>
                  <a:pt x="2480994" y="983753"/>
                </a:lnTo>
                <a:lnTo>
                  <a:pt x="2495550" y="990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6002" y="4250702"/>
            <a:ext cx="2514600" cy="635"/>
          </a:xfrm>
          <a:custGeom>
            <a:avLst/>
            <a:gdLst/>
            <a:ahLst/>
            <a:cxnLst/>
            <a:rect l="l" t="t" r="r" b="b"/>
            <a:pathLst>
              <a:path w="2514600" h="635">
                <a:moveTo>
                  <a:pt x="0" y="0"/>
                </a:moveTo>
                <a:lnTo>
                  <a:pt x="2514600" y="635"/>
                </a:lnTo>
              </a:path>
            </a:pathLst>
          </a:custGeom>
          <a:ln w="9524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00300" y="4364354"/>
            <a:ext cx="2286000" cy="228600"/>
          </a:xfrm>
          <a:custGeom>
            <a:avLst/>
            <a:gdLst/>
            <a:ahLst/>
            <a:cxnLst/>
            <a:rect l="l" t="t" r="r" b="b"/>
            <a:pathLst>
              <a:path w="2286000" h="228600">
                <a:moveTo>
                  <a:pt x="0" y="228600"/>
                </a:moveTo>
                <a:lnTo>
                  <a:pt x="2286000" y="228600"/>
                </a:lnTo>
                <a:lnTo>
                  <a:pt x="2286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00300" y="4364354"/>
            <a:ext cx="2286000" cy="228600"/>
          </a:xfrm>
          <a:custGeom>
            <a:avLst/>
            <a:gdLst/>
            <a:ahLst/>
            <a:cxnLst/>
            <a:rect l="l" t="t" r="r" b="b"/>
            <a:pathLst>
              <a:path w="2286000" h="228600">
                <a:moveTo>
                  <a:pt x="0" y="228600"/>
                </a:moveTo>
                <a:lnTo>
                  <a:pt x="2286000" y="228600"/>
                </a:lnTo>
                <a:lnTo>
                  <a:pt x="2286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2484255" y="4392295"/>
            <a:ext cx="38798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One</a:t>
            </a:r>
            <a:r>
              <a:rPr sz="1100" b="1" spc="-7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li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859561" y="4392295"/>
            <a:ext cx="67945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ne </a:t>
            </a:r>
            <a:r>
              <a:rPr sz="1100" b="1" spc="-10" dirty="0">
                <a:latin typeface="Times New Roman"/>
                <a:cs typeface="Times New Roman"/>
              </a:rPr>
              <a:t>of</a:t>
            </a:r>
            <a:r>
              <a:rPr sz="1100" b="1" spc="-5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infor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466397" y="4392295"/>
            <a:ext cx="445134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latin typeface="Times New Roman"/>
                <a:cs typeface="Times New Roman"/>
              </a:rPr>
              <a:t>m</a:t>
            </a:r>
            <a:r>
              <a:rPr sz="1100" b="1" dirty="0">
                <a:latin typeface="Times New Roman"/>
                <a:cs typeface="Times New Roman"/>
              </a:rPr>
              <a:t>a</a:t>
            </a:r>
            <a:r>
              <a:rPr sz="1100" b="1" spc="-10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485902" y="3107065"/>
            <a:ext cx="228600" cy="1600201"/>
          </a:xfrm>
          <a:custGeom>
            <a:avLst/>
            <a:gdLst/>
            <a:ahLst/>
            <a:cxnLst/>
            <a:rect l="l" t="t" r="r" b="b"/>
            <a:pathLst>
              <a:path w="228600" h="1600200">
                <a:moveTo>
                  <a:pt x="0" y="1600200"/>
                </a:moveTo>
                <a:lnTo>
                  <a:pt x="228600" y="1600200"/>
                </a:lnTo>
                <a:lnTo>
                  <a:pt x="228600" y="0"/>
                </a:lnTo>
                <a:lnTo>
                  <a:pt x="0" y="0"/>
                </a:lnTo>
                <a:lnTo>
                  <a:pt x="0" y="1600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485902" y="3107053"/>
            <a:ext cx="228600" cy="128400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885" marR="48260" algn="just">
              <a:lnSpc>
                <a:spcPct val="96400"/>
              </a:lnSpc>
              <a:spcBef>
                <a:spcPts val="335"/>
              </a:spcBef>
            </a:pPr>
            <a:r>
              <a:rPr sz="1200" dirty="0">
                <a:latin typeface="Times New Roman"/>
                <a:cs typeface="Times New Roman"/>
              </a:rPr>
              <a:t>v  o  l  t  a  g  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543308" y="3335665"/>
            <a:ext cx="635" cy="1943101"/>
          </a:xfrm>
          <a:custGeom>
            <a:avLst/>
            <a:gdLst/>
            <a:ahLst/>
            <a:cxnLst/>
            <a:rect l="l" t="t" r="r" b="b"/>
            <a:pathLst>
              <a:path w="635" h="1943100">
                <a:moveTo>
                  <a:pt x="0" y="0"/>
                </a:moveTo>
                <a:lnTo>
                  <a:pt x="635" y="1943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857500" y="3449965"/>
            <a:ext cx="0" cy="1714501"/>
          </a:xfrm>
          <a:custGeom>
            <a:avLst/>
            <a:gdLst/>
            <a:ahLst/>
            <a:cxnLst/>
            <a:rect l="l" t="t" r="r" b="b"/>
            <a:pathLst>
              <a:path h="1714500">
                <a:moveTo>
                  <a:pt x="0" y="0"/>
                </a:moveTo>
                <a:lnTo>
                  <a:pt x="0" y="171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943100" y="4821554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900"/>
                </a:moveTo>
                <a:lnTo>
                  <a:pt x="685800" y="342900"/>
                </a:lnTo>
                <a:lnTo>
                  <a:pt x="6858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943100" y="4821554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900"/>
                </a:moveTo>
                <a:lnTo>
                  <a:pt x="685800" y="342900"/>
                </a:lnTo>
                <a:lnTo>
                  <a:pt x="6858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2026674" y="4851019"/>
            <a:ext cx="3473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159560" y="5997328"/>
            <a:ext cx="764540" cy="735201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indent="62230" algn="just">
              <a:lnSpc>
                <a:spcPct val="96900"/>
              </a:lnSpc>
              <a:spcBef>
                <a:spcPts val="145"/>
              </a:spcBef>
            </a:pPr>
            <a:r>
              <a:rPr sz="1200" spc="-5" dirty="0">
                <a:latin typeface="Times New Roman"/>
                <a:cs typeface="Times New Roman"/>
              </a:rPr>
              <a:t>Digitizing  (sampling)  an </a:t>
            </a:r>
            <a:r>
              <a:rPr sz="1200" dirty="0">
                <a:latin typeface="Times New Roman"/>
                <a:cs typeface="Times New Roman"/>
              </a:rPr>
              <a:t>analog  video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signal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718942" y="6454521"/>
            <a:ext cx="331470" cy="38215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180"/>
              </a:spcBef>
            </a:pPr>
            <a:r>
              <a:rPr sz="1200" spc="-5" dirty="0">
                <a:latin typeface="Times New Roman"/>
                <a:cs typeface="Times New Roman"/>
              </a:rPr>
              <a:t>One  </a:t>
            </a:r>
            <a:r>
              <a:rPr sz="1200" dirty="0">
                <a:latin typeface="Times New Roman"/>
                <a:cs typeface="Times New Roman"/>
              </a:rPr>
              <a:t>pi</a:t>
            </a:r>
            <a:r>
              <a:rPr sz="1200" spc="10" dirty="0">
                <a:latin typeface="Times New Roman"/>
                <a:cs typeface="Times New Roman"/>
              </a:rPr>
              <a:t>x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819400" y="5497829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31750" y="609600"/>
                </a:moveTo>
                <a:lnTo>
                  <a:pt x="0" y="609600"/>
                </a:lnTo>
                <a:lnTo>
                  <a:pt x="38100" y="685800"/>
                </a:lnTo>
                <a:lnTo>
                  <a:pt x="69850" y="622300"/>
                </a:lnTo>
                <a:lnTo>
                  <a:pt x="31750" y="622300"/>
                </a:lnTo>
                <a:lnTo>
                  <a:pt x="31750" y="609600"/>
                </a:lnTo>
                <a:close/>
              </a:path>
              <a:path w="76200" h="685800">
                <a:moveTo>
                  <a:pt x="44450" y="0"/>
                </a:moveTo>
                <a:lnTo>
                  <a:pt x="31750" y="0"/>
                </a:lnTo>
                <a:lnTo>
                  <a:pt x="31750" y="622300"/>
                </a:lnTo>
                <a:lnTo>
                  <a:pt x="44450" y="622300"/>
                </a:lnTo>
                <a:lnTo>
                  <a:pt x="44450" y="0"/>
                </a:lnTo>
                <a:close/>
              </a:path>
              <a:path w="76200" h="685800">
                <a:moveTo>
                  <a:pt x="76200" y="609600"/>
                </a:moveTo>
                <a:lnTo>
                  <a:pt x="44450" y="609600"/>
                </a:lnTo>
                <a:lnTo>
                  <a:pt x="44450" y="622300"/>
                </a:lnTo>
                <a:lnTo>
                  <a:pt x="69850" y="622300"/>
                </a:lnTo>
                <a:lnTo>
                  <a:pt x="76200" y="609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505202" y="5396230"/>
            <a:ext cx="76200" cy="571500"/>
          </a:xfrm>
          <a:custGeom>
            <a:avLst/>
            <a:gdLst/>
            <a:ahLst/>
            <a:cxnLst/>
            <a:rect l="l" t="t" r="r" b="b"/>
            <a:pathLst>
              <a:path w="76200" h="571500">
                <a:moveTo>
                  <a:pt x="31750" y="495300"/>
                </a:moveTo>
                <a:lnTo>
                  <a:pt x="0" y="495300"/>
                </a:lnTo>
                <a:lnTo>
                  <a:pt x="38100" y="571500"/>
                </a:lnTo>
                <a:lnTo>
                  <a:pt x="69850" y="508000"/>
                </a:lnTo>
                <a:lnTo>
                  <a:pt x="31750" y="508000"/>
                </a:lnTo>
                <a:lnTo>
                  <a:pt x="31750" y="495300"/>
                </a:lnTo>
                <a:close/>
              </a:path>
              <a:path w="76200" h="571500">
                <a:moveTo>
                  <a:pt x="44450" y="0"/>
                </a:moveTo>
                <a:lnTo>
                  <a:pt x="31750" y="0"/>
                </a:lnTo>
                <a:lnTo>
                  <a:pt x="31750" y="508000"/>
                </a:lnTo>
                <a:lnTo>
                  <a:pt x="44450" y="508000"/>
                </a:lnTo>
                <a:lnTo>
                  <a:pt x="44450" y="0"/>
                </a:lnTo>
                <a:close/>
              </a:path>
              <a:path w="76200" h="571500">
                <a:moveTo>
                  <a:pt x="76200" y="495300"/>
                </a:moveTo>
                <a:lnTo>
                  <a:pt x="44450" y="495300"/>
                </a:lnTo>
                <a:lnTo>
                  <a:pt x="44450" y="508000"/>
                </a:lnTo>
                <a:lnTo>
                  <a:pt x="69850" y="508000"/>
                </a:lnTo>
                <a:lnTo>
                  <a:pt x="76200" y="495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4962" y="432310"/>
            <a:ext cx="4598035" cy="868828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800350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400" dirty="0">
                <a:latin typeface="Times New Roman"/>
                <a:cs typeface="Times New Roman"/>
              </a:rPr>
              <a:t>I(r,c) = </a:t>
            </a:r>
            <a:r>
              <a:rPr sz="1400" spc="-5" dirty="0">
                <a:latin typeface="Times New Roman"/>
                <a:cs typeface="Times New Roman"/>
              </a:rPr>
              <a:t>The brightness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point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(r,c)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12" y="1099160"/>
            <a:ext cx="5509895" cy="1242648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r= row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c=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column.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“When we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the data in digital </a:t>
            </a:r>
            <a:r>
              <a:rPr sz="1400" spc="-10" dirty="0">
                <a:latin typeface="Times New Roman"/>
                <a:cs typeface="Times New Roman"/>
              </a:rPr>
              <a:t>form,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use the software to process 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data”.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The digital image </a:t>
            </a:r>
            <a:r>
              <a:rPr sz="1400" dirty="0">
                <a:latin typeface="Times New Roman"/>
                <a:cs typeface="Times New Roman"/>
              </a:rPr>
              <a:t>is 2D- array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4" y="2325980"/>
            <a:ext cx="426084" cy="62709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I(</a:t>
            </a:r>
            <a:r>
              <a:rPr sz="1400" spc="5" dirty="0">
                <a:latin typeface="Times New Roman"/>
                <a:cs typeface="Times New Roman"/>
              </a:rPr>
              <a:t>0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-10" dirty="0">
                <a:latin typeface="Times New Roman"/>
                <a:cs typeface="Times New Roman"/>
              </a:rPr>
              <a:t>0</a:t>
            </a:r>
            <a:r>
              <a:rPr sz="140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I(</a:t>
            </a:r>
            <a:r>
              <a:rPr sz="1400" spc="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-10" dirty="0">
                <a:latin typeface="Times New Roman"/>
                <a:cs typeface="Times New Roman"/>
              </a:rPr>
              <a:t>0</a:t>
            </a:r>
            <a:r>
              <a:rPr sz="140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2535" y="2325980"/>
            <a:ext cx="2750185" cy="62709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I(0,1)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………………………..I(0,N-1)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I(1,1)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………………………..I(1,N-1)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6" y="2940532"/>
            <a:ext cx="5513705" cy="5963684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……………………………………………………</a:t>
            </a:r>
            <a:endParaRPr sz="1400">
              <a:latin typeface="Times New Roman"/>
              <a:cs typeface="Times New Roman"/>
            </a:endParaRPr>
          </a:p>
          <a:p>
            <a:pPr marL="469265" marR="1332230">
              <a:lnSpc>
                <a:spcPct val="143600"/>
              </a:lnSpc>
              <a:tabLst>
                <a:tab pos="1384300" algn="l"/>
              </a:tabLst>
            </a:pPr>
            <a:r>
              <a:rPr sz="1400" spc="-5" dirty="0">
                <a:latin typeface="Times New Roman"/>
                <a:cs typeface="Times New Roman"/>
              </a:rPr>
              <a:t>…………………………………………………….  </a:t>
            </a:r>
            <a:r>
              <a:rPr sz="1400" dirty="0">
                <a:latin typeface="Times New Roman"/>
                <a:cs typeface="Times New Roman"/>
              </a:rPr>
              <a:t>I(N-1,0)	I(N-1,1)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…….……………..I(N-1,N-1)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44780" marR="260350" indent="-132715">
              <a:lnSpc>
                <a:spcPct val="1436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above image matrix, the image size is </a:t>
            </a:r>
            <a:r>
              <a:rPr sz="1400" spc="-10" dirty="0">
                <a:latin typeface="Times New Roman"/>
                <a:cs typeface="Times New Roman"/>
              </a:rPr>
              <a:t>(NXN) </a:t>
            </a:r>
            <a:r>
              <a:rPr sz="1400" spc="-5" dirty="0">
                <a:latin typeface="Times New Roman"/>
                <a:cs typeface="Times New Roman"/>
              </a:rPr>
              <a:t>[matrix dimension] then:  Ng= </a:t>
            </a:r>
            <a:r>
              <a:rPr sz="1400" dirty="0">
                <a:latin typeface="Times New Roman"/>
                <a:cs typeface="Times New Roman"/>
              </a:rPr>
              <a:t>2 </a:t>
            </a:r>
            <a:r>
              <a:rPr sz="1350" b="1" baseline="30864" dirty="0">
                <a:latin typeface="Times New Roman"/>
                <a:cs typeface="Times New Roman"/>
              </a:rPr>
              <a:t>m</a:t>
            </a:r>
            <a:r>
              <a:rPr sz="1350" b="1" spc="150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………..(1)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200"/>
              </a:spcBef>
            </a:pPr>
            <a:r>
              <a:rPr sz="1400" spc="-5" dirty="0">
                <a:latin typeface="Times New Roman"/>
                <a:cs typeface="Times New Roman"/>
              </a:rPr>
              <a:t>Where Ng denotes the number </a:t>
            </a:r>
            <a:r>
              <a:rPr sz="1400" dirty="0">
                <a:latin typeface="Times New Roman"/>
                <a:cs typeface="Times New Roman"/>
              </a:rPr>
              <a:t>of gray </a:t>
            </a:r>
            <a:r>
              <a:rPr sz="1400" spc="-5" dirty="0">
                <a:latin typeface="Times New Roman"/>
                <a:cs typeface="Times New Roman"/>
              </a:rPr>
              <a:t>levels </a:t>
            </a:r>
            <a:r>
              <a:rPr sz="1400" spc="5" dirty="0">
                <a:latin typeface="Times New Roman"/>
                <a:cs typeface="Times New Roman"/>
              </a:rPr>
              <a:t>m, </a:t>
            </a: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m is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no. of </a:t>
            </a:r>
            <a:r>
              <a:rPr sz="1400" spc="-10" dirty="0">
                <a:latin typeface="Times New Roman"/>
                <a:cs typeface="Times New Roman"/>
              </a:rPr>
              <a:t>bits  </a:t>
            </a:r>
            <a:r>
              <a:rPr sz="1400" spc="-5" dirty="0">
                <a:latin typeface="Times New Roman"/>
                <a:cs typeface="Times New Roman"/>
              </a:rPr>
              <a:t>contains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digital image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matrix.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:</a:t>
            </a:r>
            <a:r>
              <a:rPr sz="1400" dirty="0">
                <a:latin typeface="Times New Roman"/>
                <a:cs typeface="Times New Roman"/>
              </a:rPr>
              <a:t>If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have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(6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bit)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128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X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128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.Find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no.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gray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levels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represent it ,then find the no.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 in </a:t>
            </a:r>
            <a:r>
              <a:rPr sz="1400" spc="-10" dirty="0">
                <a:latin typeface="Times New Roman"/>
                <a:cs typeface="Times New Roman"/>
              </a:rPr>
              <a:t>this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944880" algn="l"/>
              </a:tabLst>
            </a:pP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g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dirty="0">
                <a:latin typeface="Times New Roman"/>
                <a:cs typeface="Times New Roman"/>
              </a:rPr>
              <a:t> 2</a:t>
            </a:r>
            <a:r>
              <a:rPr sz="1350" b="1" baseline="30864" dirty="0">
                <a:latin typeface="Times New Roman"/>
                <a:cs typeface="Times New Roman"/>
              </a:rPr>
              <a:t>6</a:t>
            </a:r>
            <a:r>
              <a:rPr sz="1400" dirty="0">
                <a:latin typeface="Times New Roman"/>
                <a:cs typeface="Times New Roman"/>
              </a:rPr>
              <a:t>=64	</a:t>
            </a:r>
            <a:r>
              <a:rPr sz="1400" spc="-5" dirty="0">
                <a:latin typeface="Times New Roman"/>
                <a:cs typeface="Times New Roman"/>
              </a:rPr>
              <a:t>Gray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Level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350" baseline="-9259" dirty="0">
                <a:latin typeface="Times New Roman"/>
                <a:cs typeface="Times New Roman"/>
              </a:rPr>
              <a:t>b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128 </a:t>
            </a:r>
            <a:r>
              <a:rPr sz="1400" dirty="0">
                <a:latin typeface="Times New Roman"/>
                <a:cs typeface="Times New Roman"/>
              </a:rPr>
              <a:t>* </a:t>
            </a:r>
            <a:r>
              <a:rPr sz="1400" spc="-5" dirty="0">
                <a:latin typeface="Times New Roman"/>
                <a:cs typeface="Times New Roman"/>
              </a:rPr>
              <a:t>128* </a:t>
            </a:r>
            <a:r>
              <a:rPr sz="1400" dirty="0">
                <a:latin typeface="Times New Roman"/>
                <a:cs typeface="Times New Roman"/>
              </a:rPr>
              <a:t>6= </a:t>
            </a:r>
            <a:r>
              <a:rPr sz="1400" spc="-5" dirty="0">
                <a:latin typeface="Times New Roman"/>
                <a:cs typeface="Times New Roman"/>
              </a:rPr>
              <a:t>9.8304 </a:t>
            </a:r>
            <a:r>
              <a:rPr sz="1400" dirty="0">
                <a:latin typeface="Times New Roman"/>
                <a:cs typeface="Times New Roman"/>
              </a:rPr>
              <a:t>* 10</a:t>
            </a:r>
            <a:r>
              <a:rPr sz="1350" b="1" baseline="30864" dirty="0">
                <a:latin typeface="Times New Roman"/>
                <a:cs typeface="Times New Roman"/>
              </a:rPr>
              <a:t>4</a:t>
            </a:r>
            <a:r>
              <a:rPr sz="1350" b="1" spc="135" baseline="3086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spcBef>
                <a:spcPts val="750"/>
              </a:spcBef>
              <a:buAutoNum type="arabicPeriod" startAt="6"/>
              <a:tabLst>
                <a:tab pos="3175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Human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Visual</a:t>
            </a:r>
            <a:r>
              <a:rPr sz="16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Times New Roman"/>
                <a:cs typeface="Times New Roman"/>
              </a:rPr>
              <a:t>The Human Visual System (HVS) </a:t>
            </a:r>
            <a:r>
              <a:rPr sz="1400" dirty="0">
                <a:latin typeface="Times New Roman"/>
                <a:cs typeface="Times New Roman"/>
              </a:rPr>
              <a:t>has two primary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components: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Eye.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Brian.</a:t>
            </a:r>
            <a:endParaRPr sz="1400">
              <a:latin typeface="Times New Roman"/>
              <a:cs typeface="Times New Roman"/>
            </a:endParaRPr>
          </a:p>
          <a:p>
            <a:pPr marL="12700" marR="10160">
              <a:lnSpc>
                <a:spcPct val="1435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* </a:t>
            </a:r>
            <a:r>
              <a:rPr sz="1400" spc="-5" dirty="0">
                <a:latin typeface="Times New Roman"/>
                <a:cs typeface="Times New Roman"/>
              </a:rPr>
              <a:t>The structure that we know the most about is the image receiving sensors  (the human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eye).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08108" y="2429510"/>
            <a:ext cx="258445" cy="1548129"/>
          </a:xfrm>
          <a:custGeom>
            <a:avLst/>
            <a:gdLst/>
            <a:ahLst/>
            <a:cxnLst/>
            <a:rect l="l" t="t" r="r" b="b"/>
            <a:pathLst>
              <a:path w="258444" h="1548129">
                <a:moveTo>
                  <a:pt x="258063" y="0"/>
                </a:moveTo>
                <a:lnTo>
                  <a:pt x="211684" y="4158"/>
                </a:lnTo>
                <a:lnTo>
                  <a:pt x="168029" y="16148"/>
                </a:lnTo>
                <a:lnTo>
                  <a:pt x="127827" y="35240"/>
                </a:lnTo>
                <a:lnTo>
                  <a:pt x="91809" y="60703"/>
                </a:lnTo>
                <a:lnTo>
                  <a:pt x="60703" y="91809"/>
                </a:lnTo>
                <a:lnTo>
                  <a:pt x="35240" y="127827"/>
                </a:lnTo>
                <a:lnTo>
                  <a:pt x="16148" y="168029"/>
                </a:lnTo>
                <a:lnTo>
                  <a:pt x="4158" y="211684"/>
                </a:lnTo>
                <a:lnTo>
                  <a:pt x="0" y="258064"/>
                </a:lnTo>
                <a:lnTo>
                  <a:pt x="0" y="1290066"/>
                </a:lnTo>
                <a:lnTo>
                  <a:pt x="4158" y="1336445"/>
                </a:lnTo>
                <a:lnTo>
                  <a:pt x="16148" y="1380100"/>
                </a:lnTo>
                <a:lnTo>
                  <a:pt x="35240" y="1420302"/>
                </a:lnTo>
                <a:lnTo>
                  <a:pt x="60703" y="1456320"/>
                </a:lnTo>
                <a:lnTo>
                  <a:pt x="91809" y="1487426"/>
                </a:lnTo>
                <a:lnTo>
                  <a:pt x="127827" y="1512889"/>
                </a:lnTo>
                <a:lnTo>
                  <a:pt x="168029" y="1531981"/>
                </a:lnTo>
                <a:lnTo>
                  <a:pt x="211684" y="1543971"/>
                </a:lnTo>
                <a:lnTo>
                  <a:pt x="258063" y="15481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79143" y="2429510"/>
            <a:ext cx="258445" cy="1548129"/>
          </a:xfrm>
          <a:custGeom>
            <a:avLst/>
            <a:gdLst/>
            <a:ahLst/>
            <a:cxnLst/>
            <a:rect l="l" t="t" r="r" b="b"/>
            <a:pathLst>
              <a:path w="258445" h="1548129">
                <a:moveTo>
                  <a:pt x="0" y="0"/>
                </a:moveTo>
                <a:lnTo>
                  <a:pt x="46379" y="4158"/>
                </a:lnTo>
                <a:lnTo>
                  <a:pt x="90034" y="16148"/>
                </a:lnTo>
                <a:lnTo>
                  <a:pt x="130236" y="35240"/>
                </a:lnTo>
                <a:lnTo>
                  <a:pt x="166254" y="60703"/>
                </a:lnTo>
                <a:lnTo>
                  <a:pt x="197360" y="91809"/>
                </a:lnTo>
                <a:lnTo>
                  <a:pt x="222823" y="127827"/>
                </a:lnTo>
                <a:lnTo>
                  <a:pt x="241915" y="168029"/>
                </a:lnTo>
                <a:lnTo>
                  <a:pt x="253905" y="211684"/>
                </a:lnTo>
                <a:lnTo>
                  <a:pt x="258063" y="258064"/>
                </a:lnTo>
                <a:lnTo>
                  <a:pt x="258063" y="1290066"/>
                </a:lnTo>
                <a:lnTo>
                  <a:pt x="253905" y="1336445"/>
                </a:lnTo>
                <a:lnTo>
                  <a:pt x="241915" y="1380100"/>
                </a:lnTo>
                <a:lnTo>
                  <a:pt x="222823" y="1420302"/>
                </a:lnTo>
                <a:lnTo>
                  <a:pt x="197360" y="1456320"/>
                </a:lnTo>
                <a:lnTo>
                  <a:pt x="166254" y="1487426"/>
                </a:lnTo>
                <a:lnTo>
                  <a:pt x="130236" y="1512889"/>
                </a:lnTo>
                <a:lnTo>
                  <a:pt x="90034" y="1531981"/>
                </a:lnTo>
                <a:lnTo>
                  <a:pt x="46379" y="1543971"/>
                </a:lnTo>
                <a:lnTo>
                  <a:pt x="0" y="15481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6" y="792837"/>
            <a:ext cx="5513705" cy="81346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70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* </a:t>
            </a:r>
            <a:r>
              <a:rPr sz="1400" spc="-5" dirty="0">
                <a:latin typeface="Times New Roman"/>
                <a:cs typeface="Times New Roman"/>
              </a:rPr>
              <a:t>The brain can be thought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being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information processing unit  analogous to the computer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our computer imaging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These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connected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optic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nerve,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really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bundle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nerves that contains the path </a:t>
            </a:r>
            <a:r>
              <a:rPr sz="1400" spc="-10" dirty="0">
                <a:latin typeface="Times New Roman"/>
                <a:cs typeface="Times New Roman"/>
              </a:rPr>
              <a:t>ways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visual information to travel from </a:t>
            </a:r>
            <a:r>
              <a:rPr sz="1400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receiving sensor (the eye) </a:t>
            </a:r>
            <a:r>
              <a:rPr sz="1400" dirty="0">
                <a:latin typeface="Times New Roman"/>
                <a:cs typeface="Times New Roman"/>
              </a:rPr>
              <a:t>to the </a:t>
            </a:r>
            <a:r>
              <a:rPr sz="1400" spc="-5" dirty="0">
                <a:latin typeface="Times New Roman"/>
                <a:cs typeface="Times New Roman"/>
              </a:rPr>
              <a:t>processor (the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brain).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1.7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Resolution</a:t>
            </a:r>
            <a:endParaRPr sz="16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600"/>
              </a:lnSpc>
              <a:spcBef>
                <a:spcPts val="130"/>
              </a:spcBef>
            </a:pPr>
            <a:r>
              <a:rPr sz="1400" b="1" spc="-5" dirty="0">
                <a:latin typeface="Times New Roman"/>
                <a:cs typeface="Times New Roman"/>
              </a:rPr>
              <a:t>Pixels are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building blocks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every digital image. Clearly  </a:t>
            </a:r>
            <a:r>
              <a:rPr sz="1400" b="1" dirty="0">
                <a:latin typeface="Times New Roman"/>
                <a:cs typeface="Times New Roman"/>
              </a:rPr>
              <a:t>defined </a:t>
            </a:r>
            <a:r>
              <a:rPr sz="1400" b="1" spc="-5" dirty="0">
                <a:latin typeface="Times New Roman"/>
                <a:cs typeface="Times New Roman"/>
              </a:rPr>
              <a:t>squares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light and color data </a:t>
            </a:r>
            <a:r>
              <a:rPr sz="1400" b="1" dirty="0">
                <a:latin typeface="Times New Roman"/>
                <a:cs typeface="Times New Roman"/>
              </a:rPr>
              <a:t>are </a:t>
            </a:r>
            <a:r>
              <a:rPr sz="1400" b="1" spc="-5" dirty="0">
                <a:latin typeface="Times New Roman"/>
                <a:cs typeface="Times New Roman"/>
              </a:rPr>
              <a:t>stacked </a:t>
            </a:r>
            <a:r>
              <a:rPr sz="1400" b="1" dirty="0">
                <a:latin typeface="Times New Roman"/>
                <a:cs typeface="Times New Roman"/>
              </a:rPr>
              <a:t>up </a:t>
            </a:r>
            <a:r>
              <a:rPr sz="1400" b="1" spc="-85" dirty="0">
                <a:latin typeface="Times New Roman"/>
                <a:cs typeface="Times New Roman"/>
              </a:rPr>
              <a:t>(ةسدكم </a:t>
            </a:r>
            <a:r>
              <a:rPr sz="1400" b="1" dirty="0">
                <a:latin typeface="Times New Roman"/>
                <a:cs typeface="Times New Roman"/>
              </a:rPr>
              <a:t>) </a:t>
            </a:r>
            <a:r>
              <a:rPr sz="1400" b="1" spc="-5" dirty="0">
                <a:latin typeface="Times New Roman"/>
                <a:cs typeface="Times New Roman"/>
              </a:rPr>
              <a:t>next </a:t>
            </a:r>
            <a:r>
              <a:rPr sz="1400" b="1" spc="-10" dirty="0">
                <a:latin typeface="Times New Roman"/>
                <a:cs typeface="Times New Roman"/>
              </a:rPr>
              <a:t>to  </a:t>
            </a:r>
            <a:r>
              <a:rPr sz="1400" b="1" dirty="0">
                <a:latin typeface="Times New Roman"/>
                <a:cs typeface="Times New Roman"/>
              </a:rPr>
              <a:t>one </a:t>
            </a:r>
            <a:r>
              <a:rPr sz="1400" b="1" spc="-5" dirty="0">
                <a:latin typeface="Times New Roman"/>
                <a:cs typeface="Times New Roman"/>
              </a:rPr>
              <a:t>another both horizontally </a:t>
            </a:r>
            <a:r>
              <a:rPr sz="1400" b="1" dirty="0">
                <a:latin typeface="Times New Roman"/>
                <a:cs typeface="Times New Roman"/>
              </a:rPr>
              <a:t>and vertically</a:t>
            </a:r>
            <a:r>
              <a:rPr sz="1400" dirty="0">
                <a:latin typeface="Times New Roman"/>
                <a:cs typeface="Times New Roman"/>
              </a:rPr>
              <a:t>. </a:t>
            </a:r>
            <a:r>
              <a:rPr sz="1400" spc="-5" dirty="0">
                <a:latin typeface="Times New Roman"/>
                <a:cs typeface="Times New Roman"/>
              </a:rPr>
              <a:t>Each </a:t>
            </a:r>
            <a:r>
              <a:rPr sz="1400" b="1" spc="-5" dirty="0">
                <a:latin typeface="Times New Roman"/>
                <a:cs typeface="Times New Roman"/>
              </a:rPr>
              <a:t>picture element (pixel  </a:t>
            </a:r>
            <a:r>
              <a:rPr sz="1400" b="1" dirty="0">
                <a:latin typeface="Times New Roman"/>
                <a:cs typeface="Times New Roman"/>
              </a:rPr>
              <a:t>for </a:t>
            </a:r>
            <a:r>
              <a:rPr sz="1400" b="1" spc="-5" dirty="0">
                <a:latin typeface="Times New Roman"/>
                <a:cs typeface="Times New Roman"/>
              </a:rPr>
              <a:t>short) </a:t>
            </a:r>
            <a:r>
              <a:rPr sz="1400" spc="-5" dirty="0">
                <a:latin typeface="Times New Roman"/>
                <a:cs typeface="Times New Roman"/>
              </a:rPr>
              <a:t>has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dark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light value </a:t>
            </a:r>
            <a:r>
              <a:rPr sz="1400" dirty="0">
                <a:latin typeface="Times New Roman"/>
                <a:cs typeface="Times New Roman"/>
              </a:rPr>
              <a:t>from 0 </a:t>
            </a:r>
            <a:r>
              <a:rPr sz="1400" spc="-5" dirty="0">
                <a:latin typeface="Times New Roman"/>
                <a:cs typeface="Times New Roman"/>
              </a:rPr>
              <a:t>(solid </a:t>
            </a:r>
            <a:r>
              <a:rPr sz="1400" spc="5" dirty="0">
                <a:latin typeface="Times New Roman"/>
                <a:cs typeface="Times New Roman"/>
              </a:rPr>
              <a:t>black) </a:t>
            </a:r>
            <a:r>
              <a:rPr sz="1400" spc="-5" dirty="0">
                <a:latin typeface="Times New Roman"/>
                <a:cs typeface="Times New Roman"/>
              </a:rPr>
              <a:t>to 255 </a:t>
            </a:r>
            <a:r>
              <a:rPr sz="1400" dirty="0">
                <a:latin typeface="Times New Roman"/>
                <a:cs typeface="Times New Roman"/>
              </a:rPr>
              <a:t>(pure </a:t>
            </a:r>
            <a:r>
              <a:rPr sz="1400" spc="-5" dirty="0">
                <a:latin typeface="Times New Roman"/>
                <a:cs typeface="Times New Roman"/>
              </a:rPr>
              <a:t>white).  That </a:t>
            </a:r>
            <a:r>
              <a:rPr sz="1400" dirty="0">
                <a:latin typeface="Times New Roman"/>
                <a:cs typeface="Times New Roman"/>
              </a:rPr>
              <a:t>is, </a:t>
            </a:r>
            <a:r>
              <a:rPr sz="1400" spc="-5" dirty="0">
                <a:latin typeface="Times New Roman"/>
                <a:cs typeface="Times New Roman"/>
              </a:rPr>
              <a:t>there are 256 defined values. </a:t>
            </a:r>
            <a:r>
              <a:rPr sz="1400" b="1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gradient </a:t>
            </a:r>
            <a:r>
              <a:rPr sz="1400" spc="-80" dirty="0">
                <a:latin typeface="Times New Roman"/>
                <a:cs typeface="Times New Roman"/>
              </a:rPr>
              <a:t>(رادحنلاا </a:t>
            </a:r>
            <a:r>
              <a:rPr sz="1400" spc="-330" dirty="0">
                <a:latin typeface="Times New Roman"/>
                <a:cs typeface="Times New Roman"/>
              </a:rPr>
              <a:t>ةبسن </a:t>
            </a:r>
            <a:r>
              <a:rPr sz="1400" spc="-100" dirty="0">
                <a:latin typeface="Times New Roman"/>
                <a:cs typeface="Times New Roman"/>
              </a:rPr>
              <a:t>,ليم)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 gradual transition from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another in sequence. At the heart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any  convincing photographic rendering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smooth, seamless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210" dirty="0">
                <a:latin typeface="Times New Roman"/>
                <a:cs typeface="Times New Roman"/>
              </a:rPr>
              <a:t>سلس)  </a:t>
            </a:r>
            <a:r>
              <a:rPr sz="1400" spc="-5" dirty="0">
                <a:latin typeface="Times New Roman"/>
                <a:cs typeface="Times New Roman"/>
              </a:rPr>
              <a:t>and  beautiful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gradation.</a:t>
            </a:r>
            <a:endParaRPr sz="1400">
              <a:latin typeface="Times New Roman"/>
              <a:cs typeface="Times New Roman"/>
            </a:endParaRPr>
          </a:p>
          <a:p>
            <a:pPr marL="12700" marR="6350" indent="456565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computers, resolution is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pixel</a:t>
            </a:r>
            <a:r>
              <a:rPr sz="1400" spc="-5" dirty="0">
                <a:latin typeface="Times New Roman"/>
                <a:cs typeface="Times New Roman"/>
              </a:rPr>
              <a:t>s (individual points of  </a:t>
            </a:r>
            <a:r>
              <a:rPr sz="1400" dirty="0">
                <a:latin typeface="Times New Roman"/>
                <a:cs typeface="Times New Roman"/>
              </a:rPr>
              <a:t>color)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contained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display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monitor,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expressed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terms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38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pixels on the horizontal axis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number on the vertical axis. The  sharpness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on </a:t>
            </a:r>
            <a:r>
              <a:rPr sz="1400" dirty="0">
                <a:latin typeface="Times New Roman"/>
                <a:cs typeface="Times New Roman"/>
              </a:rPr>
              <a:t>a display </a:t>
            </a:r>
            <a:r>
              <a:rPr sz="1400" spc="-5" dirty="0">
                <a:latin typeface="Times New Roman"/>
                <a:cs typeface="Times New Roman"/>
              </a:rPr>
              <a:t>depends on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resolution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size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-5" dirty="0">
                <a:latin typeface="Times New Roman"/>
                <a:cs typeface="Times New Roman"/>
              </a:rPr>
              <a:t>monitor. The same pixel resolution </a:t>
            </a:r>
            <a:r>
              <a:rPr sz="1400" spc="-10" dirty="0">
                <a:latin typeface="Times New Roman"/>
                <a:cs typeface="Times New Roman"/>
              </a:rPr>
              <a:t>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sharper on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smaller monitor  and gradually </a:t>
            </a:r>
            <a:r>
              <a:rPr sz="1400" dirty="0">
                <a:latin typeface="Times New Roman"/>
                <a:cs typeface="Times New Roman"/>
              </a:rPr>
              <a:t>lose </a:t>
            </a:r>
            <a:r>
              <a:rPr sz="1400" spc="-5" dirty="0">
                <a:latin typeface="Times New Roman"/>
                <a:cs typeface="Times New Roman"/>
              </a:rPr>
              <a:t>sharpness on larger monitors because the </a:t>
            </a:r>
            <a:r>
              <a:rPr sz="1400" spc="-10" dirty="0">
                <a:latin typeface="Times New Roman"/>
                <a:cs typeface="Times New Roman"/>
              </a:rPr>
              <a:t>same </a:t>
            </a:r>
            <a:r>
              <a:rPr sz="1400" spc="-5" dirty="0">
                <a:latin typeface="Times New Roman"/>
                <a:cs typeface="Times New Roman"/>
              </a:rPr>
              <a:t>numbers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being spread out over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larger number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inches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1016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Display resolution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not measured in dots </a:t>
            </a:r>
            <a:r>
              <a:rPr sz="1400" dirty="0">
                <a:latin typeface="Times New Roman"/>
                <a:cs typeface="Times New Roman"/>
              </a:rPr>
              <a:t>per </a:t>
            </a:r>
            <a:r>
              <a:rPr sz="1400" spc="-5" dirty="0">
                <a:latin typeface="Times New Roman"/>
                <a:cs typeface="Times New Roman"/>
              </a:rPr>
              <a:t>inch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it usually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with  </a:t>
            </a:r>
            <a:r>
              <a:rPr sz="1400" spc="-5" dirty="0">
                <a:latin typeface="Times New Roman"/>
                <a:cs typeface="Times New Roman"/>
              </a:rPr>
              <a:t>printers </a:t>
            </a:r>
            <a:r>
              <a:rPr sz="1400" b="1" i="1" spc="-5" dirty="0">
                <a:latin typeface="Times New Roman"/>
                <a:cs typeface="Times New Roman"/>
              </a:rPr>
              <a:t>(We measure resolution </a:t>
            </a:r>
            <a:r>
              <a:rPr sz="1400" b="1" i="1" dirty="0">
                <a:latin typeface="Times New Roman"/>
                <a:cs typeface="Times New Roman"/>
              </a:rPr>
              <a:t>in </a:t>
            </a:r>
            <a:r>
              <a:rPr sz="1400" b="1" i="1" spc="-5" dirty="0">
                <a:latin typeface="Times New Roman"/>
                <a:cs typeface="Times New Roman"/>
              </a:rPr>
              <a:t>pixels </a:t>
            </a:r>
            <a:r>
              <a:rPr sz="1400" b="1" i="1" dirty="0">
                <a:latin typeface="Times New Roman"/>
                <a:cs typeface="Times New Roman"/>
              </a:rPr>
              <a:t>per </a:t>
            </a:r>
            <a:r>
              <a:rPr sz="1400" b="1" i="1" spc="-5" dirty="0">
                <a:latin typeface="Times New Roman"/>
                <a:cs typeface="Times New Roman"/>
              </a:rPr>
              <a:t>inch or </a:t>
            </a:r>
            <a:r>
              <a:rPr sz="1400" b="1" i="1" dirty="0">
                <a:latin typeface="Times New Roman"/>
                <a:cs typeface="Times New Roman"/>
              </a:rPr>
              <a:t>more </a:t>
            </a:r>
            <a:r>
              <a:rPr sz="1400" b="1" i="1" spc="-5" dirty="0">
                <a:latin typeface="Times New Roman"/>
                <a:cs typeface="Times New Roman"/>
              </a:rPr>
              <a:t>commonly,</a:t>
            </a:r>
            <a:r>
              <a:rPr sz="1400" b="1" i="1" spc="17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dots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sz="1400" b="1" i="1" dirty="0">
                <a:latin typeface="Times New Roman"/>
                <a:cs typeface="Times New Roman"/>
              </a:rPr>
              <a:t>per inch</a:t>
            </a:r>
            <a:r>
              <a:rPr sz="1400" b="1" i="1" spc="-1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(dpi)).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803503"/>
            <a:ext cx="5283835" cy="37603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9525" indent="-228600" algn="just">
              <a:lnSpc>
                <a:spcPct val="144300"/>
              </a:lnSpc>
              <a:spcBef>
                <a:spcPts val="95"/>
              </a:spcBef>
              <a:buFont typeface="Symbol"/>
              <a:buChar char="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display with 240 pixel </a:t>
            </a:r>
            <a:r>
              <a:rPr sz="1400" spc="-10" dirty="0">
                <a:latin typeface="Times New Roman"/>
                <a:cs typeface="Times New Roman"/>
              </a:rPr>
              <a:t>columns </a:t>
            </a:r>
            <a:r>
              <a:rPr sz="1400" spc="-5" dirty="0">
                <a:latin typeface="Times New Roman"/>
                <a:cs typeface="Times New Roman"/>
              </a:rPr>
              <a:t>and 320 pixel rows </a:t>
            </a:r>
            <a:r>
              <a:rPr sz="1400" spc="-10" dirty="0">
                <a:latin typeface="Times New Roman"/>
                <a:cs typeface="Times New Roman"/>
              </a:rPr>
              <a:t>would </a:t>
            </a:r>
            <a:r>
              <a:rPr sz="1400" dirty="0">
                <a:latin typeface="Times New Roman"/>
                <a:cs typeface="Times New Roman"/>
              </a:rPr>
              <a:t>generally  be </a:t>
            </a:r>
            <a:r>
              <a:rPr sz="1400" spc="-5" dirty="0">
                <a:latin typeface="Times New Roman"/>
                <a:cs typeface="Times New Roman"/>
              </a:rPr>
              <a:t>said to </a:t>
            </a:r>
            <a:r>
              <a:rPr sz="1400" dirty="0">
                <a:latin typeface="Times New Roman"/>
                <a:cs typeface="Times New Roman"/>
              </a:rPr>
              <a:t>have a </a:t>
            </a:r>
            <a:r>
              <a:rPr sz="1400" spc="-5" dirty="0">
                <a:latin typeface="Times New Roman"/>
                <a:cs typeface="Times New Roman"/>
              </a:rPr>
              <a:t>resolution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240x320.</a:t>
            </a:r>
            <a:endParaRPr sz="1400">
              <a:latin typeface="Times New Roman"/>
              <a:cs typeface="Times New Roman"/>
            </a:endParaRPr>
          </a:p>
          <a:p>
            <a:pPr marL="241300" marR="8255" indent="-228600" algn="just">
              <a:lnSpc>
                <a:spcPct val="143700"/>
              </a:lnSpc>
              <a:spcBef>
                <a:spcPts val="95"/>
              </a:spcBef>
              <a:buFont typeface="Symbol"/>
              <a:buChar char="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Resolution can also be used to refer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total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pixels in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digital camera </a:t>
            </a:r>
            <a:r>
              <a:rPr sz="1400" dirty="0">
                <a:latin typeface="Times New Roman"/>
                <a:cs typeface="Times New Roman"/>
              </a:rPr>
              <a:t>image. For </a:t>
            </a:r>
            <a:r>
              <a:rPr sz="1400" spc="-5" dirty="0">
                <a:latin typeface="Times New Roman"/>
                <a:cs typeface="Times New Roman"/>
              </a:rPr>
              <a:t>example,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camera that can create images of  1600x1200 pixels will sometimes </a:t>
            </a:r>
            <a:r>
              <a:rPr sz="1400" dirty="0">
                <a:latin typeface="Times New Roman"/>
                <a:cs typeface="Times New Roman"/>
              </a:rPr>
              <a:t>be referred to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2 </a:t>
            </a:r>
            <a:r>
              <a:rPr sz="1400" spc="-5" dirty="0">
                <a:latin typeface="Times New Roman"/>
                <a:cs typeface="Times New Roman"/>
              </a:rPr>
              <a:t>megapixel  resolution camera </a:t>
            </a:r>
            <a:r>
              <a:rPr sz="1400" dirty="0">
                <a:latin typeface="Times New Roman"/>
                <a:cs typeface="Times New Roman"/>
              </a:rPr>
              <a:t>since </a:t>
            </a:r>
            <a:r>
              <a:rPr sz="1400" spc="-5" dirty="0">
                <a:latin typeface="Times New Roman"/>
                <a:cs typeface="Times New Roman"/>
              </a:rPr>
              <a:t>1600 </a:t>
            </a:r>
            <a:r>
              <a:rPr sz="1400" dirty="0">
                <a:latin typeface="Times New Roman"/>
                <a:cs typeface="Times New Roman"/>
              </a:rPr>
              <a:t>x </a:t>
            </a:r>
            <a:r>
              <a:rPr sz="1400" spc="-5" dirty="0">
                <a:latin typeface="Times New Roman"/>
                <a:cs typeface="Times New Roman"/>
              </a:rPr>
              <a:t>1200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1,920,000 pixels,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roughly </a:t>
            </a:r>
            <a:r>
              <a:rPr sz="1400" dirty="0">
                <a:latin typeface="Times New Roman"/>
                <a:cs typeface="Times New Roman"/>
              </a:rPr>
              <a:t>2  </a:t>
            </a:r>
            <a:r>
              <a:rPr sz="1400" spc="-5" dirty="0">
                <a:latin typeface="Times New Roman"/>
                <a:cs typeface="Times New Roman"/>
              </a:rPr>
              <a:t>million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pixels.</a:t>
            </a:r>
            <a:endParaRPr sz="14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43800"/>
              </a:lnSpc>
              <a:spcBef>
                <a:spcPts val="95"/>
              </a:spcBef>
              <a:buFont typeface="Symbol"/>
              <a:buChar char="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Below </a:t>
            </a:r>
            <a:r>
              <a:rPr sz="1400" spc="-5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illustration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how the </a:t>
            </a:r>
            <a:r>
              <a:rPr sz="1400" spc="-10" dirty="0">
                <a:latin typeface="Times New Roman"/>
                <a:cs typeface="Times New Roman"/>
              </a:rPr>
              <a:t>same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might </a:t>
            </a:r>
            <a:r>
              <a:rPr sz="1400" dirty="0">
                <a:latin typeface="Times New Roman"/>
                <a:cs typeface="Times New Roman"/>
              </a:rPr>
              <a:t>appear </a:t>
            </a:r>
            <a:r>
              <a:rPr sz="1400" spc="-10" dirty="0">
                <a:latin typeface="Times New Roman"/>
                <a:cs typeface="Times New Roman"/>
              </a:rPr>
              <a:t>at  </a:t>
            </a:r>
            <a:r>
              <a:rPr sz="1400" spc="-5" dirty="0">
                <a:latin typeface="Times New Roman"/>
                <a:cs typeface="Times New Roman"/>
              </a:rPr>
              <a:t>different pixel resolutions,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pixels were poorly </a:t>
            </a:r>
            <a:r>
              <a:rPr sz="1400" dirty="0">
                <a:latin typeface="Times New Roman"/>
                <a:cs typeface="Times New Roman"/>
              </a:rPr>
              <a:t>rendered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sharp  squares (normally,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smooth image reconstruction from pixels would  </a:t>
            </a:r>
            <a:r>
              <a:rPr sz="1400" dirty="0">
                <a:latin typeface="Times New Roman"/>
                <a:cs typeface="Times New Roman"/>
              </a:rPr>
              <a:t>be preferred, </a:t>
            </a:r>
            <a:r>
              <a:rPr sz="1400" spc="-5" dirty="0">
                <a:latin typeface="Times New Roman"/>
                <a:cs typeface="Times New Roman"/>
              </a:rPr>
              <a:t>but for illustration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pixels,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sharp squares make the  point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better).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71608" y="4811407"/>
            <a:ext cx="5329555" cy="1162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612" y="6297549"/>
            <a:ext cx="5509895" cy="28276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57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(1.6) </a:t>
            </a:r>
            <a:r>
              <a:rPr sz="1400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Times New Roman"/>
                <a:cs typeface="Times New Roman"/>
              </a:rPr>
              <a:t>Image Resolution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469265" marR="5080" indent="-228600" algn="just">
              <a:lnSpc>
                <a:spcPct val="143300"/>
              </a:lnSpc>
              <a:buFont typeface="Symbol"/>
              <a:buChar char="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An image that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2048 pixels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width </a:t>
            </a:r>
            <a:r>
              <a:rPr sz="1400" spc="5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1536 pixels in height has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total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2048×1536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3,145,728 pixels </a:t>
            </a:r>
            <a:r>
              <a:rPr sz="1400" dirty="0">
                <a:latin typeface="Times New Roman"/>
                <a:cs typeface="Times New Roman"/>
              </a:rPr>
              <a:t>or 3.1 </a:t>
            </a:r>
            <a:r>
              <a:rPr sz="1400" spc="-5" dirty="0">
                <a:latin typeface="Times New Roman"/>
                <a:cs typeface="Times New Roman"/>
              </a:rPr>
              <a:t>megapixels. One could  </a:t>
            </a:r>
            <a:r>
              <a:rPr sz="1400" dirty="0">
                <a:latin typeface="Times New Roman"/>
                <a:cs typeface="Times New Roman"/>
              </a:rPr>
              <a:t>refer </a:t>
            </a:r>
            <a:r>
              <a:rPr sz="1400" spc="-5" dirty="0">
                <a:latin typeface="Times New Roman"/>
                <a:cs typeface="Times New Roman"/>
              </a:rPr>
              <a:t>to it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2048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1536 </a:t>
            </a:r>
            <a:r>
              <a:rPr sz="1400" dirty="0">
                <a:latin typeface="Times New Roman"/>
                <a:cs typeface="Times New Roman"/>
              </a:rPr>
              <a:t>or a 3.1-megapixel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1.8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brightness</a:t>
            </a:r>
            <a:r>
              <a:rPr sz="16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Adaption</a:t>
            </a:r>
            <a:endParaRPr sz="1600">
              <a:latin typeface="Times New Roman"/>
              <a:cs typeface="Times New Roman"/>
            </a:endParaRPr>
          </a:p>
          <a:p>
            <a:pPr marL="12700" marR="5715" indent="456565" algn="just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Brightness is intensity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light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simple words. Adaptation basically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"getting used to" and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comfortable with it. </a:t>
            </a:r>
            <a:r>
              <a:rPr sz="1400" dirty="0">
                <a:latin typeface="Times New Roman"/>
                <a:cs typeface="Times New Roman"/>
              </a:rPr>
              <a:t>So </a:t>
            </a:r>
            <a:r>
              <a:rPr sz="1400" spc="-5" dirty="0">
                <a:latin typeface="Times New Roman"/>
                <a:cs typeface="Times New Roman"/>
              </a:rPr>
              <a:t>conceptually brightness  adaption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basically "getting used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changes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brightness/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changes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92836"/>
            <a:ext cx="5514340" cy="83784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intensity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light".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simple example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when you </a:t>
            </a:r>
            <a:r>
              <a:rPr sz="1400" dirty="0">
                <a:latin typeface="Times New Roman"/>
                <a:cs typeface="Times New Roman"/>
              </a:rPr>
              <a:t>go </a:t>
            </a:r>
            <a:r>
              <a:rPr sz="1400" spc="-5" dirty="0">
                <a:latin typeface="Times New Roman"/>
                <a:cs typeface="Times New Roman"/>
              </a:rPr>
              <a:t>out </a:t>
            </a:r>
            <a:r>
              <a:rPr sz="1400" spc="-10" dirty="0">
                <a:latin typeface="Times New Roman"/>
                <a:cs typeface="Times New Roman"/>
              </a:rPr>
              <a:t>into </a:t>
            </a:r>
            <a:r>
              <a:rPr sz="1400" spc="-5" dirty="0">
                <a:latin typeface="Times New Roman"/>
                <a:cs typeface="Times New Roman"/>
              </a:rPr>
              <a:t>light </a:t>
            </a:r>
            <a:r>
              <a:rPr sz="1400" dirty="0">
                <a:latin typeface="Times New Roman"/>
                <a:cs typeface="Times New Roman"/>
              </a:rPr>
              <a:t>from  </a:t>
            </a:r>
            <a:r>
              <a:rPr sz="1400" spc="-5" dirty="0">
                <a:latin typeface="Times New Roman"/>
                <a:cs typeface="Times New Roman"/>
              </a:rPr>
              <a:t>darkness you take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spc="-5" dirty="0">
                <a:latin typeface="Times New Roman"/>
                <a:cs typeface="Times New Roman"/>
              </a:rPr>
              <a:t>time </a:t>
            </a:r>
            <a:r>
              <a:rPr sz="1400" dirty="0">
                <a:latin typeface="Times New Roman"/>
                <a:cs typeface="Times New Roman"/>
              </a:rPr>
              <a:t>to "get used" to the </a:t>
            </a:r>
            <a:r>
              <a:rPr sz="1400" spc="-5" dirty="0">
                <a:latin typeface="Times New Roman"/>
                <a:cs typeface="Times New Roman"/>
              </a:rPr>
              <a:t>brightness outside and feel  comfortable.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is what exactly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brightness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adaption.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image we observe many brightness levels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vision system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adapt 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wide range.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mean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pixels inside the image is around  Zero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 then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brightness is low 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images dark but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mean  value near the 255 then the 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light. </a:t>
            </a:r>
            <a:r>
              <a:rPr sz="1400" dirty="0">
                <a:latin typeface="Times New Roman"/>
                <a:cs typeface="Times New Roman"/>
              </a:rPr>
              <a:t>If fewer </a:t>
            </a:r>
            <a:r>
              <a:rPr sz="1400" spc="-5" dirty="0">
                <a:latin typeface="Times New Roman"/>
                <a:cs typeface="Times New Roman"/>
              </a:rPr>
              <a:t>gray levels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used, </a:t>
            </a:r>
            <a:r>
              <a:rPr sz="1400" spc="-10" dirty="0">
                <a:latin typeface="Times New Roman"/>
                <a:cs typeface="Times New Roman"/>
              </a:rPr>
              <a:t>we  </a:t>
            </a:r>
            <a:r>
              <a:rPr sz="1400" spc="-5" dirty="0">
                <a:latin typeface="Times New Roman"/>
                <a:cs typeface="Times New Roman"/>
              </a:rPr>
              <a:t>observe false contours </a:t>
            </a:r>
            <a:r>
              <a:rPr sz="1400" spc="-130" dirty="0">
                <a:latin typeface="Times New Roman"/>
                <a:cs typeface="Times New Roman"/>
              </a:rPr>
              <a:t>(</a:t>
            </a:r>
            <a:r>
              <a:rPr sz="1400" b="1" spc="-130" dirty="0">
                <a:latin typeface="Times New Roman"/>
                <a:cs typeface="Times New Roman"/>
              </a:rPr>
              <a:t>ينحنم</a:t>
            </a:r>
            <a:r>
              <a:rPr sz="1400" spc="-13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bogus lines resulting from gradually changing  light intensity </a:t>
            </a:r>
            <a:r>
              <a:rPr sz="1400" dirty="0">
                <a:latin typeface="Times New Roman"/>
                <a:cs typeface="Times New Roman"/>
              </a:rPr>
              <a:t>not </a:t>
            </a:r>
            <a:r>
              <a:rPr sz="1400" spc="-5" dirty="0">
                <a:latin typeface="Times New Roman"/>
                <a:cs typeface="Times New Roman"/>
              </a:rPr>
              <a:t>being accurately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represented.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buAutoNum type="arabicPeriod" startAt="9"/>
              <a:tabLst>
                <a:tab pos="317500" algn="l"/>
              </a:tabLst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Representation</a:t>
            </a:r>
            <a:endParaRPr sz="1600">
              <a:latin typeface="Times New Roman"/>
              <a:cs typeface="Times New Roman"/>
            </a:endParaRPr>
          </a:p>
          <a:p>
            <a:pPr marL="104139" marR="5715" indent="227965" algn="just">
              <a:lnSpc>
                <a:spcPct val="143900"/>
              </a:lnSpc>
              <a:spcBef>
                <a:spcPts val="95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seen that the human visual system </a:t>
            </a:r>
            <a:r>
              <a:rPr sz="1400" dirty="0">
                <a:latin typeface="Times New Roman"/>
                <a:cs typeface="Times New Roman"/>
              </a:rPr>
              <a:t>(HVS) receives an </a:t>
            </a:r>
            <a:r>
              <a:rPr sz="1400" spc="-5" dirty="0">
                <a:latin typeface="Times New Roman"/>
                <a:cs typeface="Times New Roman"/>
              </a:rPr>
              <a:t>input  image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collection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spatially distributed light energy; this is form </a:t>
            </a:r>
            <a:r>
              <a:rPr sz="140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called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optical image. Optical images are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type we </a:t>
            </a:r>
            <a:r>
              <a:rPr sz="1400" dirty="0">
                <a:latin typeface="Times New Roman"/>
                <a:cs typeface="Times New Roman"/>
              </a:rPr>
              <a:t>deal </a:t>
            </a:r>
            <a:r>
              <a:rPr sz="1400" spc="-5" dirty="0">
                <a:latin typeface="Times New Roman"/>
                <a:cs typeface="Times New Roman"/>
              </a:rPr>
              <a:t>with every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day</a:t>
            </a:r>
            <a:endParaRPr sz="1400">
              <a:latin typeface="Times New Roman"/>
              <a:cs typeface="Times New Roman"/>
            </a:endParaRPr>
          </a:p>
          <a:p>
            <a:pPr marL="104139" marR="8255" algn="just">
              <a:lnSpc>
                <a:spcPct val="1436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–cameras captures </a:t>
            </a:r>
            <a:r>
              <a:rPr sz="1400" spc="-10" dirty="0">
                <a:latin typeface="Times New Roman"/>
                <a:cs typeface="Times New Roman"/>
              </a:rPr>
              <a:t>them, </a:t>
            </a:r>
            <a:r>
              <a:rPr sz="1400" spc="-5" dirty="0">
                <a:latin typeface="Times New Roman"/>
                <a:cs typeface="Times New Roman"/>
              </a:rPr>
              <a:t>monitors display them,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we see </a:t>
            </a:r>
            <a:r>
              <a:rPr sz="1400" dirty="0">
                <a:latin typeface="Times New Roman"/>
                <a:cs typeface="Times New Roman"/>
              </a:rPr>
              <a:t>them </a:t>
            </a:r>
            <a:r>
              <a:rPr sz="1400" spc="-5" dirty="0">
                <a:latin typeface="Times New Roman"/>
                <a:cs typeface="Times New Roman"/>
              </a:rPr>
              <a:t>[we  know that these optical images are represented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video information in the  </a:t>
            </a:r>
            <a:r>
              <a:rPr sz="1400" dirty="0">
                <a:latin typeface="Times New Roman"/>
                <a:cs typeface="Times New Roman"/>
              </a:rPr>
              <a:t>form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analog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electrical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signals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have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seen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how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these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sampled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generate the digital image </a:t>
            </a:r>
            <a:r>
              <a:rPr sz="1400" dirty="0">
                <a:latin typeface="Times New Roman"/>
                <a:cs typeface="Times New Roman"/>
              </a:rPr>
              <a:t>I(r 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 marL="104139" marR="698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digital image </a:t>
            </a:r>
            <a:r>
              <a:rPr sz="1400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(r, </a:t>
            </a:r>
            <a:r>
              <a:rPr sz="1400" dirty="0">
                <a:latin typeface="Times New Roman"/>
                <a:cs typeface="Times New Roman"/>
              </a:rPr>
              <a:t>c) </a:t>
            </a:r>
            <a:r>
              <a:rPr sz="1400" spc="-5" dirty="0">
                <a:latin typeface="Times New Roman"/>
                <a:cs typeface="Times New Roman"/>
              </a:rPr>
              <a:t>is represented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two- </a:t>
            </a:r>
            <a:r>
              <a:rPr sz="1400" spc="-5" dirty="0">
                <a:latin typeface="Times New Roman"/>
                <a:cs typeface="Times New Roman"/>
              </a:rPr>
              <a:t>dimensional array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data,  where  each  pixel value  corresponds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 brightness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  <a:spcBef>
                <a:spcPts val="730"/>
              </a:spcBef>
              <a:tabLst>
                <a:tab pos="1833880" algn="l"/>
              </a:tabLst>
            </a:pPr>
            <a:r>
              <a:rPr sz="1400" spc="-5" dirty="0">
                <a:latin typeface="Times New Roman"/>
                <a:cs typeface="Times New Roman"/>
              </a:rPr>
              <a:t>point  </a:t>
            </a:r>
            <a:r>
              <a:rPr sz="1400" dirty="0">
                <a:latin typeface="Times New Roman"/>
                <a:cs typeface="Times New Roman"/>
              </a:rPr>
              <a:t>(r,  c).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linear	algebra  terms  </a:t>
            </a:r>
            <a:r>
              <a:rPr sz="1400" dirty="0">
                <a:latin typeface="Times New Roman"/>
                <a:cs typeface="Times New Roman"/>
              </a:rPr>
              <a:t>,  a  </a:t>
            </a:r>
            <a:r>
              <a:rPr sz="1400" spc="-5" dirty="0">
                <a:latin typeface="Times New Roman"/>
                <a:cs typeface="Times New Roman"/>
              </a:rPr>
              <a:t>two-dimensional  array  </a:t>
            </a:r>
            <a:r>
              <a:rPr sz="1400" dirty="0">
                <a:latin typeface="Times New Roman"/>
                <a:cs typeface="Times New Roman"/>
              </a:rPr>
              <a:t>like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our</a:t>
            </a:r>
            <a:endParaRPr sz="1400">
              <a:latin typeface="Times New Roman"/>
              <a:cs typeface="Times New Roman"/>
            </a:endParaRPr>
          </a:p>
          <a:p>
            <a:pPr marL="104139" marR="1143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image model </a:t>
            </a:r>
            <a:r>
              <a:rPr sz="1400" dirty="0">
                <a:latin typeface="Times New Roman"/>
                <a:cs typeface="Times New Roman"/>
              </a:rPr>
              <a:t>I( r, c ) is </a:t>
            </a:r>
            <a:r>
              <a:rPr sz="1400" spc="-5" dirty="0">
                <a:latin typeface="Times New Roman"/>
                <a:cs typeface="Times New Roman"/>
              </a:rPr>
              <a:t>referred to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matrix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row </a:t>
            </a:r>
            <a:r>
              <a:rPr sz="1400" dirty="0">
                <a:latin typeface="Times New Roman"/>
                <a:cs typeface="Times New Roman"/>
              </a:rPr>
              <a:t>( or </a:t>
            </a:r>
            <a:r>
              <a:rPr sz="1400" spc="-5" dirty="0">
                <a:latin typeface="Times New Roman"/>
                <a:cs typeface="Times New Roman"/>
              </a:rPr>
              <a:t>column) </a:t>
            </a:r>
            <a:r>
              <a:rPr sz="140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called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vector. The image types we will consider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Binary Image</a:t>
            </a:r>
            <a:endParaRPr sz="1600">
              <a:latin typeface="Times New Roman"/>
              <a:cs typeface="Times New Roman"/>
            </a:endParaRPr>
          </a:p>
          <a:p>
            <a:pPr marL="240665" marR="8255" indent="228600">
              <a:lnSpc>
                <a:spcPct val="1435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Binary images are </a:t>
            </a:r>
            <a:r>
              <a:rPr sz="1400" spc="-5" dirty="0">
                <a:latin typeface="Times New Roman"/>
                <a:cs typeface="Times New Roman"/>
              </a:rPr>
              <a:t>the simplest type </a:t>
            </a:r>
            <a:r>
              <a:rPr sz="1400" dirty="0">
                <a:latin typeface="Times New Roman"/>
                <a:cs typeface="Times New Roman"/>
              </a:rPr>
              <a:t>of images </a:t>
            </a:r>
            <a:r>
              <a:rPr sz="1400" spc="-5" dirty="0">
                <a:latin typeface="Times New Roman"/>
                <a:cs typeface="Times New Roman"/>
              </a:rPr>
              <a:t>and can take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10" dirty="0">
                <a:latin typeface="Times New Roman"/>
                <a:cs typeface="Times New Roman"/>
              </a:rPr>
              <a:t>two  </a:t>
            </a:r>
            <a:r>
              <a:rPr sz="1400" spc="-5" dirty="0">
                <a:latin typeface="Times New Roman"/>
                <a:cs typeface="Times New Roman"/>
              </a:rPr>
              <a:t>values, typically </a:t>
            </a:r>
            <a:r>
              <a:rPr sz="1400" dirty="0">
                <a:latin typeface="Times New Roman"/>
                <a:cs typeface="Times New Roman"/>
              </a:rPr>
              <a:t>black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white, or </a:t>
            </a:r>
            <a:r>
              <a:rPr sz="1400" spc="-10" dirty="0">
                <a:latin typeface="Times New Roman"/>
                <a:cs typeface="Times New Roman"/>
              </a:rPr>
              <a:t>‘0’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‘1’. </a:t>
            </a:r>
            <a:r>
              <a:rPr sz="1400" dirty="0">
                <a:latin typeface="Times New Roman"/>
                <a:cs typeface="Times New Roman"/>
              </a:rPr>
              <a:t>A binary </a:t>
            </a:r>
            <a:r>
              <a:rPr sz="1400" spc="-5" dirty="0">
                <a:latin typeface="Times New Roman"/>
                <a:cs typeface="Times New Roman"/>
              </a:rPr>
              <a:t>image is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61" y="792835"/>
            <a:ext cx="5285105" cy="27940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335" algn="just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referred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as a 1 </a:t>
            </a:r>
            <a:r>
              <a:rPr sz="1400" spc="-5" dirty="0">
                <a:latin typeface="Times New Roman"/>
                <a:cs typeface="Times New Roman"/>
              </a:rPr>
              <a:t>bit/pixel image because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takes only </a:t>
            </a:r>
            <a:r>
              <a:rPr sz="1400" dirty="0">
                <a:latin typeface="Times New Roman"/>
                <a:cs typeface="Times New Roman"/>
              </a:rPr>
              <a:t>1 </a:t>
            </a:r>
            <a:r>
              <a:rPr sz="1400" spc="-5" dirty="0">
                <a:latin typeface="Times New Roman"/>
                <a:cs typeface="Times New Roman"/>
              </a:rPr>
              <a:t>binary digit to  represent </a:t>
            </a:r>
            <a:r>
              <a:rPr sz="1400" spc="-10" dirty="0">
                <a:latin typeface="Times New Roman"/>
                <a:cs typeface="Times New Roman"/>
              </a:rPr>
              <a:t>each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most frequently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computer vision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application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only information required for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task is general shapes, </a:t>
            </a:r>
            <a:r>
              <a:rPr sz="1400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</a:rPr>
              <a:t>outlines information.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example,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position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robotics gripper to grasp  </a:t>
            </a:r>
            <a:r>
              <a:rPr sz="1400" spc="-145" dirty="0">
                <a:latin typeface="Times New Roman"/>
                <a:cs typeface="Times New Roman"/>
              </a:rPr>
              <a:t>(</a:t>
            </a:r>
            <a:r>
              <a:rPr sz="1400" b="1" spc="-145" dirty="0">
                <a:latin typeface="Times New Roman"/>
                <a:cs typeface="Times New Roman"/>
              </a:rPr>
              <a:t>كسمي</a:t>
            </a:r>
            <a:r>
              <a:rPr sz="1400" spc="-145" dirty="0">
                <a:latin typeface="Times New Roman"/>
                <a:cs typeface="Times New Roman"/>
              </a:rPr>
              <a:t>)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object </a:t>
            </a:r>
            <a:r>
              <a:rPr sz="1400" dirty="0">
                <a:latin typeface="Times New Roman"/>
                <a:cs typeface="Times New Roman"/>
              </a:rPr>
              <a:t>or in </a:t>
            </a:r>
            <a:r>
              <a:rPr sz="1400" spc="-5" dirty="0">
                <a:latin typeface="Times New Roman"/>
                <a:cs typeface="Times New Roman"/>
              </a:rPr>
              <a:t>optical character recognition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(OCR).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Binary images are </a:t>
            </a:r>
            <a:r>
              <a:rPr sz="1400" spc="-5" dirty="0">
                <a:latin typeface="Times New Roman"/>
                <a:cs typeface="Times New Roman"/>
              </a:rPr>
              <a:t>often created from </a:t>
            </a:r>
            <a:r>
              <a:rPr sz="1400" dirty="0">
                <a:latin typeface="Times New Roman"/>
                <a:cs typeface="Times New Roman"/>
              </a:rPr>
              <a:t>gray-scale </a:t>
            </a:r>
            <a:r>
              <a:rPr sz="1400" spc="-5" dirty="0">
                <a:latin typeface="Times New Roman"/>
                <a:cs typeface="Times New Roman"/>
              </a:rPr>
              <a:t>images via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threshold</a:t>
            </a:r>
            <a:endParaRPr sz="14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is, </a:t>
            </a:r>
            <a:r>
              <a:rPr sz="1400" spc="-5" dirty="0">
                <a:latin typeface="Times New Roman"/>
                <a:cs typeface="Times New Roman"/>
              </a:rPr>
              <a:t>those values </a:t>
            </a:r>
            <a:r>
              <a:rPr sz="1400" dirty="0">
                <a:latin typeface="Times New Roman"/>
                <a:cs typeface="Times New Roman"/>
              </a:rPr>
              <a:t>above it </a:t>
            </a:r>
            <a:r>
              <a:rPr sz="1400" spc="-5" dirty="0">
                <a:latin typeface="Times New Roman"/>
                <a:cs typeface="Times New Roman"/>
              </a:rPr>
              <a:t>are turned white (‘1’),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those below it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turned black (‘0’).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6114015"/>
            <a:ext cx="5285740" cy="2829364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596390">
              <a:lnSpc>
                <a:spcPct val="100000"/>
              </a:lnSpc>
              <a:spcBef>
                <a:spcPts val="73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(1.7) </a:t>
            </a:r>
            <a:r>
              <a:rPr sz="1400" b="1" spc="-5" dirty="0">
                <a:latin typeface="Times New Roman"/>
                <a:cs typeface="Times New Roman"/>
              </a:rPr>
              <a:t>Binary Images.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600" b="1" dirty="0">
                <a:latin typeface="Times New Roman"/>
                <a:cs typeface="Times New Roman"/>
              </a:rPr>
              <a:t>2.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Gray Scale</a:t>
            </a:r>
            <a:r>
              <a:rPr sz="1600" b="1" u="heavy" spc="-2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endParaRPr sz="16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437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_scale </a:t>
            </a:r>
            <a:r>
              <a:rPr sz="1400" spc="-5" dirty="0">
                <a:latin typeface="Times New Roman"/>
                <a:cs typeface="Times New Roman"/>
              </a:rPr>
              <a:t>images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referred </a:t>
            </a:r>
            <a:r>
              <a:rPr sz="1400" dirty="0">
                <a:latin typeface="Times New Roman"/>
                <a:cs typeface="Times New Roman"/>
              </a:rPr>
              <a:t>to as </a:t>
            </a:r>
            <a:r>
              <a:rPr sz="1400" spc="-5" dirty="0">
                <a:latin typeface="Times New Roman"/>
                <a:cs typeface="Times New Roman"/>
              </a:rPr>
              <a:t>monochrome, </a:t>
            </a:r>
            <a:r>
              <a:rPr sz="1400" dirty="0">
                <a:latin typeface="Times New Roman"/>
                <a:cs typeface="Times New Roman"/>
              </a:rPr>
              <a:t>or one-color  </a:t>
            </a:r>
            <a:r>
              <a:rPr sz="1400" spc="-5" dirty="0">
                <a:latin typeface="Times New Roman"/>
                <a:cs typeface="Times New Roman"/>
              </a:rPr>
              <a:t>image. They </a:t>
            </a:r>
            <a:r>
              <a:rPr sz="1400" dirty="0">
                <a:latin typeface="Times New Roman"/>
                <a:cs typeface="Times New Roman"/>
              </a:rPr>
              <a:t>contain </a:t>
            </a:r>
            <a:r>
              <a:rPr sz="1400" spc="-5" dirty="0">
                <a:latin typeface="Times New Roman"/>
                <a:cs typeface="Times New Roman"/>
              </a:rPr>
              <a:t>brightness information only </a:t>
            </a:r>
            <a:r>
              <a:rPr sz="1400" dirty="0">
                <a:latin typeface="Times New Roman"/>
                <a:cs typeface="Times New Roman"/>
              </a:rPr>
              <a:t>, no </a:t>
            </a:r>
            <a:r>
              <a:rPr sz="1400" spc="-5" dirty="0">
                <a:latin typeface="Times New Roman"/>
                <a:cs typeface="Times New Roman"/>
              </a:rPr>
              <a:t>color information. 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different brightness level available. The typical image  contains </a:t>
            </a:r>
            <a:r>
              <a:rPr sz="1400" dirty="0">
                <a:latin typeface="Times New Roman"/>
                <a:cs typeface="Times New Roman"/>
              </a:rPr>
              <a:t>8 </a:t>
            </a:r>
            <a:r>
              <a:rPr sz="1400" spc="-5" dirty="0">
                <a:latin typeface="Times New Roman"/>
                <a:cs typeface="Times New Roman"/>
              </a:rPr>
              <a:t>bit/ pixel </a:t>
            </a:r>
            <a:r>
              <a:rPr sz="1400" dirty="0">
                <a:latin typeface="Times New Roman"/>
                <a:cs typeface="Times New Roman"/>
              </a:rPr>
              <a:t>(data, </a:t>
            </a:r>
            <a:r>
              <a:rPr sz="1400" spc="-5" dirty="0">
                <a:latin typeface="Times New Roman"/>
                <a:cs typeface="Times New Roman"/>
              </a:rPr>
              <a:t>which allows </a:t>
            </a:r>
            <a:r>
              <a:rPr sz="1400" dirty="0">
                <a:latin typeface="Times New Roman"/>
                <a:cs typeface="Times New Roman"/>
              </a:rPr>
              <a:t>us to </a:t>
            </a:r>
            <a:r>
              <a:rPr sz="1400" spc="-5" dirty="0">
                <a:latin typeface="Times New Roman"/>
                <a:cs typeface="Times New Roman"/>
              </a:rPr>
              <a:t>have </a:t>
            </a:r>
            <a:r>
              <a:rPr sz="1400" dirty="0">
                <a:latin typeface="Times New Roman"/>
                <a:cs typeface="Times New Roman"/>
              </a:rPr>
              <a:t>(0-255) </a:t>
            </a:r>
            <a:r>
              <a:rPr sz="1400" spc="-5" dirty="0">
                <a:latin typeface="Times New Roman"/>
                <a:cs typeface="Times New Roman"/>
              </a:rPr>
              <a:t>different  brightness (gray) </a:t>
            </a:r>
            <a:r>
              <a:rPr sz="1400" dirty="0">
                <a:latin typeface="Times New Roman"/>
                <a:cs typeface="Times New Roman"/>
              </a:rPr>
              <a:t>levels.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8 </a:t>
            </a:r>
            <a:r>
              <a:rPr sz="1400" spc="-5" dirty="0">
                <a:latin typeface="Times New Roman"/>
                <a:cs typeface="Times New Roman"/>
              </a:rPr>
              <a:t>bit representation </a:t>
            </a:r>
            <a:r>
              <a:rPr sz="1400" dirty="0">
                <a:latin typeface="Times New Roman"/>
                <a:cs typeface="Times New Roman"/>
              </a:rPr>
              <a:t>is typically </a:t>
            </a:r>
            <a:r>
              <a:rPr sz="1400" spc="-5" dirty="0">
                <a:latin typeface="Times New Roman"/>
                <a:cs typeface="Times New Roman"/>
              </a:rPr>
              <a:t>due to the  </a:t>
            </a:r>
            <a:r>
              <a:rPr sz="1400" dirty="0">
                <a:latin typeface="Times New Roman"/>
                <a:cs typeface="Times New Roman"/>
              </a:rPr>
              <a:t>fact </a:t>
            </a:r>
            <a:r>
              <a:rPr sz="1400" spc="-5" dirty="0">
                <a:latin typeface="Times New Roman"/>
                <a:cs typeface="Times New Roman"/>
              </a:rPr>
              <a:t>that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byte,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corresponds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5" dirty="0">
                <a:latin typeface="Times New Roman"/>
                <a:cs typeface="Times New Roman"/>
              </a:rPr>
              <a:t>8-bit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data,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standard  small unit in the </a:t>
            </a:r>
            <a:r>
              <a:rPr sz="1400" spc="-10" dirty="0">
                <a:latin typeface="Times New Roman"/>
                <a:cs typeface="Times New Roman"/>
              </a:rPr>
              <a:t>world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digital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40839" y="3980827"/>
          <a:ext cx="4533900" cy="1828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9965"/>
                <a:gridCol w="2273935"/>
              </a:tblGrid>
              <a:tr h="1828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67839" y="3988436"/>
            <a:ext cx="1814830" cy="18148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8305" y="3980827"/>
            <a:ext cx="1828800" cy="18288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61" y="3040219"/>
            <a:ext cx="5286375" cy="128150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451610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(1.8): 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Scale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600" b="1" dirty="0">
                <a:latin typeface="Times New Roman"/>
                <a:cs typeface="Times New Roman"/>
              </a:rPr>
              <a:t>3.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Color</a:t>
            </a:r>
            <a:r>
              <a:rPr sz="1600" b="1" u="heavy" spc="-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Color image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modeled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three band monochrome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5" dirty="0">
                <a:latin typeface="Times New Roman"/>
                <a:cs typeface="Times New Roman"/>
              </a:rPr>
              <a:t>data,  </a:t>
            </a:r>
            <a:r>
              <a:rPr sz="1400" spc="-5" dirty="0">
                <a:latin typeface="Times New Roman"/>
                <a:cs typeface="Times New Roman"/>
              </a:rPr>
              <a:t>where each band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data corresponds 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different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6574002"/>
            <a:ext cx="5283835" cy="2488374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619250">
              <a:lnSpc>
                <a:spcPct val="100000"/>
              </a:lnSpc>
              <a:spcBef>
                <a:spcPts val="83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(1.9) : </a:t>
            </a:r>
            <a:r>
              <a:rPr sz="1400" spc="-5" dirty="0">
                <a:latin typeface="Times New Roman"/>
                <a:cs typeface="Times New Roman"/>
              </a:rPr>
              <a:t>Color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actual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stored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digital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data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brightness</a:t>
            </a:r>
            <a:endParaRPr sz="1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information in each spectral band. When the 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displayed, </a:t>
            </a:r>
            <a:r>
              <a:rPr sz="1400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corresponding brightness information is displayed on the </a:t>
            </a:r>
            <a:r>
              <a:rPr sz="1400" dirty="0">
                <a:latin typeface="Times New Roman"/>
                <a:cs typeface="Times New Roman"/>
              </a:rPr>
              <a:t>screen by  </a:t>
            </a:r>
            <a:r>
              <a:rPr sz="1400" spc="-5" dirty="0">
                <a:latin typeface="Times New Roman"/>
                <a:cs typeface="Times New Roman"/>
              </a:rPr>
              <a:t>picture elements that emit light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corresponding to that particular  </a:t>
            </a:r>
            <a:r>
              <a:rPr sz="1400" dirty="0">
                <a:latin typeface="Times New Roman"/>
                <a:cs typeface="Times New Roman"/>
              </a:rPr>
              <a:t>color.</a:t>
            </a:r>
            <a:endParaRPr sz="14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43500"/>
              </a:lnSpc>
              <a:spcBef>
                <a:spcPts val="15"/>
              </a:spcBef>
              <a:tabLst>
                <a:tab pos="645795" algn="l"/>
                <a:tab pos="1203960" algn="l"/>
                <a:tab pos="1551305" algn="l"/>
                <a:tab pos="2019300" algn="l"/>
                <a:tab pos="3085465" algn="l"/>
                <a:tab pos="3816985" algn="l"/>
                <a:tab pos="4095750" algn="l"/>
                <a:tab pos="4304030" algn="l"/>
                <a:tab pos="4876800" algn="l"/>
                <a:tab pos="5050155" algn="l"/>
              </a:tabLst>
            </a:pPr>
            <a:r>
              <a:rPr sz="1400" spc="-5" dirty="0">
                <a:latin typeface="Times New Roman"/>
                <a:cs typeface="Times New Roman"/>
              </a:rPr>
              <a:t>Typical color images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represented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red, green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and blue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RGB 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es	.us</a:t>
            </a:r>
            <a:r>
              <a:rPr sz="1400" spc="-10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ng	t</a:t>
            </a:r>
            <a:r>
              <a:rPr sz="1400" spc="-10" dirty="0">
                <a:latin typeface="Times New Roman"/>
                <a:cs typeface="Times New Roman"/>
              </a:rPr>
              <a:t>h</a:t>
            </a:r>
            <a:r>
              <a:rPr sz="1400" dirty="0">
                <a:latin typeface="Times New Roman"/>
                <a:cs typeface="Times New Roman"/>
              </a:rPr>
              <a:t>e	</a:t>
            </a:r>
            <a:r>
              <a:rPr sz="1400" spc="20" dirty="0">
                <a:latin typeface="Times New Roman"/>
                <a:cs typeface="Times New Roman"/>
              </a:rPr>
              <a:t>8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10" dirty="0">
                <a:latin typeface="Times New Roman"/>
                <a:cs typeface="Times New Roman"/>
              </a:rPr>
              <a:t>bi</a:t>
            </a:r>
            <a:r>
              <a:rPr sz="1400" dirty="0">
                <a:latin typeface="Times New Roman"/>
                <a:cs typeface="Times New Roman"/>
              </a:rPr>
              <a:t>t	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ono</a:t>
            </a:r>
            <a:r>
              <a:rPr sz="1400" spc="-15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hr</a:t>
            </a:r>
            <a:r>
              <a:rPr sz="1400" spc="5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e	st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da</a:t>
            </a:r>
            <a:r>
              <a:rPr sz="1400" spc="-15" dirty="0">
                <a:latin typeface="Times New Roman"/>
                <a:cs typeface="Times New Roman"/>
              </a:rPr>
              <a:t>r</a:t>
            </a:r>
            <a:r>
              <a:rPr sz="1400" dirty="0">
                <a:latin typeface="Times New Roman"/>
                <a:cs typeface="Times New Roman"/>
              </a:rPr>
              <a:t>d	as	a	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0" dirty="0">
                <a:latin typeface="Times New Roman"/>
                <a:cs typeface="Times New Roman"/>
              </a:rPr>
              <a:t>d</a:t>
            </a:r>
            <a:r>
              <a:rPr sz="1400" dirty="0">
                <a:latin typeface="Times New Roman"/>
                <a:cs typeface="Times New Roman"/>
              </a:rPr>
              <a:t>el	,	</a:t>
            </a: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92555" y="4422787"/>
          <a:ext cx="4770754" cy="216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095"/>
                <a:gridCol w="1724659"/>
              </a:tblGrid>
              <a:tr h="2169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873885" y="1219201"/>
          <a:ext cx="4138929" cy="1830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1680"/>
                <a:gridCol w="2127249"/>
              </a:tblGrid>
              <a:tr h="1830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00885" y="1219201"/>
            <a:ext cx="1815464" cy="18148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54781" y="1220480"/>
            <a:ext cx="1931035" cy="18288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9563" y="4593602"/>
            <a:ext cx="2743199" cy="1828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14545" y="4422787"/>
            <a:ext cx="1421764" cy="21697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3" y="5282957"/>
            <a:ext cx="3369881" cy="1763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792835"/>
            <a:ext cx="5285740" cy="12480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corresponding color image would have 24 bit/pixel </a:t>
            </a:r>
            <a:r>
              <a:rPr sz="1400" dirty="0">
                <a:latin typeface="Times New Roman"/>
                <a:cs typeface="Times New Roman"/>
              </a:rPr>
              <a:t>– 8 </a:t>
            </a:r>
            <a:r>
              <a:rPr sz="1400" spc="-5" dirty="0">
                <a:latin typeface="Times New Roman"/>
                <a:cs typeface="Times New Roman"/>
              </a:rPr>
              <a:t>bit for each color  bands (red, green and </a:t>
            </a:r>
            <a:r>
              <a:rPr sz="1400" dirty="0">
                <a:latin typeface="Times New Roman"/>
                <a:cs typeface="Times New Roman"/>
              </a:rPr>
              <a:t>blue ). </a:t>
            </a:r>
            <a:r>
              <a:rPr sz="1400" spc="-5" dirty="0">
                <a:latin typeface="Times New Roman"/>
                <a:cs typeface="Times New Roman"/>
              </a:rPr>
              <a:t>The following </a:t>
            </a: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see a </a:t>
            </a:r>
            <a:r>
              <a:rPr sz="1400" spc="-5" dirty="0">
                <a:latin typeface="Times New Roman"/>
                <a:cs typeface="Times New Roman"/>
              </a:rPr>
              <a:t>representation 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typical RGB color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745"/>
              </a:spcBef>
              <a:tabLst>
                <a:tab pos="2335530" algn="l"/>
                <a:tab pos="4356735" algn="l"/>
              </a:tabLst>
            </a:pP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350" baseline="-9259" dirty="0">
                <a:latin typeface="Times New Roman"/>
                <a:cs typeface="Times New Roman"/>
              </a:rPr>
              <a:t>R</a:t>
            </a:r>
            <a:r>
              <a:rPr sz="1400" dirty="0">
                <a:latin typeface="Times New Roman"/>
                <a:cs typeface="Times New Roman"/>
              </a:rPr>
              <a:t>(r,c)	I</a:t>
            </a:r>
            <a:r>
              <a:rPr sz="1350" baseline="-9259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(r,c)	I</a:t>
            </a:r>
            <a:r>
              <a:rPr sz="1350" baseline="-9259" dirty="0">
                <a:latin typeface="Times New Roman"/>
                <a:cs typeface="Times New Roman"/>
              </a:rPr>
              <a:t>B</a:t>
            </a:r>
            <a:r>
              <a:rPr sz="1400" dirty="0">
                <a:latin typeface="Times New Roman"/>
                <a:cs typeface="Times New Roman"/>
              </a:rPr>
              <a:t>(r,c)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0042" y="7319632"/>
            <a:ext cx="5390515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979" marR="5080" indent="-208915">
              <a:lnSpc>
                <a:spcPct val="1443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(1.10) </a:t>
            </a:r>
            <a:r>
              <a:rPr sz="1400" dirty="0">
                <a:latin typeface="Times New Roman"/>
                <a:cs typeface="Times New Roman"/>
              </a:rPr>
              <a:t>:A </a:t>
            </a:r>
            <a:r>
              <a:rPr sz="1400" spc="-5" dirty="0">
                <a:latin typeface="Times New Roman"/>
                <a:cs typeface="Times New Roman"/>
              </a:rPr>
              <a:t>color pixel vector consists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red, green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blue pixel  values </a:t>
            </a:r>
            <a:r>
              <a:rPr sz="1400" dirty="0">
                <a:latin typeface="Times New Roman"/>
                <a:cs typeface="Times New Roman"/>
              </a:rPr>
              <a:t>(R, </a:t>
            </a:r>
            <a:r>
              <a:rPr sz="1400" spc="-5" dirty="0">
                <a:latin typeface="Times New Roman"/>
                <a:cs typeface="Times New Roman"/>
              </a:rPr>
              <a:t>G, </a:t>
            </a:r>
            <a:r>
              <a:rPr sz="1400" dirty="0">
                <a:latin typeface="Times New Roman"/>
                <a:cs typeface="Times New Roman"/>
              </a:rPr>
              <a:t>B) at </a:t>
            </a:r>
            <a:r>
              <a:rPr sz="1400" spc="-5" dirty="0">
                <a:latin typeface="Times New Roman"/>
                <a:cs typeface="Times New Roman"/>
              </a:rPr>
              <a:t>one given </a:t>
            </a:r>
            <a:r>
              <a:rPr sz="1400" spc="-10" dirty="0">
                <a:latin typeface="Times New Roman"/>
                <a:cs typeface="Times New Roman"/>
              </a:rPr>
              <a:t>row/column </a:t>
            </a:r>
            <a:r>
              <a:rPr sz="1400" spc="-5" dirty="0">
                <a:latin typeface="Times New Roman"/>
                <a:cs typeface="Times New Roman"/>
              </a:rPr>
              <a:t>pixel coordinate( </a:t>
            </a:r>
            <a:r>
              <a:rPr sz="1400" dirty="0">
                <a:latin typeface="Times New Roman"/>
                <a:cs typeface="Times New Roman"/>
              </a:rPr>
              <a:t>r , </a:t>
            </a:r>
            <a:r>
              <a:rPr sz="1400" spc="-10" dirty="0">
                <a:latin typeface="Times New Roman"/>
                <a:cs typeface="Times New Roman"/>
              </a:rPr>
              <a:t>c)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[1].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71600" y="2128522"/>
            <a:ext cx="1257300" cy="1040130"/>
          </a:xfrm>
          <a:custGeom>
            <a:avLst/>
            <a:gdLst/>
            <a:ahLst/>
            <a:cxnLst/>
            <a:rect l="l" t="t" r="r" b="b"/>
            <a:pathLst>
              <a:path w="1257300" h="1040130">
                <a:moveTo>
                  <a:pt x="0" y="1040129"/>
                </a:moveTo>
                <a:lnTo>
                  <a:pt x="1257300" y="1040129"/>
                </a:lnTo>
                <a:lnTo>
                  <a:pt x="1257300" y="0"/>
                </a:lnTo>
                <a:lnTo>
                  <a:pt x="0" y="0"/>
                </a:lnTo>
                <a:lnTo>
                  <a:pt x="0" y="10401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14700" y="2128522"/>
            <a:ext cx="1257300" cy="1040130"/>
          </a:xfrm>
          <a:custGeom>
            <a:avLst/>
            <a:gdLst/>
            <a:ahLst/>
            <a:cxnLst/>
            <a:rect l="l" t="t" r="r" b="b"/>
            <a:pathLst>
              <a:path w="1257300" h="1040130">
                <a:moveTo>
                  <a:pt x="0" y="1040129"/>
                </a:moveTo>
                <a:lnTo>
                  <a:pt x="1257300" y="1040129"/>
                </a:lnTo>
                <a:lnTo>
                  <a:pt x="1257300" y="0"/>
                </a:lnTo>
                <a:lnTo>
                  <a:pt x="0" y="0"/>
                </a:lnTo>
                <a:lnTo>
                  <a:pt x="0" y="10401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72100" y="2128522"/>
            <a:ext cx="1257300" cy="1040130"/>
          </a:xfrm>
          <a:custGeom>
            <a:avLst/>
            <a:gdLst/>
            <a:ahLst/>
            <a:cxnLst/>
            <a:rect l="l" t="t" r="r" b="b"/>
            <a:pathLst>
              <a:path w="1257300" h="1040130">
                <a:moveTo>
                  <a:pt x="0" y="1040129"/>
                </a:moveTo>
                <a:lnTo>
                  <a:pt x="1257300" y="1040129"/>
                </a:lnTo>
                <a:lnTo>
                  <a:pt x="1257300" y="0"/>
                </a:lnTo>
                <a:lnTo>
                  <a:pt x="0" y="0"/>
                </a:lnTo>
                <a:lnTo>
                  <a:pt x="0" y="10401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59153" y="3246855"/>
            <a:ext cx="5226050" cy="3071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7970" marR="5080" indent="-1471295">
              <a:lnSpc>
                <a:spcPct val="1436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(1.9) 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r>
              <a:rPr sz="1400" spc="-5" dirty="0">
                <a:latin typeface="Times New Roman"/>
                <a:cs typeface="Times New Roman"/>
              </a:rPr>
              <a:t>Typical RGB </a:t>
            </a:r>
            <a:r>
              <a:rPr sz="1400" dirty="0">
                <a:latin typeface="Times New Roman"/>
                <a:cs typeface="Times New Roman"/>
              </a:rPr>
              <a:t>color </a:t>
            </a:r>
            <a:r>
              <a:rPr sz="1400" spc="-5" dirty="0">
                <a:latin typeface="Times New Roman"/>
                <a:cs typeface="Times New Roman"/>
              </a:rPr>
              <a:t>image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thought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three separate  images I</a:t>
            </a:r>
            <a:r>
              <a:rPr sz="1350" spc="-7" baseline="-9259" dirty="0">
                <a:latin typeface="Times New Roman"/>
                <a:cs typeface="Times New Roman"/>
              </a:rPr>
              <a:t>R</a:t>
            </a:r>
            <a:r>
              <a:rPr sz="1400" spc="-5" dirty="0">
                <a:latin typeface="Times New Roman"/>
                <a:cs typeface="Times New Roman"/>
              </a:rPr>
              <a:t>(r,c),I</a:t>
            </a:r>
            <a:r>
              <a:rPr sz="1350" spc="-7" baseline="-9259" dirty="0">
                <a:latin typeface="Times New Roman"/>
                <a:cs typeface="Times New Roman"/>
              </a:rPr>
              <a:t>G</a:t>
            </a:r>
            <a:r>
              <a:rPr sz="1400" spc="-5" dirty="0">
                <a:latin typeface="Times New Roman"/>
                <a:cs typeface="Times New Roman"/>
              </a:rPr>
              <a:t>(r,c),I</a:t>
            </a:r>
            <a:r>
              <a:rPr sz="1350" spc="-7" baseline="-9259" dirty="0">
                <a:latin typeface="Times New Roman"/>
                <a:cs typeface="Times New Roman"/>
              </a:rPr>
              <a:t>B</a:t>
            </a:r>
            <a:r>
              <a:rPr sz="1400" spc="-5" dirty="0">
                <a:latin typeface="Times New Roman"/>
                <a:cs typeface="Times New Roman"/>
              </a:rPr>
              <a:t>(r,c)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[1]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25400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following figure illustrate that in addition to referring to arrow </a:t>
            </a:r>
            <a:r>
              <a:rPr sz="1400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vector, we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refer 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single pixel </a:t>
            </a:r>
            <a:r>
              <a:rPr sz="1400" dirty="0">
                <a:latin typeface="Times New Roman"/>
                <a:cs typeface="Times New Roman"/>
              </a:rPr>
              <a:t>red </a:t>
            </a:r>
            <a:r>
              <a:rPr sz="1400" spc="-5" dirty="0">
                <a:latin typeface="Times New Roman"/>
                <a:cs typeface="Times New Roman"/>
              </a:rPr>
              <a:t>,green, and blue  values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color </a:t>
            </a:r>
            <a:r>
              <a:rPr sz="1400" spc="-10" dirty="0">
                <a:latin typeface="Times New Roman"/>
                <a:cs typeface="Times New Roman"/>
              </a:rPr>
              <a:t>pixel </a:t>
            </a:r>
            <a:r>
              <a:rPr sz="1400" spc="-5" dirty="0">
                <a:latin typeface="Times New Roman"/>
                <a:cs typeface="Times New Roman"/>
              </a:rPr>
              <a:t>vector –(R,G,B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1233805" algn="ctr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Blue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R="480059"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Green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51585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Red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68759" y="5659121"/>
            <a:ext cx="2974975" cy="1605915"/>
          </a:xfrm>
          <a:custGeom>
            <a:avLst/>
            <a:gdLst/>
            <a:ahLst/>
            <a:cxnLst/>
            <a:rect l="l" t="t" r="r" b="b"/>
            <a:pathLst>
              <a:path w="2974975" h="1605915">
                <a:moveTo>
                  <a:pt x="2904717" y="30542"/>
                </a:moveTo>
                <a:lnTo>
                  <a:pt x="0" y="1594611"/>
                </a:lnTo>
                <a:lnTo>
                  <a:pt x="6096" y="1605787"/>
                </a:lnTo>
                <a:lnTo>
                  <a:pt x="2910755" y="41750"/>
                </a:lnTo>
                <a:lnTo>
                  <a:pt x="2904717" y="30542"/>
                </a:lnTo>
                <a:close/>
              </a:path>
              <a:path w="2974975" h="1605915">
                <a:moveTo>
                  <a:pt x="2957614" y="24510"/>
                </a:moveTo>
                <a:lnTo>
                  <a:pt x="2915920" y="24510"/>
                </a:lnTo>
                <a:lnTo>
                  <a:pt x="2922016" y="35687"/>
                </a:lnTo>
                <a:lnTo>
                  <a:pt x="2910755" y="41750"/>
                </a:lnTo>
                <a:lnTo>
                  <a:pt x="2925826" y="69722"/>
                </a:lnTo>
                <a:lnTo>
                  <a:pt x="2957614" y="24510"/>
                </a:lnTo>
                <a:close/>
              </a:path>
              <a:path w="2974975" h="1605915">
                <a:moveTo>
                  <a:pt x="2915920" y="24510"/>
                </a:moveTo>
                <a:lnTo>
                  <a:pt x="2904717" y="30542"/>
                </a:lnTo>
                <a:lnTo>
                  <a:pt x="2910755" y="41750"/>
                </a:lnTo>
                <a:lnTo>
                  <a:pt x="2922016" y="35687"/>
                </a:lnTo>
                <a:lnTo>
                  <a:pt x="2915920" y="24510"/>
                </a:lnTo>
                <a:close/>
              </a:path>
              <a:path w="2974975" h="1605915">
                <a:moveTo>
                  <a:pt x="2974848" y="0"/>
                </a:moveTo>
                <a:lnTo>
                  <a:pt x="2889631" y="2539"/>
                </a:lnTo>
                <a:lnTo>
                  <a:pt x="2904717" y="30542"/>
                </a:lnTo>
                <a:lnTo>
                  <a:pt x="2915920" y="24510"/>
                </a:lnTo>
                <a:lnTo>
                  <a:pt x="2957614" y="24510"/>
                </a:lnTo>
                <a:lnTo>
                  <a:pt x="29748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1777</Words>
  <Application>Microsoft Office PowerPoint</Application>
  <PresentationFormat>Custom</PresentationFormat>
  <Paragraphs>139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