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377" r:id="rId2"/>
    <p:sldId id="325" r:id="rId3"/>
    <p:sldId id="326" r:id="rId4"/>
    <p:sldId id="327" r:id="rId5"/>
  </p:sldIdLst>
  <p:sldSz cx="7772400" cy="10693400"/>
  <p:notesSz cx="77724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68" d="100"/>
          <a:sy n="68" d="100"/>
        </p:scale>
        <p:origin x="-1614" y="6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834188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23850" y="7567727"/>
            <a:ext cx="7189470" cy="1906000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23850" y="6059593"/>
            <a:ext cx="7189470" cy="1425787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29300" y="856464"/>
            <a:ext cx="1554480" cy="912404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856464"/>
            <a:ext cx="5311140" cy="912404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044190" y="118816"/>
            <a:ext cx="2461260" cy="450509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6995160" y="10094570"/>
            <a:ext cx="645109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5371496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23850" y="2613942"/>
            <a:ext cx="7189470" cy="1901049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3404" y="4595271"/>
            <a:ext cx="7383780" cy="1847449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259080" y="2495127"/>
            <a:ext cx="356235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3950970" y="2495127"/>
            <a:ext cx="3691890" cy="73665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259080" y="8435905"/>
            <a:ext cx="7319010" cy="137628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39227" y="1039636"/>
            <a:ext cx="3646973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3948272" y="1039636"/>
            <a:ext cx="3648405" cy="997555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39227" y="2052044"/>
            <a:ext cx="3646973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3951420" y="2052044"/>
            <a:ext cx="3645256" cy="61462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5160" y="10099322"/>
            <a:ext cx="647700" cy="384962"/>
          </a:xfrm>
        </p:spPr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437197" y="9386429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256489" y="712893"/>
            <a:ext cx="7383780" cy="1311724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37197" y="9120290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8620" y="8554720"/>
            <a:ext cx="7189470" cy="811906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388620" y="950524"/>
            <a:ext cx="2557066" cy="748538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38792" y="950524"/>
            <a:ext cx="4539298" cy="7485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2979420" y="961492"/>
            <a:ext cx="4274820" cy="5703147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23850" y="7786567"/>
            <a:ext cx="4987290" cy="814382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23850" y="8627721"/>
            <a:ext cx="4987290" cy="1198057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9080" y="2423342"/>
            <a:ext cx="7383780" cy="705715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5505450" y="118816"/>
            <a:ext cx="2137410" cy="450509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5/2/2018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55570" y="118816"/>
            <a:ext cx="2849880" cy="450509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6995160" y="10099323"/>
            <a:ext cx="647700" cy="381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259080" y="712893"/>
            <a:ext cx="7383780" cy="1306971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437197" y="1638623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437197" y="1649675"/>
            <a:ext cx="7335203" cy="3713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698500"/>
            <a:ext cx="1752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791" y="2374900"/>
            <a:ext cx="4779962" cy="1212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533400" y="4127500"/>
            <a:ext cx="6400800" cy="3788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 lvl="0" algn="ctr" rtl="1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Image Processing    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endParaRPr lang="en-US" sz="4000" b="1" i="1" dirty="0" smtClean="0">
              <a:solidFill>
                <a:srgbClr val="3E3D2D"/>
              </a:solidFill>
              <a:latin typeface="Constantia" pitchFamily="18" charset="0"/>
              <a:ea typeface="Times New Roman"/>
              <a:cs typeface="Arial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ar-IQ" sz="4000" b="1" i="1" dirty="0" smtClean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المرحلة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الرابعة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r>
              <a:rPr lang="ar-IQ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  <a:cs typeface="Arial"/>
              </a:rPr>
              <a:t> </a:t>
            </a:r>
            <a:r>
              <a:rPr lang="en-US" sz="4000" b="1" i="1" dirty="0">
                <a:solidFill>
                  <a:srgbClr val="3E3D2D"/>
                </a:solidFill>
                <a:latin typeface="Constantia" pitchFamily="18" charset="0"/>
                <a:ea typeface="Times New Roman"/>
              </a:rPr>
              <a:t> </a:t>
            </a:r>
            <a:endParaRPr lang="en-US" sz="4000" b="1" i="1" dirty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smtClean="0">
                <a:latin typeface="Constantia" pitchFamily="18" charset="0"/>
              </a:rPr>
              <a:t>Tenth </a:t>
            </a:r>
            <a:r>
              <a:rPr lang="en-US" sz="3600" b="1" i="1" dirty="0">
                <a:latin typeface="Constantia" pitchFamily="18" charset="0"/>
              </a:rPr>
              <a:t>lecture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 </a:t>
            </a: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4000" b="1" i="1" smtClean="0">
                <a:solidFill>
                  <a:srgbClr val="3E3D2D"/>
                </a:solidFill>
                <a:latin typeface="Constantia" pitchFamily="18" charset="0"/>
              </a:rPr>
              <a:t>by</a:t>
            </a:r>
            <a:endParaRPr lang="en-US" sz="4000" b="1" i="1" dirty="0" smtClean="0">
              <a:solidFill>
                <a:srgbClr val="3E3D2D"/>
              </a:solidFill>
              <a:latin typeface="Constantia" pitchFamily="18" charset="0"/>
            </a:endParaRPr>
          </a:p>
          <a:p>
            <a:pPr marL="12700" lvl="0" algn="ctr">
              <a:spcBef>
                <a:spcPts val="120"/>
              </a:spcBef>
              <a:buClr>
                <a:srgbClr val="94C600"/>
              </a:buClr>
              <a:buSzPct val="68000"/>
            </a:pPr>
            <a:r>
              <a:rPr lang="en-US" sz="3600" b="1" i="1" dirty="0" err="1" smtClean="0">
                <a:solidFill>
                  <a:srgbClr val="3E3D2D"/>
                </a:solidFill>
                <a:latin typeface="Constantia" pitchFamily="18" charset="0"/>
              </a:rPr>
              <a:t>Assit.Lec</a:t>
            </a:r>
            <a:r>
              <a:rPr lang="en-US" sz="3600" b="1" i="1" dirty="0" smtClean="0">
                <a:solidFill>
                  <a:srgbClr val="3E3D2D"/>
                </a:solidFill>
                <a:latin typeface="Constantia" pitchFamily="18" charset="0"/>
              </a:rPr>
              <a:t>.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Shaimaa</a:t>
            </a:r>
            <a:r>
              <a:rPr lang="en-US" sz="3600" b="1" i="1" dirty="0">
                <a:solidFill>
                  <a:srgbClr val="3E3D2D"/>
                </a:solidFill>
                <a:latin typeface="Constantia" pitchFamily="18" charset="0"/>
              </a:rPr>
              <a:t> </a:t>
            </a:r>
            <a:r>
              <a:rPr lang="en-US" sz="3600" b="1" i="1" dirty="0" err="1">
                <a:solidFill>
                  <a:srgbClr val="3E3D2D"/>
                </a:solidFill>
                <a:latin typeface="Constantia" pitchFamily="18" charset="0"/>
              </a:rPr>
              <a:t>Shukri</a:t>
            </a:r>
            <a:endParaRPr lang="en-US" sz="3600" b="1" i="1" dirty="0">
              <a:solidFill>
                <a:srgbClr val="3E3D2D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730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44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1092453"/>
            <a:ext cx="5279390" cy="25297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Algorithms and solved</a:t>
            </a:r>
            <a:r>
              <a:rPr sz="1600" b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600" b="1" u="heavy" spc="-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questions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Algorithm </a:t>
            </a:r>
            <a:r>
              <a:rPr sz="1400" b="1" dirty="0">
                <a:latin typeface="Times New Roman"/>
                <a:cs typeface="Times New Roman"/>
              </a:rPr>
              <a:t>1: </a:t>
            </a:r>
            <a:r>
              <a:rPr sz="1400" b="1" spc="-5" dirty="0">
                <a:latin typeface="Times New Roman"/>
                <a:cs typeface="Times New Roman"/>
              </a:rPr>
              <a:t>Enlargement Digital Image </a:t>
            </a:r>
            <a:r>
              <a:rPr sz="1400" b="1" dirty="0">
                <a:latin typeface="Times New Roman"/>
                <a:cs typeface="Times New Roman"/>
              </a:rPr>
              <a:t>using </a:t>
            </a:r>
            <a:r>
              <a:rPr sz="1400" b="1" spc="-5" dirty="0">
                <a:latin typeface="Times New Roman"/>
                <a:cs typeface="Times New Roman"/>
              </a:rPr>
              <a:t>Zero_Order</a:t>
            </a:r>
            <a:r>
              <a:rPr sz="1400" b="1" spc="2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Hold.</a:t>
            </a:r>
            <a:endParaRPr sz="1400">
              <a:latin typeface="Times New Roman"/>
              <a:cs typeface="Times New Roman"/>
            </a:endParaRPr>
          </a:p>
          <a:p>
            <a:pPr marL="12700" marR="3237230">
              <a:lnSpc>
                <a:spcPct val="95700"/>
              </a:lnSpc>
              <a:spcBef>
                <a:spcPts val="25"/>
              </a:spcBef>
              <a:tabLst>
                <a:tab pos="69977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Input:	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File </a:t>
            </a:r>
            <a:r>
              <a:rPr sz="1400" b="1" i="1" spc="-5" dirty="0">
                <a:latin typeface="Times New Roman"/>
                <a:cs typeface="Times New Roman"/>
              </a:rPr>
              <a:t>(NxN)  Output :</a:t>
            </a:r>
            <a:r>
              <a:rPr sz="1400" b="1" spc="-5" dirty="0">
                <a:latin typeface="Times New Roman"/>
                <a:cs typeface="Times New Roman"/>
              </a:rPr>
              <a:t>ImageFile</a:t>
            </a:r>
            <a:r>
              <a:rPr sz="1400" b="1" i="1" spc="-5" dirty="0">
                <a:latin typeface="Times New Roman"/>
                <a:cs typeface="Times New Roman"/>
              </a:rPr>
              <a:t>(2Nx2N)  Step1</a:t>
            </a:r>
            <a:r>
              <a:rPr sz="1400" b="1" i="1" dirty="0">
                <a:latin typeface="Times New Roman"/>
                <a:cs typeface="Times New Roman"/>
              </a:rPr>
              <a:t> </a:t>
            </a:r>
            <a:r>
              <a:rPr sz="1400" b="1" i="1" spc="-5" dirty="0">
                <a:latin typeface="Times New Roman"/>
                <a:cs typeface="Times New Roman"/>
              </a:rPr>
              <a:t>:</a:t>
            </a:r>
            <a:r>
              <a:rPr sz="1400" spc="-5" dirty="0">
                <a:latin typeface="Times New Roman"/>
                <a:cs typeface="Times New Roman"/>
              </a:rPr>
              <a:t>N=0:M=0</a:t>
            </a:r>
            <a:endParaRPr sz="1400">
              <a:latin typeface="Times New Roman"/>
              <a:cs typeface="Times New Roman"/>
            </a:endParaRPr>
          </a:p>
          <a:p>
            <a:pPr marL="12700" marR="1991360">
              <a:lnSpc>
                <a:spcPts val="1610"/>
              </a:lnSpc>
              <a:spcBef>
                <a:spcPts val="40"/>
              </a:spcBef>
              <a:tabLst>
                <a:tab pos="743585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Step</a:t>
            </a:r>
            <a:r>
              <a:rPr sz="1400" b="1" i="1" spc="5" dirty="0">
                <a:latin typeface="Times New Roman"/>
                <a:cs typeface="Times New Roman"/>
              </a:rPr>
              <a:t> </a:t>
            </a:r>
            <a:r>
              <a:rPr sz="1400" b="1" i="1" dirty="0">
                <a:latin typeface="Times New Roman"/>
                <a:cs typeface="Times New Roman"/>
              </a:rPr>
              <a:t>2:	</a:t>
            </a:r>
            <a:r>
              <a:rPr sz="1400" dirty="0">
                <a:latin typeface="Times New Roman"/>
                <a:cs typeface="Times New Roman"/>
              </a:rPr>
              <a:t>For I = 2 </a:t>
            </a:r>
            <a:r>
              <a:rPr sz="1400" spc="-5" dirty="0">
                <a:latin typeface="Times New Roman"/>
                <a:cs typeface="Times New Roman"/>
              </a:rPr>
              <a:t>to width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 image </a:t>
            </a:r>
            <a:r>
              <a:rPr sz="1400" dirty="0">
                <a:latin typeface="Times New Roman"/>
                <a:cs typeface="Times New Roman"/>
              </a:rPr>
              <a:t>-1  For J = 2 </a:t>
            </a:r>
            <a:r>
              <a:rPr sz="1400" spc="-5" dirty="0">
                <a:latin typeface="Times New Roman"/>
                <a:cs typeface="Times New Roman"/>
              </a:rPr>
              <a:t>to height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input</a:t>
            </a:r>
            <a:r>
              <a:rPr sz="1400" spc="-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image-1</a:t>
            </a:r>
            <a:endParaRPr sz="1400">
              <a:latin typeface="Times New Roman"/>
              <a:cs typeface="Times New Roman"/>
            </a:endParaRPr>
          </a:p>
          <a:p>
            <a:pPr marL="56515" marR="1798320" indent="-44450">
              <a:lnSpc>
                <a:spcPts val="1610"/>
              </a:lnSpc>
              <a:spcBef>
                <a:spcPts val="5"/>
              </a:spcBef>
              <a:tabLst>
                <a:tab pos="521334" algn="l"/>
              </a:tabLst>
            </a:pPr>
            <a:r>
              <a:rPr sz="1400" dirty="0">
                <a:latin typeface="Times New Roman"/>
                <a:cs typeface="Times New Roman"/>
              </a:rPr>
              <a:t>For </a:t>
            </a:r>
            <a:r>
              <a:rPr sz="1400" spc="-5" dirty="0">
                <a:latin typeface="Times New Roman"/>
                <a:cs typeface="Times New Roman"/>
              </a:rPr>
              <a:t>each Picture1.point (Pixel) do the following:  </a:t>
            </a:r>
            <a:r>
              <a:rPr sz="1400" dirty="0">
                <a:latin typeface="Times New Roman"/>
                <a:cs typeface="Times New Roman"/>
              </a:rPr>
              <a:t>Red	= </a:t>
            </a:r>
            <a:r>
              <a:rPr sz="1400" spc="-5" dirty="0">
                <a:latin typeface="Times New Roman"/>
                <a:cs typeface="Times New Roman"/>
              </a:rPr>
              <a:t>Pixel (I, </a:t>
            </a:r>
            <a:r>
              <a:rPr sz="1400" dirty="0">
                <a:latin typeface="Times New Roman"/>
                <a:cs typeface="Times New Roman"/>
              </a:rPr>
              <a:t>J) </a:t>
            </a:r>
            <a:r>
              <a:rPr sz="1400" spc="-5" dirty="0">
                <a:latin typeface="Times New Roman"/>
                <a:cs typeface="Times New Roman"/>
              </a:rPr>
              <a:t>Mod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256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565"/>
              </a:lnSpc>
            </a:pPr>
            <a:r>
              <a:rPr sz="1400" spc="-5" dirty="0">
                <a:latin typeface="Times New Roman"/>
                <a:cs typeface="Times New Roman"/>
              </a:rPr>
              <a:t>Green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((Pixel(I,J) And &amp;HFF00FF00) </a:t>
            </a:r>
            <a:r>
              <a:rPr sz="1400" dirty="0">
                <a:latin typeface="Times New Roman"/>
                <a:cs typeface="Times New Roman"/>
              </a:rPr>
              <a:t>/ 256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&amp;)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12" y="3368167"/>
            <a:ext cx="36258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Bl</a:t>
            </a:r>
            <a:r>
              <a:rPr sz="1400" spc="-10" dirty="0">
                <a:latin typeface="Times New Roman"/>
                <a:cs typeface="Times New Roman"/>
              </a:rPr>
              <a:t>u</a:t>
            </a:r>
            <a:r>
              <a:rPr sz="1400" dirty="0">
                <a:latin typeface="Times New Roman"/>
                <a:cs typeface="Times New Roman"/>
              </a:rPr>
              <a:t>e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44101" y="3368172"/>
            <a:ext cx="4131310" cy="207749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((pixel </a:t>
            </a:r>
            <a:r>
              <a:rPr sz="1400" dirty="0">
                <a:latin typeface="Times New Roman"/>
                <a:cs typeface="Times New Roman"/>
              </a:rPr>
              <a:t>(I, </a:t>
            </a:r>
            <a:r>
              <a:rPr sz="1400" spc="-5" dirty="0">
                <a:latin typeface="Times New Roman"/>
                <a:cs typeface="Times New Roman"/>
              </a:rPr>
              <a:t>J) And&amp;HFF0000) </a:t>
            </a:r>
            <a:r>
              <a:rPr sz="1400" dirty="0">
                <a:latin typeface="Times New Roman"/>
                <a:cs typeface="Times New Roman"/>
              </a:rPr>
              <a:t>/ </a:t>
            </a:r>
            <a:r>
              <a:rPr sz="1400" spc="-5" dirty="0">
                <a:latin typeface="Times New Roman"/>
                <a:cs typeface="Times New Roman"/>
              </a:rPr>
              <a:t>65536)</a:t>
            </a:r>
            <a:endParaRPr sz="1400">
              <a:latin typeface="Times New Roman"/>
              <a:cs typeface="Times New Roman"/>
            </a:endParaRPr>
          </a:p>
          <a:p>
            <a:pPr marL="1327785">
              <a:lnSpc>
                <a:spcPts val="161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Red&lt;0 then Red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5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 marR="742315">
              <a:lnSpc>
                <a:spcPts val="1610"/>
              </a:lnSpc>
              <a:spcBef>
                <a:spcPts val="80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Red&gt;=255 then </a:t>
            </a:r>
            <a:r>
              <a:rPr sz="1400" spc="-10" dirty="0">
                <a:latin typeface="Times New Roman"/>
                <a:cs typeface="Times New Roman"/>
              </a:rPr>
              <a:t>Red </a:t>
            </a:r>
            <a:r>
              <a:rPr sz="1400" spc="-5" dirty="0">
                <a:latin typeface="Times New Roman"/>
                <a:cs typeface="Times New Roman"/>
              </a:rPr>
              <a:t>=255  </a:t>
            </a: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Green&lt;0 then Green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 marR="445770">
              <a:lnSpc>
                <a:spcPts val="1610"/>
              </a:lnSpc>
              <a:spcBef>
                <a:spcPts val="5"/>
              </a:spcBef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Green&gt;=255 then Green=255  </a:t>
            </a:r>
            <a:r>
              <a:rPr sz="1400" dirty="0">
                <a:latin typeface="Times New Roman"/>
                <a:cs typeface="Times New Roman"/>
              </a:rPr>
              <a:t>If Blue&lt;0 </a:t>
            </a:r>
            <a:r>
              <a:rPr sz="1400" spc="-5" dirty="0">
                <a:latin typeface="Times New Roman"/>
                <a:cs typeface="Times New Roman"/>
              </a:rPr>
              <a:t>the Blue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=0</a:t>
            </a:r>
            <a:endParaRPr sz="1400">
              <a:latin typeface="Times New Roman"/>
              <a:cs typeface="Times New Roman"/>
            </a:endParaRPr>
          </a:p>
          <a:p>
            <a:pPr marL="1327785">
              <a:lnSpc>
                <a:spcPts val="1530"/>
              </a:lnSpc>
            </a:pPr>
            <a:r>
              <a:rPr sz="140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Blue&gt;=255 then Blue=255</a:t>
            </a:r>
            <a:endParaRPr sz="1400">
              <a:latin typeface="Times New Roman"/>
              <a:cs typeface="Times New Roman"/>
            </a:endParaRPr>
          </a:p>
          <a:p>
            <a:pPr marL="767080" marR="5080" indent="-354330">
              <a:lnSpc>
                <a:spcPts val="1610"/>
              </a:lnSpc>
              <a:spcBef>
                <a:spcPts val="80"/>
              </a:spcBef>
            </a:pPr>
            <a:r>
              <a:rPr sz="1400" spc="-5" dirty="0">
                <a:latin typeface="Times New Roman"/>
                <a:cs typeface="Times New Roman"/>
              </a:rPr>
              <a:t>Draw Picture2.PSet (N,M), </a:t>
            </a:r>
            <a:r>
              <a:rPr sz="1400" dirty="0">
                <a:latin typeface="Times New Roman"/>
                <a:cs typeface="Times New Roman"/>
              </a:rPr>
              <a:t>RGB(Red, </a:t>
            </a:r>
            <a:r>
              <a:rPr sz="1400" spc="-5" dirty="0">
                <a:latin typeface="Times New Roman"/>
                <a:cs typeface="Times New Roman"/>
              </a:rPr>
              <a:t>Green, Blue)  M=M+1</a:t>
            </a:r>
            <a:endParaRPr sz="1400">
              <a:latin typeface="Times New Roman"/>
              <a:cs typeface="Times New Roman"/>
            </a:endParaRPr>
          </a:p>
          <a:p>
            <a:pPr marL="413384">
              <a:lnSpc>
                <a:spcPts val="1565"/>
              </a:lnSpc>
            </a:pPr>
            <a:r>
              <a:rPr sz="1400" spc="-5" dirty="0">
                <a:latin typeface="Times New Roman"/>
                <a:cs typeface="Times New Roman"/>
              </a:rPr>
              <a:t>Draw Picture2.PSet (N,M), </a:t>
            </a:r>
            <a:r>
              <a:rPr sz="1400" dirty="0">
                <a:latin typeface="Times New Roman"/>
                <a:cs typeface="Times New Roman"/>
              </a:rPr>
              <a:t>RGB(Red, </a:t>
            </a:r>
            <a:r>
              <a:rPr sz="1400" spc="-5" dirty="0">
                <a:latin typeface="Times New Roman"/>
                <a:cs typeface="Times New Roman"/>
              </a:rPr>
              <a:t>Green,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Blue)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0612" y="5416675"/>
            <a:ext cx="3215005" cy="189705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J</a:t>
            </a:r>
            <a:endParaRPr sz="1400">
              <a:latin typeface="Times New Roman"/>
              <a:cs typeface="Times New Roman"/>
            </a:endParaRPr>
          </a:p>
          <a:p>
            <a:pPr marL="499745">
              <a:lnSpc>
                <a:spcPts val="1595"/>
              </a:lnSpc>
            </a:pPr>
            <a:r>
              <a:rPr sz="1400" spc="-5" dirty="0">
                <a:latin typeface="Times New Roman"/>
                <a:cs typeface="Times New Roman"/>
              </a:rPr>
              <a:t>N=N+1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00"/>
              </a:lnSpc>
            </a:pPr>
            <a:r>
              <a:rPr sz="1400" dirty="0">
                <a:latin typeface="Times New Roman"/>
                <a:cs typeface="Times New Roman"/>
              </a:rPr>
              <a:t>For K = 1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</a:t>
            </a:r>
            <a:endParaRPr sz="1400">
              <a:latin typeface="Times New Roman"/>
              <a:cs typeface="Times New Roman"/>
            </a:endParaRPr>
          </a:p>
          <a:p>
            <a:pPr marL="970915">
              <a:lnSpc>
                <a:spcPts val="1839"/>
              </a:lnSpc>
            </a:pPr>
            <a:r>
              <a:rPr sz="1400" spc="-5" dirty="0">
                <a:latin typeface="Times New Roman"/>
                <a:cs typeface="Times New Roman"/>
              </a:rPr>
              <a:t>A= </a:t>
            </a:r>
            <a:r>
              <a:rPr sz="1600" spc="-5" dirty="0">
                <a:latin typeface="Times New Roman"/>
                <a:cs typeface="Times New Roman"/>
              </a:rPr>
              <a:t>Picture2.Point(N - 1,</a:t>
            </a:r>
            <a:r>
              <a:rPr sz="1600" spc="-1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K)</a:t>
            </a:r>
            <a:endParaRPr sz="1600">
              <a:latin typeface="Times New Roman"/>
              <a:cs typeface="Times New Roman"/>
            </a:endParaRPr>
          </a:p>
          <a:p>
            <a:pPr marL="926465">
              <a:lnSpc>
                <a:spcPts val="1630"/>
              </a:lnSpc>
            </a:pPr>
            <a:r>
              <a:rPr sz="1400" spc="-5" dirty="0">
                <a:latin typeface="Times New Roman"/>
                <a:cs typeface="Times New Roman"/>
              </a:rPr>
              <a:t>Draw Picture2.PSet (N,K), </a:t>
            </a:r>
            <a:r>
              <a:rPr sz="1400" dirty="0">
                <a:latin typeface="Times New Roman"/>
                <a:cs typeface="Times New Roman"/>
              </a:rPr>
              <a:t>A</a:t>
            </a:r>
            <a:endParaRPr sz="1400">
              <a:latin typeface="Times New Roman"/>
              <a:cs typeface="Times New Roman"/>
            </a:endParaRPr>
          </a:p>
          <a:p>
            <a:pPr marL="12700" marR="2596515" indent="57785">
              <a:lnSpc>
                <a:spcPct val="95000"/>
              </a:lnSpc>
              <a:spcBef>
                <a:spcPts val="65"/>
              </a:spcBef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9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K  </a:t>
            </a:r>
            <a:r>
              <a:rPr sz="1400" dirty="0">
                <a:latin typeface="Times New Roman"/>
                <a:cs typeface="Times New Roman"/>
              </a:rPr>
              <a:t>M=0  </a:t>
            </a:r>
            <a:r>
              <a:rPr sz="1400" spc="-5" dirty="0">
                <a:latin typeface="Times New Roman"/>
                <a:cs typeface="Times New Roman"/>
              </a:rPr>
              <a:t>N=N+1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5"/>
              </a:lnSpc>
            </a:pPr>
            <a:r>
              <a:rPr sz="1400" b="1" dirty="0">
                <a:latin typeface="Times New Roman"/>
                <a:cs typeface="Times New Roman"/>
              </a:rPr>
              <a:t>Next</a:t>
            </a:r>
            <a:r>
              <a:rPr sz="1400" b="1" spc="-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I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0" y="5282945"/>
            <a:ext cx="1981998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63034" y="3423423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45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6" y="888237"/>
            <a:ext cx="5208905" cy="226446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3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Sobel Edge Detection</a:t>
            </a:r>
            <a:r>
              <a:rPr sz="1400" b="1" spc="1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Algorithm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30"/>
              </a:lnSpc>
              <a:tabLst>
                <a:tab pos="69977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Input:	</a:t>
            </a:r>
            <a:r>
              <a:rPr sz="1400" spc="-5" dirty="0">
                <a:latin typeface="Times New Roman"/>
                <a:cs typeface="Times New Roman"/>
              </a:rPr>
              <a:t>Gray </a:t>
            </a:r>
            <a:r>
              <a:rPr sz="1400" dirty="0">
                <a:latin typeface="Times New Roman"/>
                <a:cs typeface="Times New Roman"/>
              </a:rPr>
              <a:t>level </a:t>
            </a:r>
            <a:r>
              <a:rPr sz="1400" spc="-5" dirty="0">
                <a:latin typeface="Times New Roman"/>
                <a:cs typeface="Times New Roman"/>
              </a:rPr>
              <a:t>Image </a:t>
            </a:r>
            <a:r>
              <a:rPr sz="1400" dirty="0">
                <a:latin typeface="Times New Roman"/>
                <a:cs typeface="Times New Roman"/>
              </a:rPr>
              <a:t>File, </a:t>
            </a:r>
            <a:r>
              <a:rPr sz="1400" spc="-5" dirty="0">
                <a:latin typeface="Times New Roman"/>
                <a:cs typeface="Times New Roman"/>
              </a:rPr>
              <a:t>Image Width, Image Height,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Column</a:t>
            </a:r>
            <a:endParaRPr sz="1400">
              <a:latin typeface="Times New Roman"/>
              <a:cs typeface="Times New Roman"/>
            </a:endParaRPr>
          </a:p>
          <a:p>
            <a:pPr marR="2581910" algn="ctr">
              <a:lnSpc>
                <a:spcPct val="100000"/>
              </a:lnSpc>
              <a:spcBef>
                <a:spcPts val="735"/>
              </a:spcBef>
            </a:pPr>
            <a:r>
              <a:rPr sz="1400" dirty="0">
                <a:latin typeface="Times New Roman"/>
                <a:cs typeface="Times New Roman"/>
              </a:rPr>
              <a:t>Mask, </a:t>
            </a:r>
            <a:r>
              <a:rPr sz="1400" spc="-5" dirty="0">
                <a:latin typeface="Times New Roman"/>
                <a:cs typeface="Times New Roman"/>
              </a:rPr>
              <a:t>Row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Mask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Output: </a:t>
            </a:r>
            <a:r>
              <a:rPr sz="1400" spc="-5" dirty="0">
                <a:latin typeface="Times New Roman"/>
                <a:cs typeface="Times New Roman"/>
              </a:rPr>
              <a:t>Edge Image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File.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30"/>
              </a:spcBef>
              <a:tabLst>
                <a:tab pos="655320" algn="l"/>
              </a:tabLst>
            </a:pPr>
            <a:r>
              <a:rPr sz="1400" b="1" i="1" spc="-5" dirty="0">
                <a:latin typeface="Times New Roman"/>
                <a:cs typeface="Times New Roman"/>
              </a:rPr>
              <a:t>Step1:	</a:t>
            </a:r>
            <a:r>
              <a:rPr sz="1400" spc="-5" dirty="0">
                <a:latin typeface="Times New Roman"/>
                <a:cs typeface="Times New Roman"/>
              </a:rPr>
              <a:t>Set the counters, </a:t>
            </a:r>
            <a:r>
              <a:rPr sz="1400" dirty="0">
                <a:latin typeface="Times New Roman"/>
                <a:cs typeface="Times New Roman"/>
              </a:rPr>
              <a:t>Row </a:t>
            </a:r>
            <a:r>
              <a:rPr sz="1400" spc="-5" dirty="0">
                <a:latin typeface="Times New Roman"/>
                <a:cs typeface="Times New Roman"/>
              </a:rPr>
              <a:t>and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to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  <a:p>
            <a:pPr marL="544195" marR="5080" indent="-532130">
              <a:lnSpc>
                <a:spcPct val="143600"/>
              </a:lnSpc>
            </a:pPr>
            <a:r>
              <a:rPr sz="1400" b="1" i="1" spc="-5" dirty="0">
                <a:latin typeface="Times New Roman"/>
                <a:cs typeface="Times New Roman"/>
              </a:rPr>
              <a:t>Step2</a:t>
            </a:r>
            <a:r>
              <a:rPr sz="1400" spc="-5" dirty="0">
                <a:latin typeface="Times New Roman"/>
                <a:cs typeface="Times New Roman"/>
              </a:rPr>
              <a:t>: Cut the window </a:t>
            </a:r>
            <a:r>
              <a:rPr sz="1400" dirty="0">
                <a:latin typeface="Times New Roman"/>
                <a:cs typeface="Times New Roman"/>
              </a:rPr>
              <a:t>size </a:t>
            </a:r>
            <a:r>
              <a:rPr sz="1400" spc="-5" dirty="0">
                <a:latin typeface="Times New Roman"/>
                <a:cs typeface="Times New Roman"/>
              </a:rPr>
              <a:t>(3X3) from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original image, such that the  </a:t>
            </a:r>
            <a:r>
              <a:rPr sz="1400" dirty="0">
                <a:latin typeface="Times New Roman"/>
                <a:cs typeface="Times New Roman"/>
              </a:rPr>
              <a:t>central </a:t>
            </a:r>
            <a:r>
              <a:rPr sz="1400" spc="-5" dirty="0">
                <a:latin typeface="Times New Roman"/>
                <a:cs typeface="Times New Roman"/>
              </a:rPr>
              <a:t>pixel of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window </a:t>
            </a:r>
            <a:r>
              <a:rPr sz="1400" dirty="0">
                <a:latin typeface="Times New Roman"/>
                <a:cs typeface="Times New Roman"/>
              </a:rPr>
              <a:t>is </a:t>
            </a:r>
            <a:r>
              <a:rPr sz="1400" spc="-5" dirty="0">
                <a:latin typeface="Times New Roman"/>
                <a:cs typeface="Times New Roman"/>
              </a:rPr>
              <a:t>the pixel in the original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image</a:t>
            </a:r>
            <a:endParaRPr sz="1400">
              <a:latin typeface="Times New Roman"/>
              <a:cs typeface="Times New Roman"/>
            </a:endParaRPr>
          </a:p>
          <a:p>
            <a:pPr marL="544195">
              <a:lnSpc>
                <a:spcPct val="100000"/>
              </a:lnSpc>
              <a:spcBef>
                <a:spcPts val="745"/>
              </a:spcBef>
            </a:pPr>
            <a:r>
              <a:rPr sz="1400" dirty="0">
                <a:latin typeface="Times New Roman"/>
                <a:cs typeface="Times New Roman"/>
              </a:rPr>
              <a:t>whose </a:t>
            </a:r>
            <a:r>
              <a:rPr sz="1400" spc="-5" dirty="0">
                <a:latin typeface="Times New Roman"/>
                <a:cs typeface="Times New Roman"/>
              </a:rPr>
              <a:t>location </a:t>
            </a:r>
            <a:r>
              <a:rPr sz="1400" dirty="0">
                <a:latin typeface="Times New Roman"/>
                <a:cs typeface="Times New Roman"/>
              </a:rPr>
              <a:t>(Row, </a:t>
            </a:r>
            <a:r>
              <a:rPr sz="1400" spc="-10" dirty="0">
                <a:latin typeface="Times New Roman"/>
                <a:cs typeface="Times New Roman"/>
              </a:rPr>
              <a:t>Column)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30604" y="3237103"/>
            <a:ext cx="49149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Step3: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60490" y="4502915"/>
            <a:ext cx="258445" cy="1199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0025" algn="l"/>
              </a:tabLst>
            </a:pPr>
            <a:r>
              <a:rPr sz="700" spc="5" dirty="0">
                <a:latin typeface="Times New Roman"/>
                <a:cs typeface="Times New Roman"/>
              </a:rPr>
              <a:t>1	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727961" y="3132557"/>
            <a:ext cx="4856480" cy="1808444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25"/>
              </a:spcBef>
            </a:pPr>
            <a:r>
              <a:rPr sz="1400" dirty="0">
                <a:latin typeface="Times New Roman"/>
                <a:cs typeface="Times New Roman"/>
              </a:rPr>
              <a:t>perform the </a:t>
            </a:r>
            <a:r>
              <a:rPr sz="1400" spc="-5" dirty="0">
                <a:latin typeface="Times New Roman"/>
                <a:cs typeface="Times New Roman"/>
              </a:rPr>
              <a:t>convolution process </a:t>
            </a:r>
            <a:r>
              <a:rPr sz="1400" spc="-10" dirty="0">
                <a:latin typeface="Times New Roman"/>
                <a:cs typeface="Times New Roman"/>
              </a:rPr>
              <a:t>as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follows:</a:t>
            </a:r>
            <a:endParaRPr sz="1400">
              <a:latin typeface="Times New Roman"/>
              <a:cs typeface="Times New Roman"/>
            </a:endParaRPr>
          </a:p>
          <a:p>
            <a:pPr marL="501650" marR="5080" indent="-228600" algn="just">
              <a:lnSpc>
                <a:spcPct val="143900"/>
              </a:lnSpc>
              <a:spcBef>
                <a:spcPts val="90"/>
              </a:spcBef>
              <a:buFont typeface="Symbol"/>
              <a:buChar char=""/>
              <a:tabLst>
                <a:tab pos="502284" algn="l"/>
              </a:tabLst>
            </a:pPr>
            <a:r>
              <a:rPr sz="1400" spc="-5" dirty="0">
                <a:latin typeface="Times New Roman"/>
                <a:cs typeface="Times New Roman"/>
              </a:rPr>
              <a:t>convolve the window </a:t>
            </a:r>
            <a:r>
              <a:rPr sz="1400" dirty="0">
                <a:latin typeface="Times New Roman"/>
                <a:cs typeface="Times New Roman"/>
              </a:rPr>
              <a:t>two </a:t>
            </a:r>
            <a:r>
              <a:rPr sz="1400" spc="-10" dirty="0">
                <a:latin typeface="Times New Roman"/>
                <a:cs typeface="Times New Roman"/>
              </a:rPr>
              <a:t>times </a:t>
            </a:r>
            <a:r>
              <a:rPr sz="1400" dirty="0">
                <a:latin typeface="Times New Roman"/>
                <a:cs typeface="Times New Roman"/>
              </a:rPr>
              <a:t>, first </a:t>
            </a:r>
            <a:r>
              <a:rPr sz="1400" spc="-5" dirty="0">
                <a:latin typeface="Times New Roman"/>
                <a:cs typeface="Times New Roman"/>
              </a:rPr>
              <a:t>convolved it with row  mask, second </a:t>
            </a:r>
            <a:r>
              <a:rPr sz="1400" spc="-10" dirty="0">
                <a:latin typeface="Times New Roman"/>
                <a:cs typeface="Times New Roman"/>
              </a:rPr>
              <a:t>convolved </a:t>
            </a:r>
            <a:r>
              <a:rPr sz="1400" spc="-5" dirty="0">
                <a:latin typeface="Times New Roman"/>
                <a:cs typeface="Times New Roman"/>
              </a:rPr>
              <a:t>it with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spc="-5" dirty="0">
                <a:latin typeface="Times New Roman"/>
                <a:cs typeface="Times New Roman"/>
              </a:rPr>
              <a:t>mask </a:t>
            </a:r>
            <a:r>
              <a:rPr sz="1400" dirty="0">
                <a:latin typeface="Times New Roman"/>
                <a:cs typeface="Times New Roman"/>
              </a:rPr>
              <a:t>as </a:t>
            </a:r>
            <a:r>
              <a:rPr sz="1400" spc="-5" dirty="0">
                <a:latin typeface="Times New Roman"/>
                <a:cs typeface="Times New Roman"/>
              </a:rPr>
              <a:t>described in 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10" dirty="0">
                <a:latin typeface="Times New Roman"/>
                <a:cs typeface="Times New Roman"/>
              </a:rPr>
              <a:t>following</a:t>
            </a:r>
            <a:r>
              <a:rPr sz="140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equation:</a:t>
            </a:r>
            <a:endParaRPr sz="1400">
              <a:latin typeface="Times New Roman"/>
              <a:cs typeface="Times New Roman"/>
            </a:endParaRPr>
          </a:p>
          <a:p>
            <a:pPr marL="501650">
              <a:lnSpc>
                <a:spcPct val="100000"/>
              </a:lnSpc>
              <a:spcBef>
                <a:spcPts val="1100"/>
              </a:spcBef>
            </a:pPr>
            <a:r>
              <a:rPr sz="1400" spc="-5" dirty="0">
                <a:latin typeface="Times New Roman"/>
                <a:cs typeface="Times New Roman"/>
              </a:rPr>
              <a:t>Temporary-image </a:t>
            </a:r>
            <a:r>
              <a:rPr sz="1400" dirty="0">
                <a:latin typeface="Times New Roman"/>
                <a:cs typeface="Times New Roman"/>
              </a:rPr>
              <a:t>(x,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y)</a:t>
            </a:r>
            <a:r>
              <a:rPr sz="1400" dirty="0">
                <a:latin typeface="Times New Roman"/>
                <a:cs typeface="Times New Roman"/>
              </a:rPr>
              <a:t> =</a:t>
            </a:r>
            <a:r>
              <a:rPr sz="1400" spc="-135" dirty="0">
                <a:latin typeface="Times New Roman"/>
                <a:cs typeface="Times New Roman"/>
              </a:rPr>
              <a:t> </a:t>
            </a:r>
            <a:r>
              <a:rPr sz="2625" spc="60" baseline="-9523" dirty="0">
                <a:latin typeface="Symbol"/>
                <a:cs typeface="Symbol"/>
              </a:rPr>
              <a:t></a:t>
            </a:r>
            <a:r>
              <a:rPr sz="1200" i="1" spc="40" dirty="0">
                <a:latin typeface="Times New Roman"/>
                <a:cs typeface="Times New Roman"/>
              </a:rPr>
              <a:t>window</a:t>
            </a:r>
            <a:r>
              <a:rPr sz="1200" spc="40" dirty="0">
                <a:latin typeface="Times New Roman"/>
                <a:cs typeface="Times New Roman"/>
              </a:rPr>
              <a:t>(</a:t>
            </a:r>
            <a:r>
              <a:rPr sz="1200" i="1" spc="40" dirty="0">
                <a:latin typeface="Times New Roman"/>
                <a:cs typeface="Times New Roman"/>
              </a:rPr>
              <a:t>i</a:t>
            </a:r>
            <a:r>
              <a:rPr sz="1200" spc="40" dirty="0">
                <a:latin typeface="Times New Roman"/>
                <a:cs typeface="Times New Roman"/>
              </a:rPr>
              <a:t>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spc="30" dirty="0">
                <a:latin typeface="Times New Roman"/>
                <a:cs typeface="Times New Roman"/>
              </a:rPr>
              <a:t>j</a:t>
            </a:r>
            <a:r>
              <a:rPr sz="1200" spc="30" dirty="0">
                <a:latin typeface="Times New Roman"/>
                <a:cs typeface="Times New Roman"/>
              </a:rPr>
              <a:t>)</a:t>
            </a:r>
            <a:r>
              <a:rPr sz="1200" spc="-1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*</a:t>
            </a:r>
            <a:r>
              <a:rPr sz="1200" spc="-145" dirty="0">
                <a:latin typeface="Times New Roman"/>
                <a:cs typeface="Times New Roman"/>
              </a:rPr>
              <a:t> </a:t>
            </a:r>
            <a:r>
              <a:rPr sz="1200" i="1" spc="15" dirty="0">
                <a:latin typeface="Times New Roman"/>
                <a:cs typeface="Times New Roman"/>
              </a:rPr>
              <a:t>mask</a:t>
            </a:r>
            <a:r>
              <a:rPr sz="1200" spc="15" dirty="0">
                <a:latin typeface="Times New Roman"/>
                <a:cs typeface="Times New Roman"/>
              </a:rPr>
              <a:t>(</a:t>
            </a:r>
            <a:r>
              <a:rPr sz="1200" i="1" spc="15" dirty="0">
                <a:latin typeface="Times New Roman"/>
                <a:cs typeface="Times New Roman"/>
              </a:rPr>
              <a:t>i</a:t>
            </a:r>
            <a:r>
              <a:rPr sz="1200" spc="15" dirty="0">
                <a:latin typeface="Times New Roman"/>
                <a:cs typeface="Times New Roman"/>
              </a:rPr>
              <a:t>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i="1" spc="30" dirty="0">
                <a:latin typeface="Times New Roman"/>
                <a:cs typeface="Times New Roman"/>
              </a:rPr>
              <a:t>j</a:t>
            </a:r>
            <a:r>
              <a:rPr sz="1200" spc="30" dirty="0">
                <a:latin typeface="Times New Roman"/>
                <a:cs typeface="Times New Roman"/>
              </a:rPr>
              <a:t>)</a:t>
            </a:r>
            <a:endParaRPr sz="1200">
              <a:latin typeface="Times New Roman"/>
              <a:cs typeface="Times New Roman"/>
            </a:endParaRPr>
          </a:p>
          <a:p>
            <a:pPr marL="274320" algn="ctr">
              <a:lnSpc>
                <a:spcPct val="100000"/>
              </a:lnSpc>
              <a:spcBef>
                <a:spcPts val="85"/>
              </a:spcBef>
            </a:pPr>
            <a:r>
              <a:rPr sz="700" i="1" spc="30" dirty="0">
                <a:latin typeface="Times New Roman"/>
                <a:cs typeface="Times New Roman"/>
              </a:rPr>
              <a:t>i</a:t>
            </a:r>
            <a:r>
              <a:rPr sz="700" spc="30" dirty="0">
                <a:latin typeface="Symbol"/>
                <a:cs typeface="Symbol"/>
              </a:rPr>
              <a:t></a:t>
            </a:r>
            <a:r>
              <a:rPr sz="700" spc="30" dirty="0">
                <a:latin typeface="Times New Roman"/>
                <a:cs typeface="Times New Roman"/>
              </a:rPr>
              <a:t>1</a:t>
            </a:r>
            <a:r>
              <a:rPr sz="700" i="1" spc="30" dirty="0">
                <a:latin typeface="Times New Roman"/>
                <a:cs typeface="Times New Roman"/>
              </a:rPr>
              <a:t>i</a:t>
            </a:r>
            <a:r>
              <a:rPr sz="700" spc="30" dirty="0">
                <a:latin typeface="Symbol"/>
                <a:cs typeface="Symbol"/>
              </a:rPr>
              <a:t></a:t>
            </a:r>
            <a:r>
              <a:rPr sz="700" spc="30" dirty="0">
                <a:latin typeface="Times New Roman"/>
                <a:cs typeface="Times New Roman"/>
              </a:rPr>
              <a:t>1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8566" y="4903699"/>
            <a:ext cx="4692650" cy="652102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88900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Where the result </a:t>
            </a:r>
            <a:r>
              <a:rPr sz="1400" dirty="0">
                <a:latin typeface="Times New Roman"/>
                <a:cs typeface="Times New Roman"/>
              </a:rPr>
              <a:t>of the </a:t>
            </a:r>
            <a:r>
              <a:rPr sz="1400" spc="-5" dirty="0">
                <a:latin typeface="Times New Roman"/>
                <a:cs typeface="Times New Roman"/>
              </a:rPr>
              <a:t>two convolutions </a:t>
            </a:r>
            <a:r>
              <a:rPr sz="1400" dirty="0">
                <a:latin typeface="Times New Roman"/>
                <a:cs typeface="Times New Roman"/>
              </a:rPr>
              <a:t>are </a:t>
            </a:r>
            <a:r>
              <a:rPr sz="1400" spc="5" dirty="0">
                <a:latin typeface="Times New Roman"/>
                <a:cs typeface="Times New Roman"/>
              </a:rPr>
              <a:t>S</a:t>
            </a:r>
            <a:r>
              <a:rPr sz="1350" spc="7" baseline="-9259" dirty="0">
                <a:latin typeface="Times New Roman"/>
                <a:cs typeface="Times New Roman"/>
              </a:rPr>
              <a:t>1 </a:t>
            </a:r>
            <a:r>
              <a:rPr sz="1400" spc="-10" dirty="0">
                <a:latin typeface="Times New Roman"/>
                <a:cs typeface="Times New Roman"/>
              </a:rPr>
              <a:t>and</a:t>
            </a:r>
            <a:r>
              <a:rPr sz="1400" spc="-1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</a:t>
            </a:r>
            <a:r>
              <a:rPr sz="1350" baseline="-9259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830"/>
              </a:spcBef>
              <a:buFont typeface="Symbol"/>
              <a:buChar char=""/>
              <a:tabLst>
                <a:tab pos="240665" algn="l"/>
                <a:tab pos="241300" algn="l"/>
              </a:tabLst>
            </a:pPr>
            <a:r>
              <a:rPr sz="1400" dirty="0">
                <a:latin typeface="Times New Roman"/>
                <a:cs typeface="Times New Roman"/>
              </a:rPr>
              <a:t>Perform the </a:t>
            </a:r>
            <a:r>
              <a:rPr sz="1400" spc="-5" dirty="0">
                <a:latin typeface="Times New Roman"/>
                <a:cs typeface="Times New Roman"/>
              </a:rPr>
              <a:t>following equation to obtain the edge magnitude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217168" y="5671197"/>
            <a:ext cx="1351280" cy="228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" dirty="0">
                <a:latin typeface="Times New Roman"/>
                <a:cs typeface="Times New Roman"/>
              </a:rPr>
              <a:t>Edge Magnitude</a:t>
            </a:r>
            <a:r>
              <a:rPr sz="1400" spc="-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=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794758" y="5800242"/>
            <a:ext cx="396240" cy="119263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  <a:tabLst>
                <a:tab pos="337185" algn="l"/>
              </a:tabLst>
            </a:pPr>
            <a:r>
              <a:rPr sz="700" spc="5" dirty="0">
                <a:latin typeface="Times New Roman"/>
                <a:cs typeface="Times New Roman"/>
              </a:rPr>
              <a:t>1	2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716377" y="5699695"/>
            <a:ext cx="487680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20" dirty="0">
                <a:latin typeface="Times New Roman"/>
                <a:cs typeface="Times New Roman"/>
              </a:rPr>
              <a:t> </a:t>
            </a:r>
            <a:r>
              <a:rPr sz="1050" spc="7" baseline="43650" dirty="0">
                <a:latin typeface="Times New Roman"/>
                <a:cs typeface="Times New Roman"/>
              </a:rPr>
              <a:t>2</a:t>
            </a:r>
            <a:r>
              <a:rPr sz="1050" spc="262" baseline="43650" dirty="0">
                <a:latin typeface="Times New Roman"/>
                <a:cs typeface="Times New Roman"/>
              </a:rPr>
              <a:t> </a:t>
            </a:r>
            <a:r>
              <a:rPr sz="1150" spc="45" dirty="0">
                <a:latin typeface="Symbol"/>
                <a:cs typeface="Symbol"/>
              </a:rPr>
              <a:t></a:t>
            </a:r>
            <a:r>
              <a:rPr sz="1150" spc="-50" dirty="0">
                <a:latin typeface="Times New Roman"/>
                <a:cs typeface="Times New Roman"/>
              </a:rPr>
              <a:t> </a:t>
            </a:r>
            <a:r>
              <a:rPr sz="1150" i="1" spc="40" dirty="0">
                <a:latin typeface="Times New Roman"/>
                <a:cs typeface="Times New Roman"/>
              </a:rPr>
              <a:t>S</a:t>
            </a:r>
            <a:r>
              <a:rPr sz="1150" i="1" spc="-125" dirty="0">
                <a:latin typeface="Times New Roman"/>
                <a:cs typeface="Times New Roman"/>
              </a:rPr>
              <a:t> </a:t>
            </a:r>
            <a:r>
              <a:rPr sz="1050" spc="7" baseline="43650" dirty="0">
                <a:latin typeface="Times New Roman"/>
                <a:cs typeface="Times New Roman"/>
              </a:rPr>
              <a:t>2</a:t>
            </a:r>
            <a:endParaRPr sz="1050" baseline="4365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30604" y="5908027"/>
            <a:ext cx="5483860" cy="2193293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1099185">
              <a:lnSpc>
                <a:spcPct val="100000"/>
              </a:lnSpc>
              <a:spcBef>
                <a:spcPts val="925"/>
              </a:spcBef>
            </a:pPr>
            <a:r>
              <a:rPr sz="1400" spc="-5" dirty="0">
                <a:latin typeface="Times New Roman"/>
                <a:cs typeface="Times New Roman"/>
              </a:rPr>
              <a:t>Store the result in edge _image location (Row,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Column).</a:t>
            </a:r>
            <a:endParaRPr sz="1400">
              <a:latin typeface="Times New Roman"/>
              <a:cs typeface="Times New Roman"/>
            </a:endParaRPr>
          </a:p>
          <a:p>
            <a:pPr marL="1099185" marR="5080" indent="-228600">
              <a:lnSpc>
                <a:spcPct val="144300"/>
              </a:lnSpc>
              <a:spcBef>
                <a:spcPts val="85"/>
              </a:spcBef>
              <a:buFont typeface="Symbol"/>
              <a:buChar char=""/>
              <a:tabLst>
                <a:tab pos="1099185" algn="l"/>
                <a:tab pos="1099820" algn="l"/>
              </a:tabLst>
            </a:pPr>
            <a:r>
              <a:rPr sz="1400" spc="-5" dirty="0">
                <a:latin typeface="Times New Roman"/>
                <a:cs typeface="Times New Roman"/>
              </a:rPr>
              <a:t>Shift </a:t>
            </a:r>
            <a:r>
              <a:rPr sz="1400" dirty="0">
                <a:latin typeface="Times New Roman"/>
                <a:cs typeface="Times New Roman"/>
              </a:rPr>
              <a:t>the </a:t>
            </a:r>
            <a:r>
              <a:rPr sz="1400" spc="-5" dirty="0">
                <a:latin typeface="Times New Roman"/>
                <a:cs typeface="Times New Roman"/>
              </a:rPr>
              <a:t>window </a:t>
            </a:r>
            <a:r>
              <a:rPr sz="1400" dirty="0">
                <a:latin typeface="Times New Roman"/>
                <a:cs typeface="Times New Roman"/>
              </a:rPr>
              <a:t>one </a:t>
            </a:r>
            <a:r>
              <a:rPr sz="1400" spc="-5" dirty="0">
                <a:latin typeface="Times New Roman"/>
                <a:cs typeface="Times New Roman"/>
              </a:rPr>
              <a:t>pixel to the right </a:t>
            </a:r>
            <a:r>
              <a:rPr sz="1400" dirty="0">
                <a:latin typeface="Times New Roman"/>
                <a:cs typeface="Times New Roman"/>
              </a:rPr>
              <a:t>of </a:t>
            </a:r>
            <a:r>
              <a:rPr sz="1400" spc="-5" dirty="0">
                <a:latin typeface="Times New Roman"/>
                <a:cs typeface="Times New Roman"/>
              </a:rPr>
              <a:t>the original –image  </a:t>
            </a:r>
            <a:r>
              <a:rPr sz="1400" dirty="0">
                <a:latin typeface="Times New Roman"/>
                <a:cs typeface="Times New Roman"/>
              </a:rPr>
              <a:t>by increment </a:t>
            </a:r>
            <a:r>
              <a:rPr sz="1400" spc="-10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one.</a:t>
            </a:r>
            <a:endParaRPr sz="1400">
              <a:latin typeface="Times New Roman"/>
              <a:cs typeface="Times New Roman"/>
            </a:endParaRPr>
          </a:p>
          <a:p>
            <a:pPr marL="634365" marR="2252345" indent="-622300">
              <a:lnSpc>
                <a:spcPts val="2410"/>
              </a:lnSpc>
              <a:spcBef>
                <a:spcPts val="204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Step4: </a:t>
            </a:r>
            <a:r>
              <a:rPr sz="1400" spc="-10" dirty="0">
                <a:latin typeface="Times New Roman"/>
                <a:cs typeface="Times New Roman"/>
              </a:rPr>
              <a:t>If </a:t>
            </a:r>
            <a:r>
              <a:rPr sz="1400" spc="-5" dirty="0">
                <a:latin typeface="Times New Roman"/>
                <a:cs typeface="Times New Roman"/>
              </a:rPr>
              <a:t>column </a:t>
            </a:r>
            <a:r>
              <a:rPr sz="1400" dirty="0">
                <a:latin typeface="Times New Roman"/>
                <a:cs typeface="Times New Roman"/>
              </a:rPr>
              <a:t>= </a:t>
            </a:r>
            <a:r>
              <a:rPr sz="1400" spc="-5" dirty="0">
                <a:latin typeface="Times New Roman"/>
                <a:cs typeface="Times New Roman"/>
              </a:rPr>
              <a:t>width </a:t>
            </a:r>
            <a:r>
              <a:rPr sz="1400" spc="-10" dirty="0">
                <a:latin typeface="Times New Roman"/>
                <a:cs typeface="Times New Roman"/>
              </a:rPr>
              <a:t>-1 </a:t>
            </a:r>
            <a:r>
              <a:rPr sz="1400" spc="-5" dirty="0">
                <a:latin typeface="Times New Roman"/>
                <a:cs typeface="Times New Roman"/>
              </a:rPr>
              <a:t>then </a:t>
            </a:r>
            <a:r>
              <a:rPr sz="1400" dirty="0">
                <a:latin typeface="Times New Roman"/>
                <a:cs typeface="Times New Roman"/>
              </a:rPr>
              <a:t>go to </a:t>
            </a:r>
            <a:r>
              <a:rPr sz="1400" spc="-5" dirty="0">
                <a:latin typeface="Times New Roman"/>
                <a:cs typeface="Times New Roman"/>
              </a:rPr>
              <a:t>step </a:t>
            </a:r>
            <a:r>
              <a:rPr sz="1400" dirty="0">
                <a:latin typeface="Times New Roman"/>
                <a:cs typeface="Times New Roman"/>
              </a:rPr>
              <a:t>5  </a:t>
            </a:r>
            <a:r>
              <a:rPr sz="1400" spc="-5" dirty="0">
                <a:latin typeface="Times New Roman"/>
                <a:cs typeface="Times New Roman"/>
              </a:rPr>
              <a:t>Else repeat steps (2), </a:t>
            </a:r>
            <a:r>
              <a:rPr sz="1400" dirty="0">
                <a:latin typeface="Times New Roman"/>
                <a:cs typeface="Times New Roman"/>
              </a:rPr>
              <a:t>(3) </a:t>
            </a:r>
            <a:r>
              <a:rPr sz="1400" spc="-5" dirty="0">
                <a:latin typeface="Times New Roman"/>
                <a:cs typeface="Times New Roman"/>
              </a:rPr>
              <a:t>and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(4)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35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Step5: </a:t>
            </a:r>
            <a:r>
              <a:rPr sz="1400" spc="-5" dirty="0">
                <a:latin typeface="Times New Roman"/>
                <a:cs typeface="Times New Roman"/>
              </a:rPr>
              <a:t>Move the window image one Row down in original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Image.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sz="1400" b="1" i="1" spc="-5" dirty="0">
                <a:latin typeface="Times New Roman"/>
                <a:cs typeface="Times New Roman"/>
              </a:rPr>
              <a:t>Step6: </a:t>
            </a:r>
            <a:r>
              <a:rPr sz="1400" spc="-5" dirty="0">
                <a:latin typeface="Times New Roman"/>
                <a:cs typeface="Times New Roman"/>
              </a:rPr>
              <a:t>Repeat step </a:t>
            </a:r>
            <a:r>
              <a:rPr sz="1400" spc="-10" dirty="0">
                <a:latin typeface="Times New Roman"/>
                <a:cs typeface="Times New Roman"/>
              </a:rPr>
              <a:t>(3) </a:t>
            </a:r>
            <a:r>
              <a:rPr sz="1400" dirty="0">
                <a:latin typeface="Times New Roman"/>
                <a:cs typeface="Times New Roman"/>
              </a:rPr>
              <a:t>until </a:t>
            </a:r>
            <a:r>
              <a:rPr sz="1400" spc="-5" dirty="0">
                <a:latin typeface="Times New Roman"/>
                <a:cs typeface="Times New Roman"/>
              </a:rPr>
              <a:t>Row=Height -1, Column= Width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-1.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235588" y="5282945"/>
            <a:ext cx="1428069" cy="135826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020313" y="3413950"/>
            <a:ext cx="1557654" cy="14903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30604" y="424688"/>
            <a:ext cx="92011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Chapter_</a:t>
            </a:r>
            <a:r>
              <a:rPr sz="1200" b="1" i="1" spc="-75" dirty="0">
                <a:latin typeface="Times New Roman"/>
                <a:cs typeface="Times New Roman"/>
              </a:rPr>
              <a:t> </a:t>
            </a:r>
            <a:r>
              <a:rPr sz="1200" b="1" i="1" dirty="0">
                <a:latin typeface="Times New Roman"/>
                <a:cs typeface="Times New Roman"/>
              </a:rPr>
              <a:t>Two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566662" y="424688"/>
            <a:ext cx="99568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i="1" dirty="0">
                <a:latin typeface="Times New Roman"/>
                <a:cs typeface="Times New Roman"/>
              </a:rPr>
              <a:t>Image</a:t>
            </a:r>
            <a:r>
              <a:rPr sz="1200" b="1" i="1" spc="-50" dirty="0">
                <a:latin typeface="Times New Roman"/>
                <a:cs typeface="Times New Roman"/>
              </a:rPr>
              <a:t> </a:t>
            </a:r>
            <a:r>
              <a:rPr sz="1200" b="1" i="1" spc="-5" dirty="0">
                <a:latin typeface="Times New Roman"/>
                <a:cs typeface="Times New Roman"/>
              </a:rPr>
              <a:t>Analysis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130604" y="888238"/>
            <a:ext cx="3205480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Enlarge the following </a:t>
            </a:r>
            <a:r>
              <a:rPr sz="1400" b="1" dirty="0">
                <a:latin typeface="Times New Roman"/>
                <a:cs typeface="Times New Roman"/>
              </a:rPr>
              <a:t>sub </a:t>
            </a:r>
            <a:r>
              <a:rPr sz="1400" b="1" spc="-5" dirty="0">
                <a:latin typeface="Times New Roman"/>
                <a:cs typeface="Times New Roman"/>
              </a:rPr>
              <a:t>image</a:t>
            </a:r>
            <a:r>
              <a:rPr sz="1400" b="1" spc="-3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using: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75333" y="1293634"/>
            <a:ext cx="2102485" cy="42319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38125" indent="-225425">
              <a:lnSpc>
                <a:spcPts val="1645"/>
              </a:lnSpc>
              <a:spcBef>
                <a:spcPts val="100"/>
              </a:spcBef>
              <a:buFont typeface="Times New Roman"/>
              <a:buAutoNum type="arabicPeriod"/>
              <a:tabLst>
                <a:tab pos="238760" algn="l"/>
              </a:tabLst>
            </a:pPr>
            <a:r>
              <a:rPr sz="1400" spc="-5" dirty="0">
                <a:latin typeface="Times New Roman"/>
                <a:cs typeface="Times New Roman"/>
              </a:rPr>
              <a:t>Zero_Order </a:t>
            </a:r>
            <a:r>
              <a:rPr sz="1400" spc="-10" dirty="0">
                <a:latin typeface="Times New Roman"/>
                <a:cs typeface="Times New Roman"/>
              </a:rPr>
              <a:t>Hold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  <a:p>
            <a:pPr marL="238125" indent="-225425">
              <a:lnSpc>
                <a:spcPts val="1645"/>
              </a:lnSpc>
              <a:buFont typeface="Times New Roman"/>
              <a:buAutoNum type="arabicPeriod"/>
              <a:tabLst>
                <a:tab pos="238760" algn="l"/>
              </a:tabLst>
            </a:pPr>
            <a:r>
              <a:rPr sz="1400" spc="-5" dirty="0">
                <a:latin typeface="Times New Roman"/>
                <a:cs typeface="Times New Roman"/>
              </a:rPr>
              <a:t>First </a:t>
            </a:r>
            <a:r>
              <a:rPr sz="1400" dirty="0">
                <a:latin typeface="Times New Roman"/>
                <a:cs typeface="Times New Roman"/>
              </a:rPr>
              <a:t>_Order </a:t>
            </a:r>
            <a:r>
              <a:rPr sz="1400" spc="-10" dirty="0">
                <a:latin typeface="Times New Roman"/>
                <a:cs typeface="Times New Roman"/>
              </a:rPr>
              <a:t>Hold</a:t>
            </a:r>
            <a:r>
              <a:rPr sz="1400" spc="-60" dirty="0">
                <a:latin typeface="Times New Roman"/>
                <a:cs typeface="Times New Roman"/>
              </a:rPr>
              <a:t> </a:t>
            </a:r>
            <a:r>
              <a:rPr sz="1400" spc="-5" dirty="0">
                <a:latin typeface="Times New Roman"/>
                <a:cs typeface="Times New Roman"/>
              </a:rPr>
              <a:t>method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397256" y="1910843"/>
            <a:ext cx="15652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1. </a:t>
            </a:r>
            <a:r>
              <a:rPr sz="1400" b="1" spc="-5" dirty="0">
                <a:latin typeface="Times New Roman"/>
                <a:cs typeface="Times New Roman"/>
              </a:rPr>
              <a:t>Zero_Order</a:t>
            </a:r>
            <a:r>
              <a:rPr sz="1400" b="1" spc="6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Hold</a:t>
            </a:r>
            <a:endParaRPr sz="1400">
              <a:latin typeface="Times New Roman"/>
              <a:cs typeface="Times New Roman"/>
            </a:endParaRPr>
          </a:p>
        </p:txBody>
      </p:sp>
      <p:graphicFrame>
        <p:nvGraphicFramePr>
          <p:cNvPr id="9" name="object 9"/>
          <p:cNvGraphicFramePr>
            <a:graphicFrameLocks noGrp="1"/>
          </p:cNvGraphicFramePr>
          <p:nvPr/>
        </p:nvGraphicFramePr>
        <p:xfrm>
          <a:off x="1465080" y="2147175"/>
          <a:ext cx="3547741" cy="17822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2434"/>
                <a:gridCol w="509904"/>
                <a:gridCol w="419734"/>
                <a:gridCol w="463550"/>
                <a:gridCol w="501014"/>
                <a:gridCol w="457200"/>
                <a:gridCol w="426085"/>
                <a:gridCol w="337820"/>
              </a:tblGrid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7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47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ts val="147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478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1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3495" algn="r">
                        <a:lnSpc>
                          <a:spcPts val="151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1280" algn="ct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191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48260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18745" algn="r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5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40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80010" algn="ctr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45415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3350">
                        <a:lnSpc>
                          <a:spcPts val="1515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42545" algn="r">
                        <a:lnSpc>
                          <a:spcPts val="1515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" algn="ct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51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515"/>
                        </a:lnSpc>
                      </a:pP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99695" algn="r">
                        <a:lnSpc>
                          <a:spcPts val="1470"/>
                        </a:lnSpc>
                      </a:pPr>
                      <a:r>
                        <a:rPr sz="1400" spc="5" dirty="0">
                          <a:latin typeface="Times New Roman"/>
                          <a:cs typeface="Times New Roman"/>
                        </a:rPr>
                        <a:t>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7145" algn="ctr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2715">
                        <a:lnSpc>
                          <a:spcPts val="1470"/>
                        </a:lnSpc>
                      </a:pPr>
                      <a:r>
                        <a:rPr sz="1400" spc="-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43815" algn="ctr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9065">
                        <a:lnSpc>
                          <a:spcPts val="1470"/>
                        </a:lnSpc>
                      </a:pPr>
                      <a:r>
                        <a:rPr sz="1400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8100" algn="r">
                        <a:lnSpc>
                          <a:spcPts val="1470"/>
                        </a:lnSpc>
                      </a:pPr>
                      <a:r>
                        <a:rPr sz="1400" spc="-10" dirty="0">
                          <a:latin typeface="Times New Roman"/>
                          <a:cs typeface="Times New Roman"/>
                        </a:rPr>
                        <a:t>9</a:t>
                      </a:r>
                      <a:r>
                        <a:rPr sz="1400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10" name="object 10"/>
          <p:cNvSpPr txBox="1"/>
          <p:nvPr/>
        </p:nvSpPr>
        <p:spPr>
          <a:xfrm>
            <a:off x="1397261" y="4373604"/>
            <a:ext cx="2225675" cy="2282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2. First </a:t>
            </a:r>
            <a:r>
              <a:rPr sz="1400" b="1" spc="-5" dirty="0">
                <a:latin typeface="Times New Roman"/>
                <a:cs typeface="Times New Roman"/>
              </a:rPr>
              <a:t>_Order Hold</a:t>
            </a:r>
            <a:r>
              <a:rPr sz="1400" b="1" spc="50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method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74389" y="4159123"/>
            <a:ext cx="693420" cy="657231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solidFill>
                  <a:srgbClr val="FFFFFF"/>
                </a:solidFill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3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b="1" spc="5" dirty="0">
                <a:solidFill>
                  <a:srgbClr val="FFFFFF"/>
                </a:solidFill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02004" y="5159729"/>
            <a:ext cx="5736590" cy="4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107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Q/ </a:t>
            </a:r>
            <a:r>
              <a:rPr sz="1400" b="1" spc="-5" dirty="0">
                <a:latin typeface="Times New Roman"/>
                <a:cs typeface="Times New Roman"/>
              </a:rPr>
              <a:t>Apply </a:t>
            </a:r>
            <a:r>
              <a:rPr sz="1400" b="1" dirty="0">
                <a:latin typeface="Times New Roman"/>
                <a:cs typeface="Times New Roman"/>
              </a:rPr>
              <a:t>a </a:t>
            </a:r>
            <a:r>
              <a:rPr sz="1400" b="1" spc="-5" dirty="0">
                <a:latin typeface="Times New Roman"/>
                <a:cs typeface="Times New Roman"/>
              </a:rPr>
              <a:t>median filter (Order Statistic) </a:t>
            </a:r>
            <a:r>
              <a:rPr sz="1400" b="1" dirty="0">
                <a:latin typeface="Times New Roman"/>
                <a:cs typeface="Times New Roman"/>
              </a:rPr>
              <a:t>on the </a:t>
            </a:r>
            <a:r>
              <a:rPr sz="1400" b="1" spc="-5" dirty="0">
                <a:latin typeface="Times New Roman"/>
                <a:cs typeface="Times New Roman"/>
              </a:rPr>
              <a:t>following assumed image,  using (3×3) Window</a:t>
            </a:r>
            <a:r>
              <a:rPr sz="1400" b="1" spc="15" dirty="0">
                <a:latin typeface="Times New Roman"/>
                <a:cs typeface="Times New Roman"/>
              </a:rPr>
              <a:t> </a:t>
            </a:r>
            <a:r>
              <a:rPr sz="1400" b="1" spc="-5" dirty="0">
                <a:latin typeface="Times New Roman"/>
                <a:cs typeface="Times New Roman"/>
              </a:rPr>
              <a:t>size: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3353437" y="7640913"/>
            <a:ext cx="76200" cy="16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310"/>
              </a:lnSpc>
            </a:pPr>
            <a:r>
              <a:rPr sz="1200" b="1" dirty="0">
                <a:latin typeface="Times New Roman"/>
                <a:cs typeface="Times New Roman"/>
              </a:rPr>
              <a:t>0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28640" y="1147330"/>
            <a:ext cx="157734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ts val="1645"/>
              </a:lnSpc>
              <a:spcBef>
                <a:spcPts val="100"/>
              </a:spcBef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3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1</a:t>
            </a:r>
            <a:r>
              <a:rPr sz="1400" b="1" spc="-10" dirty="0">
                <a:latin typeface="Times New Roman"/>
                <a:cs typeface="Times New Roman"/>
              </a:rPr>
              <a:t>0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10"/>
              </a:lnSpc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4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8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80</a:t>
            </a: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ts val="1645"/>
              </a:lnSpc>
              <a:tabLst>
                <a:tab pos="469900" algn="l"/>
                <a:tab pos="927100" algn="l"/>
                <a:tab pos="1384300" algn="l"/>
              </a:tabLst>
            </a:pPr>
            <a:r>
              <a:rPr sz="1400" b="1" spc="5" dirty="0">
                <a:latin typeface="Times New Roman"/>
                <a:cs typeface="Times New Roman"/>
              </a:rPr>
              <a:t>1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5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5</a:t>
            </a:r>
            <a:r>
              <a:rPr sz="1400" b="1" dirty="0">
                <a:latin typeface="Times New Roman"/>
                <a:cs typeface="Times New Roman"/>
              </a:rPr>
              <a:t>0	</a:t>
            </a:r>
            <a:r>
              <a:rPr sz="1400" b="1" spc="5" dirty="0">
                <a:latin typeface="Times New Roman"/>
                <a:cs typeface="Times New Roman"/>
              </a:rPr>
              <a:t>90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311278" y="5941060"/>
            <a:ext cx="184150" cy="1104264"/>
          </a:xfrm>
          <a:custGeom>
            <a:avLst/>
            <a:gdLst/>
            <a:ahLst/>
            <a:cxnLst/>
            <a:rect l="l" t="t" r="r" b="b"/>
            <a:pathLst>
              <a:path w="184150" h="1104265">
                <a:moveTo>
                  <a:pt x="184022" y="0"/>
                </a:moveTo>
                <a:lnTo>
                  <a:pt x="135113" y="6575"/>
                </a:lnTo>
                <a:lnTo>
                  <a:pt x="91157" y="25131"/>
                </a:lnTo>
                <a:lnTo>
                  <a:pt x="53911" y="53911"/>
                </a:lnTo>
                <a:lnTo>
                  <a:pt x="25131" y="91157"/>
                </a:lnTo>
                <a:lnTo>
                  <a:pt x="6575" y="135113"/>
                </a:lnTo>
                <a:lnTo>
                  <a:pt x="0" y="184023"/>
                </a:lnTo>
                <a:lnTo>
                  <a:pt x="0" y="920241"/>
                </a:lnTo>
                <a:lnTo>
                  <a:pt x="6575" y="969151"/>
                </a:lnTo>
                <a:lnTo>
                  <a:pt x="25131" y="1013107"/>
                </a:lnTo>
                <a:lnTo>
                  <a:pt x="53911" y="1050353"/>
                </a:lnTo>
                <a:lnTo>
                  <a:pt x="91157" y="1079133"/>
                </a:lnTo>
                <a:lnTo>
                  <a:pt x="135113" y="1097689"/>
                </a:lnTo>
                <a:lnTo>
                  <a:pt x="184022" y="1104264"/>
                </a:lnTo>
              </a:path>
            </a:pathLst>
          </a:custGeom>
          <a:ln w="952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3836163" y="5941060"/>
            <a:ext cx="184150" cy="1104264"/>
          </a:xfrm>
          <a:custGeom>
            <a:avLst/>
            <a:gdLst/>
            <a:ahLst/>
            <a:cxnLst/>
            <a:rect l="l" t="t" r="r" b="b"/>
            <a:pathLst>
              <a:path w="184150" h="1104265">
                <a:moveTo>
                  <a:pt x="0" y="0"/>
                </a:moveTo>
                <a:lnTo>
                  <a:pt x="48909" y="6575"/>
                </a:lnTo>
                <a:lnTo>
                  <a:pt x="92865" y="25131"/>
                </a:lnTo>
                <a:lnTo>
                  <a:pt x="130111" y="53911"/>
                </a:lnTo>
                <a:lnTo>
                  <a:pt x="158891" y="91157"/>
                </a:lnTo>
                <a:lnTo>
                  <a:pt x="177447" y="135113"/>
                </a:lnTo>
                <a:lnTo>
                  <a:pt x="184023" y="184023"/>
                </a:lnTo>
                <a:lnTo>
                  <a:pt x="184023" y="920241"/>
                </a:lnTo>
                <a:lnTo>
                  <a:pt x="177447" y="969151"/>
                </a:lnTo>
                <a:lnTo>
                  <a:pt x="158891" y="1013107"/>
                </a:lnTo>
                <a:lnTo>
                  <a:pt x="130111" y="1050353"/>
                </a:lnTo>
                <a:lnTo>
                  <a:pt x="92865" y="1079133"/>
                </a:lnTo>
                <a:lnTo>
                  <a:pt x="48909" y="1097689"/>
                </a:lnTo>
                <a:lnTo>
                  <a:pt x="0" y="110426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65962" y="7303770"/>
            <a:ext cx="146685" cy="879475"/>
          </a:xfrm>
          <a:custGeom>
            <a:avLst/>
            <a:gdLst/>
            <a:ahLst/>
            <a:cxnLst/>
            <a:rect l="l" t="t" r="r" b="b"/>
            <a:pathLst>
              <a:path w="146685" h="879475">
                <a:moveTo>
                  <a:pt x="146558" y="0"/>
                </a:moveTo>
                <a:lnTo>
                  <a:pt x="100250" y="7475"/>
                </a:lnTo>
                <a:lnTo>
                  <a:pt x="60021" y="28289"/>
                </a:lnTo>
                <a:lnTo>
                  <a:pt x="28289" y="60021"/>
                </a:lnTo>
                <a:lnTo>
                  <a:pt x="7475" y="100250"/>
                </a:lnTo>
                <a:lnTo>
                  <a:pt x="0" y="146557"/>
                </a:lnTo>
                <a:lnTo>
                  <a:pt x="0" y="732916"/>
                </a:lnTo>
                <a:lnTo>
                  <a:pt x="7475" y="779224"/>
                </a:lnTo>
                <a:lnTo>
                  <a:pt x="28289" y="819453"/>
                </a:lnTo>
                <a:lnTo>
                  <a:pt x="60021" y="851185"/>
                </a:lnTo>
                <a:lnTo>
                  <a:pt x="100250" y="871999"/>
                </a:lnTo>
                <a:lnTo>
                  <a:pt x="146558" y="879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647950" y="7303770"/>
            <a:ext cx="146685" cy="879475"/>
          </a:xfrm>
          <a:custGeom>
            <a:avLst/>
            <a:gdLst/>
            <a:ahLst/>
            <a:cxnLst/>
            <a:rect l="l" t="t" r="r" b="b"/>
            <a:pathLst>
              <a:path w="146684" h="879475">
                <a:moveTo>
                  <a:pt x="0" y="0"/>
                </a:moveTo>
                <a:lnTo>
                  <a:pt x="46307" y="7475"/>
                </a:lnTo>
                <a:lnTo>
                  <a:pt x="86536" y="28289"/>
                </a:lnTo>
                <a:lnTo>
                  <a:pt x="118268" y="60021"/>
                </a:lnTo>
                <a:lnTo>
                  <a:pt x="139082" y="100250"/>
                </a:lnTo>
                <a:lnTo>
                  <a:pt x="146557" y="146557"/>
                </a:lnTo>
                <a:lnTo>
                  <a:pt x="146557" y="732916"/>
                </a:lnTo>
                <a:lnTo>
                  <a:pt x="139082" y="779224"/>
                </a:lnTo>
                <a:lnTo>
                  <a:pt x="118268" y="819453"/>
                </a:lnTo>
                <a:lnTo>
                  <a:pt x="86536" y="851185"/>
                </a:lnTo>
                <a:lnTo>
                  <a:pt x="46307" y="871999"/>
                </a:lnTo>
                <a:lnTo>
                  <a:pt x="0" y="879474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42514" y="7565392"/>
            <a:ext cx="1121410" cy="230504"/>
          </a:xfrm>
          <a:custGeom>
            <a:avLst/>
            <a:gdLst/>
            <a:ahLst/>
            <a:cxnLst/>
            <a:rect l="l" t="t" r="r" b="b"/>
            <a:pathLst>
              <a:path w="1121410" h="230504">
                <a:moveTo>
                  <a:pt x="0" y="230504"/>
                </a:moveTo>
                <a:lnTo>
                  <a:pt x="1121410" y="230504"/>
                </a:lnTo>
                <a:lnTo>
                  <a:pt x="1121410" y="0"/>
                </a:lnTo>
                <a:lnTo>
                  <a:pt x="0" y="0"/>
                </a:lnTo>
                <a:lnTo>
                  <a:pt x="0" y="23050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graphicFrame>
        <p:nvGraphicFramePr>
          <p:cNvPr id="20" name="object 20"/>
          <p:cNvGraphicFramePr>
            <a:graphicFrameLocks noGrp="1"/>
          </p:cNvGraphicFramePr>
          <p:nvPr/>
        </p:nvGraphicFramePr>
        <p:xfrm>
          <a:off x="1481844" y="5860279"/>
          <a:ext cx="5181599" cy="34623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3700"/>
                <a:gridCol w="501015"/>
                <a:gridCol w="430529"/>
                <a:gridCol w="595630"/>
                <a:gridCol w="828675"/>
                <a:gridCol w="781050"/>
                <a:gridCol w="419100"/>
                <a:gridCol w="476250"/>
                <a:gridCol w="476250"/>
                <a:gridCol w="152400"/>
                <a:gridCol w="127000"/>
              </a:tblGrid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44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56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48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48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6"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6"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37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45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55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0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90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0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2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0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97039">
                <a:tc>
                  <a:txBody>
                    <a:bodyPr/>
                    <a:lstStyle/>
                    <a:p>
                      <a:pPr marL="31750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1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33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210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1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8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1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230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16841">
                <a:tc>
                  <a:txBody>
                    <a:bodyPr/>
                    <a:lstStyle/>
                    <a:p>
                      <a:pPr marL="31750">
                        <a:lnSpc>
                          <a:spcPts val="156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22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2080" algn="r">
                        <a:lnSpc>
                          <a:spcPts val="1565"/>
                        </a:lnSpc>
                      </a:pPr>
                      <a:r>
                        <a:rPr sz="1400" b="1" spc="5" dirty="0">
                          <a:latin typeface="Times New Roman"/>
                          <a:cs typeface="Times New Roman"/>
                        </a:rPr>
                        <a:t>80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8430">
                        <a:lnSpc>
                          <a:spcPts val="156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54940" algn="r">
                        <a:lnSpc>
                          <a:spcPts val="1565"/>
                        </a:lnSpc>
                      </a:pPr>
                      <a:r>
                        <a:rPr sz="1400" b="1" dirty="0">
                          <a:latin typeface="Times New Roman"/>
                          <a:cs typeface="Times New Roman"/>
                        </a:rPr>
                        <a:t>1</a:t>
                      </a:r>
                      <a:r>
                        <a:rPr sz="1400" b="1" spc="-10" dirty="0">
                          <a:latin typeface="Times New Roman"/>
                          <a:cs typeface="Times New Roman"/>
                        </a:rPr>
                        <a:t>0</a:t>
                      </a:r>
                      <a:r>
                        <a:rPr sz="14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6670">
                        <a:lnSpc>
                          <a:spcPts val="1565"/>
                        </a:lnSpc>
                      </a:pPr>
                      <a:r>
                        <a:rPr sz="1400" b="1" spc="-5" dirty="0">
                          <a:latin typeface="Times New Roman"/>
                          <a:cs typeface="Times New Roman"/>
                        </a:rPr>
                        <a:t>150</a:t>
                      </a: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6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36550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 gridSpan="2">
                  <a:txBody>
                    <a:bodyPr/>
                    <a:lstStyle/>
                    <a:p>
                      <a:pPr marL="170180">
                        <a:lnSpc>
                          <a:spcPts val="1360"/>
                        </a:lnSpc>
                        <a:spcBef>
                          <a:spcPts val="695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88265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3763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65100" algn="r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45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08279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89230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90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L="170180">
                        <a:lnSpc>
                          <a:spcPts val="12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284856">
                <a:tc gridSpan="4">
                  <a:txBody>
                    <a:bodyPr/>
                    <a:lstStyle/>
                    <a:p>
                      <a:pPr marR="20955" algn="r">
                        <a:lnSpc>
                          <a:spcPts val="131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Sol</a:t>
                      </a:r>
                      <a:r>
                        <a:rPr sz="1200" b="1" spc="5" dirty="0">
                          <a:latin typeface="Times New Roman"/>
                          <a:cs typeface="Times New Roman"/>
                        </a:rPr>
                        <a:t>u</a:t>
                      </a:r>
                      <a:r>
                        <a:rPr sz="1200" b="1" dirty="0">
                          <a:latin typeface="Times New Roman"/>
                          <a:cs typeface="Times New Roman"/>
                        </a:rPr>
                        <a:t>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55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385"/>
                        </a:lnSpc>
                        <a:spcBef>
                          <a:spcPts val="60"/>
                        </a:spcBef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762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270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3144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6195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55880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88900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31115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100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0165" algn="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180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280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257434"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2">
                  <a:txBody>
                    <a:bodyPr/>
                    <a:lstStyle/>
                    <a:p>
                      <a:pPr marR="165100" algn="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6510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335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6985" algn="ctr">
                        <a:lnSpc>
                          <a:spcPts val="1255"/>
                        </a:lnSpc>
                      </a:pPr>
                      <a:r>
                        <a:rPr sz="1200" b="1" dirty="0">
                          <a:latin typeface="Times New Roman"/>
                          <a:cs typeface="Times New Roman"/>
                        </a:rPr>
                        <a:t>0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1" name="object 21"/>
          <p:cNvSpPr/>
          <p:nvPr/>
        </p:nvSpPr>
        <p:spPr>
          <a:xfrm>
            <a:off x="3512184" y="7669909"/>
            <a:ext cx="284480" cy="118111"/>
          </a:xfrm>
          <a:custGeom>
            <a:avLst/>
            <a:gdLst/>
            <a:ahLst/>
            <a:cxnLst/>
            <a:rect l="l" t="t" r="r" b="b"/>
            <a:pathLst>
              <a:path w="284479" h="118109">
                <a:moveTo>
                  <a:pt x="233897" y="58991"/>
                </a:moveTo>
                <a:lnTo>
                  <a:pt x="170434" y="96011"/>
                </a:lnTo>
                <a:lnTo>
                  <a:pt x="168401" y="103758"/>
                </a:lnTo>
                <a:lnTo>
                  <a:pt x="171957" y="109854"/>
                </a:lnTo>
                <a:lnTo>
                  <a:pt x="175387" y="115950"/>
                </a:lnTo>
                <a:lnTo>
                  <a:pt x="183261" y="117982"/>
                </a:lnTo>
                <a:lnTo>
                  <a:pt x="189229" y="114426"/>
                </a:lnTo>
                <a:lnTo>
                  <a:pt x="262487" y="71627"/>
                </a:lnTo>
                <a:lnTo>
                  <a:pt x="259079" y="71627"/>
                </a:lnTo>
                <a:lnTo>
                  <a:pt x="259079" y="69976"/>
                </a:lnTo>
                <a:lnTo>
                  <a:pt x="252729" y="69976"/>
                </a:lnTo>
                <a:lnTo>
                  <a:pt x="233897" y="58991"/>
                </a:lnTo>
                <a:close/>
              </a:path>
              <a:path w="284479" h="118109">
                <a:moveTo>
                  <a:pt x="129539" y="54482"/>
                </a:moveTo>
                <a:lnTo>
                  <a:pt x="0" y="54482"/>
                </a:lnTo>
                <a:lnTo>
                  <a:pt x="0" y="79882"/>
                </a:lnTo>
                <a:lnTo>
                  <a:pt x="154939" y="79882"/>
                </a:lnTo>
                <a:lnTo>
                  <a:pt x="154939" y="71627"/>
                </a:lnTo>
                <a:lnTo>
                  <a:pt x="142239" y="71627"/>
                </a:lnTo>
                <a:lnTo>
                  <a:pt x="146685" y="67182"/>
                </a:lnTo>
                <a:lnTo>
                  <a:pt x="129539" y="67182"/>
                </a:lnTo>
                <a:lnTo>
                  <a:pt x="129539" y="54482"/>
                </a:lnTo>
                <a:close/>
              </a:path>
              <a:path w="284479" h="118109">
                <a:moveTo>
                  <a:pt x="154939" y="58927"/>
                </a:moveTo>
                <a:lnTo>
                  <a:pt x="142239" y="71627"/>
                </a:lnTo>
                <a:lnTo>
                  <a:pt x="154939" y="71627"/>
                </a:lnTo>
                <a:lnTo>
                  <a:pt x="154939" y="58927"/>
                </a:lnTo>
                <a:close/>
              </a:path>
              <a:path w="284479" h="118109">
                <a:moveTo>
                  <a:pt x="233788" y="58927"/>
                </a:moveTo>
                <a:lnTo>
                  <a:pt x="154939" y="58927"/>
                </a:lnTo>
                <a:lnTo>
                  <a:pt x="154939" y="71627"/>
                </a:lnTo>
                <a:lnTo>
                  <a:pt x="212235" y="71627"/>
                </a:lnTo>
                <a:lnTo>
                  <a:pt x="233897" y="58991"/>
                </a:lnTo>
                <a:close/>
              </a:path>
              <a:path w="284479" h="118109">
                <a:moveTo>
                  <a:pt x="262437" y="46227"/>
                </a:moveTo>
                <a:lnTo>
                  <a:pt x="259079" y="46227"/>
                </a:lnTo>
                <a:lnTo>
                  <a:pt x="259079" y="71627"/>
                </a:lnTo>
                <a:lnTo>
                  <a:pt x="262487" y="71627"/>
                </a:lnTo>
                <a:lnTo>
                  <a:pt x="284225" y="58927"/>
                </a:lnTo>
                <a:lnTo>
                  <a:pt x="262437" y="46227"/>
                </a:lnTo>
                <a:close/>
              </a:path>
              <a:path w="284479" h="118109">
                <a:moveTo>
                  <a:pt x="252729" y="48005"/>
                </a:moveTo>
                <a:lnTo>
                  <a:pt x="233897" y="58991"/>
                </a:lnTo>
                <a:lnTo>
                  <a:pt x="252729" y="69976"/>
                </a:lnTo>
                <a:lnTo>
                  <a:pt x="252729" y="48005"/>
                </a:lnTo>
                <a:close/>
              </a:path>
              <a:path w="284479" h="118109">
                <a:moveTo>
                  <a:pt x="259079" y="48005"/>
                </a:moveTo>
                <a:lnTo>
                  <a:pt x="252729" y="48005"/>
                </a:lnTo>
                <a:lnTo>
                  <a:pt x="252729" y="69976"/>
                </a:lnTo>
                <a:lnTo>
                  <a:pt x="259079" y="69976"/>
                </a:lnTo>
                <a:lnTo>
                  <a:pt x="259079" y="48005"/>
                </a:lnTo>
                <a:close/>
              </a:path>
              <a:path w="284479" h="118109">
                <a:moveTo>
                  <a:pt x="212017" y="46227"/>
                </a:moveTo>
                <a:lnTo>
                  <a:pt x="129539" y="46227"/>
                </a:lnTo>
                <a:lnTo>
                  <a:pt x="129539" y="67182"/>
                </a:lnTo>
                <a:lnTo>
                  <a:pt x="142239" y="54482"/>
                </a:lnTo>
                <a:lnTo>
                  <a:pt x="226168" y="54482"/>
                </a:lnTo>
                <a:lnTo>
                  <a:pt x="212017" y="46227"/>
                </a:lnTo>
                <a:close/>
              </a:path>
              <a:path w="284479" h="118109">
                <a:moveTo>
                  <a:pt x="226168" y="54482"/>
                </a:moveTo>
                <a:lnTo>
                  <a:pt x="142239" y="54482"/>
                </a:lnTo>
                <a:lnTo>
                  <a:pt x="129539" y="67182"/>
                </a:lnTo>
                <a:lnTo>
                  <a:pt x="146685" y="67182"/>
                </a:lnTo>
                <a:lnTo>
                  <a:pt x="154939" y="58927"/>
                </a:lnTo>
                <a:lnTo>
                  <a:pt x="233788" y="58927"/>
                </a:lnTo>
                <a:lnTo>
                  <a:pt x="226168" y="54482"/>
                </a:lnTo>
                <a:close/>
              </a:path>
              <a:path w="284479" h="118109">
                <a:moveTo>
                  <a:pt x="183261" y="0"/>
                </a:moveTo>
                <a:lnTo>
                  <a:pt x="175387" y="2031"/>
                </a:lnTo>
                <a:lnTo>
                  <a:pt x="171957" y="8127"/>
                </a:lnTo>
                <a:lnTo>
                  <a:pt x="168401" y="14223"/>
                </a:lnTo>
                <a:lnTo>
                  <a:pt x="170434" y="21970"/>
                </a:lnTo>
                <a:lnTo>
                  <a:pt x="233897" y="58991"/>
                </a:lnTo>
                <a:lnTo>
                  <a:pt x="252729" y="48005"/>
                </a:lnTo>
                <a:lnTo>
                  <a:pt x="259079" y="48005"/>
                </a:lnTo>
                <a:lnTo>
                  <a:pt x="259079" y="46227"/>
                </a:lnTo>
                <a:lnTo>
                  <a:pt x="262437" y="46227"/>
                </a:lnTo>
                <a:lnTo>
                  <a:pt x="189229" y="3555"/>
                </a:lnTo>
                <a:lnTo>
                  <a:pt x="183261" y="0"/>
                </a:lnTo>
                <a:close/>
              </a:path>
            </a:pathLst>
          </a:custGeom>
          <a:solidFill>
            <a:srgbClr val="000000">
              <a:alpha val="3803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3512184" y="7649972"/>
            <a:ext cx="284480" cy="118111"/>
          </a:xfrm>
          <a:custGeom>
            <a:avLst/>
            <a:gdLst/>
            <a:ahLst/>
            <a:cxnLst/>
            <a:rect l="l" t="t" r="r" b="b"/>
            <a:pathLst>
              <a:path w="284479" h="118109">
                <a:moveTo>
                  <a:pt x="234006" y="58927"/>
                </a:moveTo>
                <a:lnTo>
                  <a:pt x="176529" y="92455"/>
                </a:lnTo>
                <a:lnTo>
                  <a:pt x="170434" y="95884"/>
                </a:lnTo>
                <a:lnTo>
                  <a:pt x="168401" y="103758"/>
                </a:lnTo>
                <a:lnTo>
                  <a:pt x="171957" y="109727"/>
                </a:lnTo>
                <a:lnTo>
                  <a:pt x="175387" y="115823"/>
                </a:lnTo>
                <a:lnTo>
                  <a:pt x="183261" y="117855"/>
                </a:lnTo>
                <a:lnTo>
                  <a:pt x="189229" y="114300"/>
                </a:lnTo>
                <a:lnTo>
                  <a:pt x="262437" y="71627"/>
                </a:lnTo>
                <a:lnTo>
                  <a:pt x="259079" y="71627"/>
                </a:lnTo>
                <a:lnTo>
                  <a:pt x="259079" y="69850"/>
                </a:lnTo>
                <a:lnTo>
                  <a:pt x="252729" y="69850"/>
                </a:lnTo>
                <a:lnTo>
                  <a:pt x="234006" y="58927"/>
                </a:lnTo>
                <a:close/>
              </a:path>
              <a:path w="284479" h="118109">
                <a:moveTo>
                  <a:pt x="129539" y="54482"/>
                </a:moveTo>
                <a:lnTo>
                  <a:pt x="0" y="54482"/>
                </a:lnTo>
                <a:lnTo>
                  <a:pt x="0" y="79882"/>
                </a:lnTo>
                <a:lnTo>
                  <a:pt x="154939" y="79882"/>
                </a:lnTo>
                <a:lnTo>
                  <a:pt x="154939" y="71627"/>
                </a:lnTo>
                <a:lnTo>
                  <a:pt x="142239" y="71627"/>
                </a:lnTo>
                <a:lnTo>
                  <a:pt x="146685" y="67182"/>
                </a:lnTo>
                <a:lnTo>
                  <a:pt x="129539" y="67182"/>
                </a:lnTo>
                <a:lnTo>
                  <a:pt x="129539" y="54482"/>
                </a:lnTo>
                <a:close/>
              </a:path>
              <a:path w="284479" h="118109">
                <a:moveTo>
                  <a:pt x="154939" y="58927"/>
                </a:moveTo>
                <a:lnTo>
                  <a:pt x="142239" y="71627"/>
                </a:lnTo>
                <a:lnTo>
                  <a:pt x="154939" y="71627"/>
                </a:lnTo>
                <a:lnTo>
                  <a:pt x="154939" y="58927"/>
                </a:lnTo>
                <a:close/>
              </a:path>
              <a:path w="284479" h="118109">
                <a:moveTo>
                  <a:pt x="234006" y="58927"/>
                </a:moveTo>
                <a:lnTo>
                  <a:pt x="154939" y="58927"/>
                </a:lnTo>
                <a:lnTo>
                  <a:pt x="154939" y="71627"/>
                </a:lnTo>
                <a:lnTo>
                  <a:pt x="212235" y="71627"/>
                </a:lnTo>
                <a:lnTo>
                  <a:pt x="234006" y="58927"/>
                </a:lnTo>
                <a:close/>
              </a:path>
              <a:path w="284479" h="118109">
                <a:moveTo>
                  <a:pt x="262437" y="46227"/>
                </a:moveTo>
                <a:lnTo>
                  <a:pt x="259079" y="46227"/>
                </a:lnTo>
                <a:lnTo>
                  <a:pt x="259079" y="71627"/>
                </a:lnTo>
                <a:lnTo>
                  <a:pt x="262437" y="71627"/>
                </a:lnTo>
                <a:lnTo>
                  <a:pt x="284225" y="58927"/>
                </a:lnTo>
                <a:lnTo>
                  <a:pt x="262437" y="46227"/>
                </a:lnTo>
                <a:close/>
              </a:path>
              <a:path w="284479" h="118109">
                <a:moveTo>
                  <a:pt x="252729" y="48005"/>
                </a:moveTo>
                <a:lnTo>
                  <a:pt x="234006" y="58927"/>
                </a:lnTo>
                <a:lnTo>
                  <a:pt x="252729" y="69850"/>
                </a:lnTo>
                <a:lnTo>
                  <a:pt x="252729" y="48005"/>
                </a:lnTo>
                <a:close/>
              </a:path>
              <a:path w="284479" h="118109">
                <a:moveTo>
                  <a:pt x="259079" y="48005"/>
                </a:moveTo>
                <a:lnTo>
                  <a:pt x="252729" y="48005"/>
                </a:lnTo>
                <a:lnTo>
                  <a:pt x="252729" y="69850"/>
                </a:lnTo>
                <a:lnTo>
                  <a:pt x="259079" y="69850"/>
                </a:lnTo>
                <a:lnTo>
                  <a:pt x="259079" y="48005"/>
                </a:lnTo>
                <a:close/>
              </a:path>
              <a:path w="284479" h="118109">
                <a:moveTo>
                  <a:pt x="212235" y="46227"/>
                </a:moveTo>
                <a:lnTo>
                  <a:pt x="129539" y="46227"/>
                </a:lnTo>
                <a:lnTo>
                  <a:pt x="129539" y="67182"/>
                </a:lnTo>
                <a:lnTo>
                  <a:pt x="142239" y="54482"/>
                </a:lnTo>
                <a:lnTo>
                  <a:pt x="226386" y="54482"/>
                </a:lnTo>
                <a:lnTo>
                  <a:pt x="212235" y="46227"/>
                </a:lnTo>
                <a:close/>
              </a:path>
              <a:path w="284479" h="118109">
                <a:moveTo>
                  <a:pt x="226386" y="54482"/>
                </a:moveTo>
                <a:lnTo>
                  <a:pt x="142239" y="54482"/>
                </a:lnTo>
                <a:lnTo>
                  <a:pt x="129539" y="67182"/>
                </a:lnTo>
                <a:lnTo>
                  <a:pt x="146685" y="67182"/>
                </a:lnTo>
                <a:lnTo>
                  <a:pt x="154939" y="58927"/>
                </a:lnTo>
                <a:lnTo>
                  <a:pt x="234006" y="58927"/>
                </a:lnTo>
                <a:lnTo>
                  <a:pt x="226386" y="54482"/>
                </a:lnTo>
                <a:close/>
              </a:path>
              <a:path w="284479" h="118109">
                <a:moveTo>
                  <a:pt x="183261" y="0"/>
                </a:moveTo>
                <a:lnTo>
                  <a:pt x="175387" y="2031"/>
                </a:lnTo>
                <a:lnTo>
                  <a:pt x="171957" y="8127"/>
                </a:lnTo>
                <a:lnTo>
                  <a:pt x="168401" y="14096"/>
                </a:lnTo>
                <a:lnTo>
                  <a:pt x="170434" y="21970"/>
                </a:lnTo>
                <a:lnTo>
                  <a:pt x="176529" y="25400"/>
                </a:lnTo>
                <a:lnTo>
                  <a:pt x="234006" y="58927"/>
                </a:lnTo>
                <a:lnTo>
                  <a:pt x="252729" y="48005"/>
                </a:lnTo>
                <a:lnTo>
                  <a:pt x="259079" y="48005"/>
                </a:lnTo>
                <a:lnTo>
                  <a:pt x="259079" y="46227"/>
                </a:lnTo>
                <a:lnTo>
                  <a:pt x="262437" y="46227"/>
                </a:lnTo>
                <a:lnTo>
                  <a:pt x="189229" y="3555"/>
                </a:lnTo>
                <a:lnTo>
                  <a:pt x="183261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12"/>
          </p:nvPr>
        </p:nvSpPr>
        <p:spPr>
          <a:xfrm>
            <a:off x="7350181" y="10381434"/>
            <a:ext cx="310896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r>
              <a:rPr b="0" dirty="0">
                <a:latin typeface="Times New Roman"/>
                <a:cs typeface="Times New Roman"/>
              </a:rPr>
              <a:t>46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501</Words>
  <Application>Microsoft Office PowerPoint</Application>
  <PresentationFormat>Custom</PresentationFormat>
  <Paragraphs>182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Trek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nagham</dc:creator>
  <cp:lastModifiedBy>Manar Alobaidi</cp:lastModifiedBy>
  <cp:revision>18</cp:revision>
  <dcterms:created xsi:type="dcterms:W3CDTF">2018-04-20T19:11:16Z</dcterms:created>
  <dcterms:modified xsi:type="dcterms:W3CDTF">2018-05-02T20:20:56Z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2015-12-14T00:00:00Z</vt:filetime>
  </property>
  <property fmtid="{D5CDD505-2E9C-101B-9397-08002B2CF9AE}" pid="3" name="Creator">
    <vt:lpwstr>Adobe Acrobat 9.0</vt:lpwstr>
  </property>
  <property fmtid="{D5CDD505-2E9C-101B-9397-08002B2CF9AE}" pid="4" name="LastSaved">
    <vt:filetime>2018-04-20T00:00:00Z</vt:filetime>
  </property>
</Properties>
</file>