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377" r:id="rId2"/>
    <p:sldId id="257" r:id="rId3"/>
    <p:sldId id="258" r:id="rId4"/>
    <p:sldId id="259" r:id="rId5"/>
    <p:sldId id="260" r:id="rId6"/>
    <p:sldId id="261" r:id="rId7"/>
    <p:sldId id="262" r:id="rId8"/>
    <p:sldId id="413" r:id="rId9"/>
  </p:sldIdLst>
  <p:sldSz cx="7772400" cy="10693400"/>
  <p:notesSz cx="77724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68" d="100"/>
          <a:sy n="68" d="100"/>
        </p:scale>
        <p:origin x="-1614" y="6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834188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23850" y="7567727"/>
            <a:ext cx="7189470" cy="1906000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23850" y="6059593"/>
            <a:ext cx="7189470" cy="1425787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29300" y="856464"/>
            <a:ext cx="1554480" cy="912404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856464"/>
            <a:ext cx="5311140" cy="912404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044190" y="118816"/>
            <a:ext cx="2461260" cy="45050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6995160" y="10094570"/>
            <a:ext cx="645109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5371496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850" y="2613942"/>
            <a:ext cx="7189470" cy="1901049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53404" y="4595271"/>
            <a:ext cx="7383780" cy="184744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259080" y="2495127"/>
            <a:ext cx="356235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3950970" y="2495127"/>
            <a:ext cx="3691890" cy="73665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259080" y="8435905"/>
            <a:ext cx="7319010" cy="137628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39227" y="1039636"/>
            <a:ext cx="3646973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3948272" y="1039636"/>
            <a:ext cx="3648405" cy="997555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39227" y="2052044"/>
            <a:ext cx="3646973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3951420" y="2052044"/>
            <a:ext cx="3645256" cy="614623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5160" y="10099322"/>
            <a:ext cx="647700" cy="384962"/>
          </a:xfrm>
        </p:spPr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437197" y="9386429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256489" y="712893"/>
            <a:ext cx="7383780" cy="1311724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37197" y="9120290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8620" y="8554720"/>
            <a:ext cx="7189470" cy="811906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388620" y="950524"/>
            <a:ext cx="2557066" cy="748538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38792" y="950524"/>
            <a:ext cx="4539298" cy="7485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2979420" y="961492"/>
            <a:ext cx="4274820" cy="5703147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23850" y="7786567"/>
            <a:ext cx="4987290" cy="814382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23850" y="8627721"/>
            <a:ext cx="4987290" cy="1198057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59080" y="2423342"/>
            <a:ext cx="7383780" cy="705715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5505450" y="118816"/>
            <a:ext cx="2137410" cy="450509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5/2/2018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2655570" y="118816"/>
            <a:ext cx="2849880" cy="450509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995160" y="10099323"/>
            <a:ext cx="647700" cy="381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marL="25400">
              <a:lnSpc>
                <a:spcPts val="14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259080" y="712893"/>
            <a:ext cx="7383780" cy="1306971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437197" y="1638623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437197" y="1649675"/>
            <a:ext cx="7335203" cy="3713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98500"/>
            <a:ext cx="1752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791" y="2374900"/>
            <a:ext cx="4779962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3400" y="3434638"/>
            <a:ext cx="6400800" cy="4034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lvl="0" algn="ctr" rtl="1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Image Processing     </a:t>
            </a:r>
            <a:endParaRPr lang="en-US" sz="4800" b="1" i="1" dirty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endParaRPr lang="en-US" sz="4800" b="1" i="1" dirty="0" smtClean="0">
              <a:solidFill>
                <a:srgbClr val="3E3D2D"/>
              </a:solidFill>
              <a:latin typeface="Constantia" pitchFamily="18" charset="0"/>
              <a:ea typeface="Times New Roman"/>
              <a:cs typeface="Arial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ar-IQ" sz="4800" b="1" i="1" dirty="0" smtClean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المرحلة </a:t>
            </a:r>
            <a:r>
              <a:rPr lang="ar-IQ" sz="48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الرابعة</a:t>
            </a:r>
            <a:r>
              <a:rPr lang="en-US" sz="48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r>
              <a:rPr lang="ar-IQ" sz="4800" b="1" i="1" dirty="0">
                <a:solidFill>
                  <a:srgbClr val="3E3D2D"/>
                </a:solidFill>
                <a:latin typeface="Constantia" pitchFamily="18" charset="0"/>
                <a:ea typeface="Times New Roman"/>
                <a:cs typeface="Arial"/>
              </a:rPr>
              <a:t> </a:t>
            </a:r>
            <a:r>
              <a:rPr lang="en-US" sz="4800" b="1" i="1" dirty="0">
                <a:solidFill>
                  <a:srgbClr val="3E3D2D"/>
                </a:solidFill>
                <a:latin typeface="Constantia" pitchFamily="18" charset="0"/>
                <a:ea typeface="Times New Roman"/>
              </a:rPr>
              <a:t> </a:t>
            </a:r>
            <a:endParaRPr lang="en-US" sz="4800" b="1" i="1" dirty="0">
              <a:solidFill>
                <a:srgbClr val="3E3D2D"/>
              </a:solidFill>
              <a:latin typeface="Constantia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dirty="0">
                <a:latin typeface="Constantia" pitchFamily="18" charset="0"/>
                <a:cs typeface="Times New Roman" pitchFamily="18" charset="0"/>
              </a:rPr>
              <a:t>First lecture</a:t>
            </a:r>
            <a:r>
              <a:rPr lang="en-US" sz="4000" b="1" i="1" dirty="0" smtClean="0">
                <a:solidFill>
                  <a:srgbClr val="3E3D2D"/>
                </a:solidFill>
                <a:latin typeface="Constantia" pitchFamily="18" charset="0"/>
                <a:cs typeface="Times New Roman" pitchFamily="18" charset="0"/>
              </a:rPr>
              <a:t> </a:t>
            </a: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cs typeface="Times New Roman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4000" b="1" i="1" smtClean="0">
                <a:solidFill>
                  <a:srgbClr val="3E3D2D"/>
                </a:solidFill>
                <a:latin typeface="Constantia" pitchFamily="18" charset="0"/>
                <a:cs typeface="Times New Roman" pitchFamily="18" charset="0"/>
              </a:rPr>
              <a:t>by</a:t>
            </a:r>
            <a:endParaRPr lang="en-US" sz="4000" b="1" i="1" dirty="0" smtClean="0">
              <a:solidFill>
                <a:srgbClr val="3E3D2D"/>
              </a:solidFill>
              <a:latin typeface="Constantia" pitchFamily="18" charset="0"/>
              <a:cs typeface="Times New Roman" pitchFamily="18" charset="0"/>
            </a:endParaRPr>
          </a:p>
          <a:p>
            <a:pPr marL="12700" lvl="0" algn="ctr">
              <a:spcBef>
                <a:spcPts val="120"/>
              </a:spcBef>
              <a:buClr>
                <a:srgbClr val="94C600"/>
              </a:buClr>
              <a:buSzPct val="68000"/>
            </a:pPr>
            <a:r>
              <a:rPr lang="en-US" sz="3600" b="1" i="1" dirty="0" err="1" smtClean="0">
                <a:solidFill>
                  <a:srgbClr val="3E3D2D"/>
                </a:solidFill>
                <a:latin typeface="Constantia" pitchFamily="18" charset="0"/>
              </a:rPr>
              <a:t>Assit.Lec</a:t>
            </a:r>
            <a:r>
              <a:rPr lang="en-US" sz="3600" b="1" i="1" dirty="0" smtClean="0">
                <a:solidFill>
                  <a:srgbClr val="3E3D2D"/>
                </a:solidFill>
                <a:latin typeface="Constantia" pitchFamily="18" charset="0"/>
              </a:rPr>
              <a:t>.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Shaimaa</a:t>
            </a:r>
            <a:r>
              <a:rPr lang="en-US" sz="3600" b="1" i="1" dirty="0">
                <a:solidFill>
                  <a:srgbClr val="3E3D2D"/>
                </a:solidFill>
                <a:latin typeface="Constantia" pitchFamily="18" charset="0"/>
              </a:rPr>
              <a:t> </a:t>
            </a:r>
            <a:r>
              <a:rPr lang="en-US" sz="3600" b="1" i="1" dirty="0" err="1">
                <a:solidFill>
                  <a:srgbClr val="3E3D2D"/>
                </a:solidFill>
                <a:latin typeface="Constantia" pitchFamily="18" charset="0"/>
              </a:rPr>
              <a:t>Shukri</a:t>
            </a:r>
            <a:endParaRPr lang="en-US" sz="3600" b="1" i="1" dirty="0">
              <a:solidFill>
                <a:srgbClr val="3E3D2D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30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5934" y="1841500"/>
            <a:ext cx="6934200" cy="8644931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139190" marR="1134110" algn="ctr">
              <a:lnSpc>
                <a:spcPts val="2060"/>
              </a:lnSpc>
              <a:spcBef>
                <a:spcPts val="250"/>
              </a:spcBef>
            </a:pPr>
            <a:r>
              <a:rPr sz="2800" b="1" spc="-5" dirty="0">
                <a:latin typeface="Times New Roman"/>
                <a:cs typeface="Times New Roman"/>
              </a:rPr>
              <a:t>Introduction </a:t>
            </a:r>
            <a:r>
              <a:rPr sz="2800" b="1" dirty="0">
                <a:latin typeface="Times New Roman"/>
                <a:cs typeface="Times New Roman"/>
              </a:rPr>
              <a:t>to </a:t>
            </a:r>
            <a:r>
              <a:rPr sz="2800" b="1" spc="-5" dirty="0">
                <a:latin typeface="Times New Roman"/>
                <a:cs typeface="Times New Roman"/>
              </a:rPr>
              <a:t>Computer Vision  and </a:t>
            </a:r>
            <a:r>
              <a:rPr sz="2800" b="1" dirty="0">
                <a:latin typeface="Times New Roman"/>
                <a:cs typeface="Times New Roman"/>
              </a:rPr>
              <a:t>Image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Processing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dirty="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buAutoNum type="arabicPeriod"/>
              <a:tabLst>
                <a:tab pos="317500" algn="l"/>
              </a:tabLst>
            </a:pPr>
            <a:r>
              <a:rPr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Computer</a:t>
            </a:r>
            <a:r>
              <a:rPr b="1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Imaging</a:t>
            </a:r>
            <a:endParaRPr dirty="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800"/>
              </a:lnSpc>
              <a:spcBef>
                <a:spcPts val="785"/>
              </a:spcBef>
            </a:pPr>
            <a:r>
              <a:rPr dirty="0">
                <a:latin typeface="Times New Roman"/>
                <a:cs typeface="Times New Roman"/>
              </a:rPr>
              <a:t>Can be </a:t>
            </a:r>
            <a:r>
              <a:rPr spc="-5" dirty="0">
                <a:latin typeface="Times New Roman"/>
                <a:cs typeface="Times New Roman"/>
              </a:rPr>
              <a:t>defined </a:t>
            </a:r>
            <a:r>
              <a:rPr dirty="0">
                <a:latin typeface="Times New Roman"/>
                <a:cs typeface="Times New Roman"/>
              </a:rPr>
              <a:t>a </a:t>
            </a:r>
            <a:r>
              <a:rPr spc="-5" dirty="0">
                <a:latin typeface="Times New Roman"/>
                <a:cs typeface="Times New Roman"/>
              </a:rPr>
              <a:t>acquisition </a:t>
            </a:r>
            <a:r>
              <a:rPr spc="-10" dirty="0">
                <a:latin typeface="Times New Roman"/>
                <a:cs typeface="Times New Roman"/>
              </a:rPr>
              <a:t>and </a:t>
            </a:r>
            <a:r>
              <a:rPr spc="-5" dirty="0">
                <a:latin typeface="Times New Roman"/>
                <a:cs typeface="Times New Roman"/>
              </a:rPr>
              <a:t>processing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visual information </a:t>
            </a:r>
            <a:r>
              <a:rPr dirty="0">
                <a:latin typeface="Times New Roman"/>
                <a:cs typeface="Times New Roman"/>
              </a:rPr>
              <a:t>by  </a:t>
            </a:r>
            <a:r>
              <a:rPr spc="-5" dirty="0">
                <a:latin typeface="Times New Roman"/>
                <a:cs typeface="Times New Roman"/>
              </a:rPr>
              <a:t>computer. Computer representation </a:t>
            </a:r>
            <a:r>
              <a:rPr dirty="0">
                <a:latin typeface="Times New Roman"/>
                <a:cs typeface="Times New Roman"/>
              </a:rPr>
              <a:t>of an image </a:t>
            </a:r>
            <a:r>
              <a:rPr spc="-5" dirty="0">
                <a:latin typeface="Times New Roman"/>
                <a:cs typeface="Times New Roman"/>
              </a:rPr>
              <a:t>requires the equivalent of  many thousands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words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data, </a:t>
            </a:r>
            <a:r>
              <a:rPr dirty="0">
                <a:latin typeface="Times New Roman"/>
                <a:cs typeface="Times New Roman"/>
              </a:rPr>
              <a:t>so </a:t>
            </a:r>
            <a:r>
              <a:rPr spc="-5" dirty="0">
                <a:latin typeface="Times New Roman"/>
                <a:cs typeface="Times New Roman"/>
              </a:rPr>
              <a:t>the massive amount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data required for  image </a:t>
            </a:r>
            <a:r>
              <a:rPr dirty="0">
                <a:latin typeface="Times New Roman"/>
                <a:cs typeface="Times New Roman"/>
              </a:rPr>
              <a:t>is a </a:t>
            </a:r>
            <a:r>
              <a:rPr spc="-5" dirty="0">
                <a:latin typeface="Times New Roman"/>
                <a:cs typeface="Times New Roman"/>
              </a:rPr>
              <a:t>primary </a:t>
            </a:r>
            <a:r>
              <a:rPr dirty="0">
                <a:latin typeface="Times New Roman"/>
                <a:cs typeface="Times New Roman"/>
              </a:rPr>
              <a:t>reason for </a:t>
            </a:r>
            <a:r>
              <a:rPr spc="-5" dirty="0">
                <a:latin typeface="Times New Roman"/>
                <a:cs typeface="Times New Roman"/>
              </a:rPr>
              <a:t>the development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many </a:t>
            </a:r>
            <a:r>
              <a:rPr dirty="0">
                <a:latin typeface="Times New Roman"/>
                <a:cs typeface="Times New Roman"/>
              </a:rPr>
              <a:t>sub </a:t>
            </a:r>
            <a:r>
              <a:rPr spc="-5" dirty="0">
                <a:latin typeface="Times New Roman"/>
                <a:cs typeface="Times New Roman"/>
              </a:rPr>
              <a:t>areas </a:t>
            </a:r>
            <a:r>
              <a:rPr spc="-10" dirty="0">
                <a:latin typeface="Times New Roman"/>
                <a:cs typeface="Times New Roman"/>
              </a:rPr>
              <a:t>with </a:t>
            </a:r>
            <a:r>
              <a:rPr spc="-5" dirty="0">
                <a:latin typeface="Times New Roman"/>
                <a:cs typeface="Times New Roman"/>
              </a:rPr>
              <a:t>field 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computer imaging, such </a:t>
            </a:r>
            <a:r>
              <a:rPr spc="-10" dirty="0">
                <a:latin typeface="Times New Roman"/>
                <a:cs typeface="Times New Roman"/>
              </a:rPr>
              <a:t>as </a:t>
            </a:r>
            <a:r>
              <a:rPr spc="-5" dirty="0">
                <a:latin typeface="Times New Roman"/>
                <a:cs typeface="Times New Roman"/>
              </a:rPr>
              <a:t>image compression </a:t>
            </a:r>
            <a:r>
              <a:rPr spc="-10" dirty="0">
                <a:latin typeface="Times New Roman"/>
                <a:cs typeface="Times New Roman"/>
              </a:rPr>
              <a:t>and </a:t>
            </a:r>
            <a:r>
              <a:rPr spc="-5" dirty="0">
                <a:latin typeface="Times New Roman"/>
                <a:cs typeface="Times New Roman"/>
              </a:rPr>
              <a:t>segmentation </a:t>
            </a:r>
            <a:r>
              <a:rPr spc="-10" dirty="0">
                <a:latin typeface="Times New Roman"/>
                <a:cs typeface="Times New Roman"/>
              </a:rPr>
              <a:t>.Another  </a:t>
            </a:r>
            <a:r>
              <a:rPr spc="-5" dirty="0">
                <a:latin typeface="Times New Roman"/>
                <a:cs typeface="Times New Roman"/>
              </a:rPr>
              <a:t>important aspect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computer imaging involves the ultimate </a:t>
            </a:r>
            <a:r>
              <a:rPr dirty="0">
                <a:latin typeface="Times New Roman"/>
                <a:cs typeface="Times New Roman"/>
              </a:rPr>
              <a:t>“receiver” of  </a:t>
            </a:r>
            <a:r>
              <a:rPr spc="-5" dirty="0">
                <a:latin typeface="Times New Roman"/>
                <a:cs typeface="Times New Roman"/>
              </a:rPr>
              <a:t>visual information in some </a:t>
            </a:r>
            <a:r>
              <a:rPr dirty="0">
                <a:latin typeface="Times New Roman"/>
                <a:cs typeface="Times New Roman"/>
              </a:rPr>
              <a:t>case </a:t>
            </a:r>
            <a:r>
              <a:rPr spc="-5" dirty="0">
                <a:latin typeface="Times New Roman"/>
                <a:cs typeface="Times New Roman"/>
              </a:rPr>
              <a:t>the human visual system </a:t>
            </a:r>
            <a:r>
              <a:rPr dirty="0">
                <a:latin typeface="Times New Roman"/>
                <a:cs typeface="Times New Roman"/>
              </a:rPr>
              <a:t>and </a:t>
            </a:r>
            <a:r>
              <a:rPr spc="-5" dirty="0">
                <a:latin typeface="Times New Roman"/>
                <a:cs typeface="Times New Roman"/>
              </a:rPr>
              <a:t>in </a:t>
            </a:r>
            <a:r>
              <a:rPr spc="-10" dirty="0">
                <a:latin typeface="Times New Roman"/>
                <a:cs typeface="Times New Roman"/>
              </a:rPr>
              <a:t>some </a:t>
            </a:r>
            <a:r>
              <a:rPr dirty="0">
                <a:latin typeface="Times New Roman"/>
                <a:cs typeface="Times New Roman"/>
              </a:rPr>
              <a:t>cases  the </a:t>
            </a:r>
            <a:r>
              <a:rPr spc="-5" dirty="0">
                <a:latin typeface="Times New Roman"/>
                <a:cs typeface="Times New Roman"/>
              </a:rPr>
              <a:t>human visual system </a:t>
            </a:r>
            <a:r>
              <a:rPr dirty="0">
                <a:latin typeface="Times New Roman"/>
                <a:cs typeface="Times New Roman"/>
              </a:rPr>
              <a:t>and </a:t>
            </a:r>
            <a:r>
              <a:rPr spc="-5" dirty="0">
                <a:latin typeface="Times New Roman"/>
                <a:cs typeface="Times New Roman"/>
              </a:rPr>
              <a:t>in others the computer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itself.</a:t>
            </a:r>
            <a:endParaRPr dirty="0">
              <a:latin typeface="Times New Roman"/>
              <a:cs typeface="Times New Roman"/>
            </a:endParaRPr>
          </a:p>
          <a:p>
            <a:pPr marL="33020" algn="ctr">
              <a:lnSpc>
                <a:spcPct val="100000"/>
              </a:lnSpc>
              <a:spcBef>
                <a:spcPts val="730"/>
              </a:spcBef>
            </a:pPr>
            <a:r>
              <a:rPr spc="-5" dirty="0">
                <a:latin typeface="Times New Roman"/>
                <a:cs typeface="Times New Roman"/>
              </a:rPr>
              <a:t>Computer imaging can be separate into two primary</a:t>
            </a:r>
            <a:r>
              <a:rPr spc="2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categories:</a:t>
            </a:r>
            <a:endParaRPr dirty="0">
              <a:latin typeface="Times New Roman"/>
              <a:cs typeface="Times New Roman"/>
            </a:endParaRPr>
          </a:p>
          <a:p>
            <a:pPr marL="926465" lvl="2" indent="-228600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927100" algn="l"/>
              </a:tabLst>
            </a:pPr>
            <a:r>
              <a:rPr spc="-5" dirty="0">
                <a:latin typeface="Times New Roman"/>
                <a:cs typeface="Times New Roman"/>
              </a:rPr>
              <a:t>Computer Vision.</a:t>
            </a:r>
            <a:endParaRPr dirty="0">
              <a:latin typeface="Times New Roman"/>
              <a:cs typeface="Times New Roman"/>
            </a:endParaRPr>
          </a:p>
          <a:p>
            <a:pPr marL="926465" lvl="2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927100" algn="l"/>
              </a:tabLst>
            </a:pPr>
            <a:r>
              <a:rPr dirty="0">
                <a:latin typeface="Times New Roman"/>
                <a:cs typeface="Times New Roman"/>
              </a:rPr>
              <a:t>Image</a:t>
            </a:r>
            <a:r>
              <a:rPr spc="-5" dirty="0">
                <a:latin typeface="Times New Roman"/>
                <a:cs typeface="Times New Roman"/>
              </a:rPr>
              <a:t> Processing.</a:t>
            </a:r>
            <a:endParaRPr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>
                <a:latin typeface="Times New Roman"/>
                <a:cs typeface="Times New Roman"/>
              </a:rPr>
              <a:t>(In </a:t>
            </a:r>
            <a:r>
              <a:rPr spc="-5" dirty="0">
                <a:latin typeface="Times New Roman"/>
                <a:cs typeface="Times New Roman"/>
              </a:rPr>
              <a:t>computer vision application the processed images output for use </a:t>
            </a:r>
            <a:r>
              <a:rPr dirty="0">
                <a:latin typeface="Times New Roman"/>
                <a:cs typeface="Times New Roman"/>
              </a:rPr>
              <a:t>by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</a:t>
            </a:r>
          </a:p>
          <a:p>
            <a:pPr marL="12700" marR="10795">
              <a:lnSpc>
                <a:spcPct val="143600"/>
              </a:lnSpc>
              <a:spcBef>
                <a:spcPts val="10"/>
              </a:spcBef>
            </a:pPr>
            <a:r>
              <a:rPr spc="-5" dirty="0">
                <a:latin typeface="Times New Roman"/>
                <a:cs typeface="Times New Roman"/>
              </a:rPr>
              <a:t>computer, whereas in image processing applications the output images </a:t>
            </a:r>
            <a:r>
              <a:rPr dirty="0">
                <a:latin typeface="Times New Roman"/>
                <a:cs typeface="Times New Roman"/>
              </a:rPr>
              <a:t>are  for </a:t>
            </a:r>
            <a:r>
              <a:rPr spc="-5" dirty="0">
                <a:latin typeface="Times New Roman"/>
                <a:cs typeface="Times New Roman"/>
              </a:rPr>
              <a:t>human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consumption).</a:t>
            </a:r>
            <a:endParaRPr dirty="0">
              <a:latin typeface="Times New Roman"/>
              <a:cs typeface="Times New Roman"/>
            </a:endParaRPr>
          </a:p>
          <a:p>
            <a:pPr marL="12700" marR="10795">
              <a:lnSpc>
                <a:spcPct val="143600"/>
              </a:lnSpc>
            </a:pPr>
            <a:r>
              <a:rPr dirty="0">
                <a:latin typeface="Times New Roman"/>
                <a:cs typeface="Times New Roman"/>
              </a:rPr>
              <a:t>These </a:t>
            </a:r>
            <a:r>
              <a:rPr spc="-5" dirty="0">
                <a:latin typeface="Times New Roman"/>
                <a:cs typeface="Times New Roman"/>
              </a:rPr>
              <a:t>two categories </a:t>
            </a:r>
            <a:r>
              <a:rPr dirty="0">
                <a:latin typeface="Times New Roman"/>
                <a:cs typeface="Times New Roman"/>
              </a:rPr>
              <a:t>are </a:t>
            </a:r>
            <a:r>
              <a:rPr spc="-5" dirty="0">
                <a:latin typeface="Times New Roman"/>
                <a:cs typeface="Times New Roman"/>
              </a:rPr>
              <a:t>not totally separate </a:t>
            </a:r>
            <a:r>
              <a:rPr spc="-10" dirty="0">
                <a:latin typeface="Times New Roman"/>
                <a:cs typeface="Times New Roman"/>
              </a:rPr>
              <a:t>and </a:t>
            </a:r>
            <a:r>
              <a:rPr spc="-5" dirty="0">
                <a:latin typeface="Times New Roman"/>
                <a:cs typeface="Times New Roman"/>
              </a:rPr>
              <a:t>distinct. The boundaries  that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separate</a:t>
            </a:r>
            <a:r>
              <a:rPr spc="12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the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two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are</a:t>
            </a:r>
            <a:r>
              <a:rPr spc="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fuzzy,</a:t>
            </a:r>
            <a:r>
              <a:rPr spc="14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but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this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definition</a:t>
            </a:r>
            <a:r>
              <a:rPr spc="14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allows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us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to</a:t>
            </a:r>
            <a:r>
              <a:rPr spc="13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explore</a:t>
            </a:r>
            <a:r>
              <a:rPr spc="13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the</a:t>
            </a:r>
            <a:endParaRPr dirty="0">
              <a:latin typeface="Times New Roman"/>
              <a:cs typeface="Times New Roman"/>
            </a:endParaRPr>
          </a:p>
          <a:p>
            <a:pPr marL="12700" marR="15240">
              <a:lnSpc>
                <a:spcPct val="143600"/>
              </a:lnSpc>
              <a:spcBef>
                <a:spcPts val="15"/>
              </a:spcBef>
            </a:pPr>
            <a:r>
              <a:rPr spc="-5" dirty="0">
                <a:latin typeface="Times New Roman"/>
                <a:cs typeface="Times New Roman"/>
              </a:rPr>
              <a:t>differences between the two and </a:t>
            </a:r>
            <a:r>
              <a:rPr dirty="0">
                <a:latin typeface="Times New Roman"/>
                <a:cs typeface="Times New Roman"/>
              </a:rPr>
              <a:t>to </a:t>
            </a:r>
            <a:r>
              <a:rPr spc="-10" dirty="0">
                <a:latin typeface="Times New Roman"/>
                <a:cs typeface="Times New Roman"/>
              </a:rPr>
              <a:t>explore </a:t>
            </a:r>
            <a:r>
              <a:rPr dirty="0">
                <a:latin typeface="Times New Roman"/>
                <a:cs typeface="Times New Roman"/>
              </a:rPr>
              <a:t>the </a:t>
            </a:r>
            <a:r>
              <a:rPr spc="-5" dirty="0">
                <a:latin typeface="Times New Roman"/>
                <a:cs typeface="Times New Roman"/>
              </a:rPr>
              <a:t>difference between the two  and to understand how </a:t>
            </a:r>
            <a:r>
              <a:rPr dirty="0">
                <a:latin typeface="Times New Roman"/>
                <a:cs typeface="Times New Roman"/>
              </a:rPr>
              <a:t>they fit </a:t>
            </a:r>
            <a:r>
              <a:rPr spc="-5" dirty="0">
                <a:latin typeface="Times New Roman"/>
                <a:cs typeface="Times New Roman"/>
              </a:rPr>
              <a:t>together (Figure</a:t>
            </a:r>
            <a:r>
              <a:rPr spc="1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1.1).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Chapter</a:t>
            </a:r>
            <a:r>
              <a:rPr sz="1400" b="1" i="1" spc="-4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One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400" b="1" i="1" spc="-5" dirty="0">
                <a:latin typeface="Times New Roman"/>
                <a:cs typeface="Times New Roman"/>
              </a:rPr>
              <a:t>Introduction </a:t>
            </a:r>
            <a:r>
              <a:rPr sz="1400" b="1" i="1" dirty="0">
                <a:latin typeface="Times New Roman"/>
                <a:cs typeface="Times New Roman"/>
              </a:rPr>
              <a:t>to </a:t>
            </a:r>
            <a:r>
              <a:rPr sz="1400" b="1" i="1" spc="-5" dirty="0">
                <a:latin typeface="Times New Roman"/>
                <a:cs typeface="Times New Roman"/>
              </a:rPr>
              <a:t>Computer Vision  and Image Processing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51873" y="1106390"/>
            <a:ext cx="5497830" cy="62709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469265">
              <a:lnSpc>
                <a:spcPct val="100000"/>
              </a:lnSpc>
              <a:spcBef>
                <a:spcPts val="830"/>
              </a:spcBef>
            </a:pPr>
            <a:r>
              <a:rPr sz="1400" spc="-5" dirty="0">
                <a:latin typeface="Times New Roman"/>
                <a:cs typeface="Times New Roman"/>
              </a:rPr>
              <a:t>Computer imaging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separated into two different but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overlapping</a:t>
            </a: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z="1400" dirty="0">
                <a:latin typeface="Times New Roman"/>
                <a:cs typeface="Times New Roman"/>
              </a:rPr>
              <a:t>areas.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30604" y="2775951"/>
            <a:ext cx="5511800" cy="3429785"/>
          </a:xfrm>
          <a:prstGeom prst="rect">
            <a:avLst/>
          </a:prstGeom>
        </p:spPr>
        <p:txBody>
          <a:bodyPr vert="horz" wrap="square" lIns="0" tIns="105410" rIns="0" bIns="0" rtlCol="0">
            <a:spAutoFit/>
          </a:bodyPr>
          <a:lstStyle/>
          <a:p>
            <a:pPr marL="1666239">
              <a:lnSpc>
                <a:spcPct val="100000"/>
              </a:lnSpc>
              <a:spcBef>
                <a:spcPts val="830"/>
              </a:spcBef>
            </a:pPr>
            <a:r>
              <a:rPr sz="1600" b="1" spc="-5" dirty="0">
                <a:latin typeface="Times New Roman"/>
                <a:cs typeface="Times New Roman"/>
              </a:rPr>
              <a:t>Figure (1.1): </a:t>
            </a:r>
            <a:r>
              <a:rPr sz="1600" spc="-5" dirty="0">
                <a:latin typeface="Times New Roman"/>
                <a:cs typeface="Times New Roman"/>
              </a:rPr>
              <a:t>Computer Imaging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[1].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600"/>
              </a:lnSpc>
            </a:pPr>
            <a:r>
              <a:rPr sz="1600" spc="-5" dirty="0">
                <a:latin typeface="Times New Roman"/>
                <a:cs typeface="Times New Roman"/>
              </a:rPr>
              <a:t>Historically, </a:t>
            </a:r>
            <a:r>
              <a:rPr sz="1600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field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image processing </a:t>
            </a:r>
            <a:r>
              <a:rPr sz="1600" dirty="0">
                <a:latin typeface="Times New Roman"/>
                <a:cs typeface="Times New Roman"/>
              </a:rPr>
              <a:t>grew from </a:t>
            </a:r>
            <a:r>
              <a:rPr sz="1600" spc="-5" dirty="0">
                <a:latin typeface="Times New Roman"/>
                <a:cs typeface="Times New Roman"/>
              </a:rPr>
              <a:t>electrical  engineering </a:t>
            </a:r>
            <a:r>
              <a:rPr sz="1600" spc="-10" dirty="0">
                <a:latin typeface="Times New Roman"/>
                <a:cs typeface="Times New Roman"/>
              </a:rPr>
              <a:t>as an </a:t>
            </a:r>
            <a:r>
              <a:rPr sz="1600" spc="-5" dirty="0">
                <a:latin typeface="Times New Roman"/>
                <a:cs typeface="Times New Roman"/>
              </a:rPr>
              <a:t>extension </a:t>
            </a:r>
            <a:r>
              <a:rPr sz="1600" dirty="0">
                <a:latin typeface="Times New Roman"/>
                <a:cs typeface="Times New Roman"/>
              </a:rPr>
              <a:t>of the </a:t>
            </a:r>
            <a:r>
              <a:rPr sz="1600" spc="-5" dirty="0">
                <a:latin typeface="Times New Roman"/>
                <a:cs typeface="Times New Roman"/>
              </a:rPr>
              <a:t>signal processing branch, whereas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the  computer science discipline was largely responsible </a:t>
            </a:r>
            <a:r>
              <a:rPr sz="1600" spc="5" dirty="0">
                <a:latin typeface="Times New Roman"/>
                <a:cs typeface="Times New Roman"/>
              </a:rPr>
              <a:t>for </a:t>
            </a:r>
            <a:r>
              <a:rPr sz="1600" spc="-5" dirty="0">
                <a:latin typeface="Times New Roman"/>
                <a:cs typeface="Times New Roman"/>
              </a:rPr>
              <a:t>developments</a:t>
            </a:r>
            <a:r>
              <a:rPr sz="1600" spc="2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in</a:t>
            </a: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sz="1600" spc="-5" dirty="0">
                <a:latin typeface="Times New Roman"/>
                <a:cs typeface="Times New Roman"/>
              </a:rPr>
              <a:t>computer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vision</a:t>
            </a:r>
            <a:r>
              <a:rPr sz="1600" spc="-5" dirty="0" smtClean="0">
                <a:latin typeface="Times New Roman"/>
                <a:cs typeface="Times New Roman"/>
              </a:rPr>
              <a:t>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1.2 Computer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Vision</a:t>
            </a:r>
            <a:endParaRPr sz="1600" dirty="0">
              <a:latin typeface="Times New Roman"/>
              <a:cs typeface="Times New Roman"/>
            </a:endParaRPr>
          </a:p>
          <a:p>
            <a:pPr marL="12700" marR="6985" indent="456565" algn="just">
              <a:lnSpc>
                <a:spcPct val="143900"/>
              </a:lnSpc>
              <a:spcBef>
                <a:spcPts val="100"/>
              </a:spcBef>
            </a:pPr>
            <a:r>
              <a:rPr sz="1600" spc="-5" dirty="0">
                <a:latin typeface="Times New Roman"/>
                <a:cs typeface="Times New Roman"/>
              </a:rPr>
              <a:t>Computer vision </a:t>
            </a:r>
            <a:r>
              <a:rPr sz="1600" dirty="0">
                <a:latin typeface="Times New Roman"/>
                <a:cs typeface="Times New Roman"/>
              </a:rPr>
              <a:t>is a </a:t>
            </a:r>
            <a:r>
              <a:rPr sz="1600" spc="-5" dirty="0">
                <a:latin typeface="Times New Roman"/>
                <a:cs typeface="Times New Roman"/>
              </a:rPr>
              <a:t>computer imaging where the application doses  not involve </a:t>
            </a:r>
            <a:r>
              <a:rPr sz="1600" dirty="0">
                <a:latin typeface="Times New Roman"/>
                <a:cs typeface="Times New Roman"/>
              </a:rPr>
              <a:t>a </a:t>
            </a:r>
            <a:r>
              <a:rPr sz="1600" spc="-5" dirty="0">
                <a:latin typeface="Times New Roman"/>
                <a:cs typeface="Times New Roman"/>
              </a:rPr>
              <a:t>human being </a:t>
            </a:r>
            <a:r>
              <a:rPr sz="1600" dirty="0">
                <a:latin typeface="Times New Roman"/>
                <a:cs typeface="Times New Roman"/>
              </a:rPr>
              <a:t>in </a:t>
            </a:r>
            <a:r>
              <a:rPr sz="1600" spc="-5" dirty="0">
                <a:latin typeface="Times New Roman"/>
                <a:cs typeface="Times New Roman"/>
              </a:rPr>
              <a:t>visual loop. One </a:t>
            </a:r>
            <a:r>
              <a:rPr sz="1600" dirty="0">
                <a:latin typeface="Times New Roman"/>
                <a:cs typeface="Times New Roman"/>
              </a:rPr>
              <a:t>of the </a:t>
            </a:r>
            <a:r>
              <a:rPr sz="1600" spc="-10" dirty="0">
                <a:latin typeface="Times New Roman"/>
                <a:cs typeface="Times New Roman"/>
              </a:rPr>
              <a:t>major </a:t>
            </a:r>
            <a:r>
              <a:rPr sz="1600" spc="-5" dirty="0">
                <a:latin typeface="Times New Roman"/>
                <a:cs typeface="Times New Roman"/>
              </a:rPr>
              <a:t>topics within this  field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computer vision </a:t>
            </a:r>
            <a:r>
              <a:rPr sz="1600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image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analysis.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04874" y="5979045"/>
            <a:ext cx="16065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5" dirty="0">
                <a:latin typeface="Times New Roman"/>
                <a:cs typeface="Times New Roman"/>
              </a:rPr>
              <a:t>1.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40533" y="6955246"/>
            <a:ext cx="5006975" cy="809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11480">
              <a:lnSpc>
                <a:spcPct val="143600"/>
              </a:lnSpc>
              <a:spcBef>
                <a:spcPts val="95"/>
              </a:spcBef>
            </a:pPr>
            <a:r>
              <a:rPr dirty="0">
                <a:latin typeface="Times New Roman"/>
                <a:cs typeface="Times New Roman"/>
              </a:rPr>
              <a:t>Image </a:t>
            </a:r>
            <a:r>
              <a:rPr spc="-5" dirty="0">
                <a:latin typeface="Times New Roman"/>
                <a:cs typeface="Times New Roman"/>
              </a:rPr>
              <a:t>Analysis: involves the examination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the image </a:t>
            </a:r>
            <a:r>
              <a:rPr dirty="0">
                <a:latin typeface="Times New Roman"/>
                <a:cs typeface="Times New Roman"/>
              </a:rPr>
              <a:t>data </a:t>
            </a:r>
            <a:r>
              <a:rPr spc="-5" dirty="0">
                <a:latin typeface="Times New Roman"/>
                <a:cs typeface="Times New Roman"/>
              </a:rPr>
              <a:t>to  facilitate solving vision problem.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04882" y="6591693"/>
            <a:ext cx="386397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Times New Roman"/>
                <a:cs typeface="Times New Roman"/>
              </a:rPr>
              <a:t>The image analysis process involves two other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topics: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87753" y="7536943"/>
            <a:ext cx="10795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Symbol"/>
                <a:cs typeface="Symbol"/>
              </a:rPr>
              <a:t></a:t>
            </a:r>
            <a:endParaRPr sz="1400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33829" y="7765211"/>
            <a:ext cx="5054600" cy="17985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marR="8255" indent="-228600">
              <a:lnSpc>
                <a:spcPct val="143700"/>
              </a:lnSpc>
              <a:spcBef>
                <a:spcPts val="100"/>
              </a:spcBef>
              <a:buFont typeface="Symbol"/>
              <a:buChar char=""/>
              <a:tabLst>
                <a:tab pos="469265" algn="l"/>
                <a:tab pos="469900" algn="l"/>
              </a:tabLst>
            </a:pPr>
            <a:r>
              <a:rPr sz="1600" dirty="0">
                <a:latin typeface="Times New Roman"/>
                <a:cs typeface="Times New Roman"/>
              </a:rPr>
              <a:t>Feature </a:t>
            </a:r>
            <a:r>
              <a:rPr sz="1600" spc="-5" dirty="0">
                <a:latin typeface="Times New Roman"/>
                <a:cs typeface="Times New Roman"/>
              </a:rPr>
              <a:t>Extraction: </a:t>
            </a:r>
            <a:r>
              <a:rPr sz="1600" dirty="0">
                <a:latin typeface="Times New Roman"/>
                <a:cs typeface="Times New Roman"/>
              </a:rPr>
              <a:t>is </a:t>
            </a:r>
            <a:r>
              <a:rPr sz="1600" spc="-5" dirty="0">
                <a:latin typeface="Times New Roman"/>
                <a:cs typeface="Times New Roman"/>
              </a:rPr>
              <a:t>the process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acquiring higher level  image information, such </a:t>
            </a:r>
            <a:r>
              <a:rPr sz="1600" dirty="0">
                <a:latin typeface="Times New Roman"/>
                <a:cs typeface="Times New Roman"/>
              </a:rPr>
              <a:t>as </a:t>
            </a:r>
            <a:r>
              <a:rPr sz="1600" spc="-5" dirty="0">
                <a:latin typeface="Times New Roman"/>
                <a:cs typeface="Times New Roman"/>
              </a:rPr>
              <a:t>shape </a:t>
            </a:r>
            <a:r>
              <a:rPr sz="1600" dirty="0">
                <a:latin typeface="Times New Roman"/>
                <a:cs typeface="Times New Roman"/>
              </a:rPr>
              <a:t>or </a:t>
            </a:r>
            <a:r>
              <a:rPr sz="1600" spc="-5" dirty="0">
                <a:latin typeface="Times New Roman"/>
                <a:cs typeface="Times New Roman"/>
              </a:rPr>
              <a:t>color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information.</a:t>
            </a:r>
            <a:endParaRPr sz="1600" dirty="0">
              <a:latin typeface="Times New Roman"/>
              <a:cs typeface="Times New Roman"/>
            </a:endParaRPr>
          </a:p>
          <a:p>
            <a:pPr marL="241300" marR="5080" indent="228600">
              <a:lnSpc>
                <a:spcPct val="144300"/>
              </a:lnSpc>
              <a:spcBef>
                <a:spcPts val="80"/>
              </a:spcBef>
            </a:pPr>
            <a:r>
              <a:rPr sz="1600" spc="-5" dirty="0">
                <a:latin typeface="Times New Roman"/>
                <a:cs typeface="Times New Roman"/>
              </a:rPr>
              <a:t>Pattern Classification: is the act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taking this higher –level  information </a:t>
            </a:r>
            <a:r>
              <a:rPr sz="1600" spc="-1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identifying objects within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image.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37639" y="9537700"/>
            <a:ext cx="5050790" cy="7656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600" spc="-5" dirty="0">
                <a:latin typeface="Times New Roman"/>
                <a:cs typeface="Times New Roman"/>
              </a:rPr>
              <a:t>Computer vision systems </a:t>
            </a:r>
            <a:r>
              <a:rPr sz="1600" dirty="0">
                <a:latin typeface="Times New Roman"/>
                <a:cs typeface="Times New Roman"/>
              </a:rPr>
              <a:t>are </a:t>
            </a:r>
            <a:r>
              <a:rPr sz="1600" spc="-5" dirty="0">
                <a:latin typeface="Times New Roman"/>
                <a:cs typeface="Times New Roman"/>
              </a:rPr>
              <a:t>used in many </a:t>
            </a:r>
            <a:r>
              <a:rPr sz="160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various types of  environments, such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as</a:t>
            </a:r>
            <a:r>
              <a:rPr spc="-5" dirty="0">
                <a:latin typeface="Times New Roman"/>
                <a:cs typeface="Times New Roman"/>
              </a:rPr>
              <a:t>: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28800" y="1804035"/>
            <a:ext cx="2203450" cy="838835"/>
          </a:xfrm>
          <a:custGeom>
            <a:avLst/>
            <a:gdLst/>
            <a:ahLst/>
            <a:cxnLst/>
            <a:rect l="l" t="t" r="r" b="b"/>
            <a:pathLst>
              <a:path w="2203450" h="838835">
                <a:moveTo>
                  <a:pt x="1101725" y="0"/>
                </a:moveTo>
                <a:lnTo>
                  <a:pt x="1034611" y="765"/>
                </a:lnTo>
                <a:lnTo>
                  <a:pt x="968562" y="3031"/>
                </a:lnTo>
                <a:lnTo>
                  <a:pt x="903690" y="6754"/>
                </a:lnTo>
                <a:lnTo>
                  <a:pt x="840113" y="11891"/>
                </a:lnTo>
                <a:lnTo>
                  <a:pt x="777945" y="18398"/>
                </a:lnTo>
                <a:lnTo>
                  <a:pt x="717301" y="26230"/>
                </a:lnTo>
                <a:lnTo>
                  <a:pt x="658296" y="35344"/>
                </a:lnTo>
                <a:lnTo>
                  <a:pt x="601046" y="45697"/>
                </a:lnTo>
                <a:lnTo>
                  <a:pt x="545667" y="57244"/>
                </a:lnTo>
                <a:lnTo>
                  <a:pt x="492272" y="69941"/>
                </a:lnTo>
                <a:lnTo>
                  <a:pt x="440979" y="83745"/>
                </a:lnTo>
                <a:lnTo>
                  <a:pt x="391901" y="98611"/>
                </a:lnTo>
                <a:lnTo>
                  <a:pt x="345154" y="114497"/>
                </a:lnTo>
                <a:lnTo>
                  <a:pt x="300853" y="131358"/>
                </a:lnTo>
                <a:lnTo>
                  <a:pt x="259114" y="149150"/>
                </a:lnTo>
                <a:lnTo>
                  <a:pt x="220052" y="167830"/>
                </a:lnTo>
                <a:lnTo>
                  <a:pt x="183782" y="187354"/>
                </a:lnTo>
                <a:lnTo>
                  <a:pt x="150419" y="207677"/>
                </a:lnTo>
                <a:lnTo>
                  <a:pt x="92877" y="250549"/>
                </a:lnTo>
                <a:lnTo>
                  <a:pt x="48346" y="296094"/>
                </a:lnTo>
                <a:lnTo>
                  <a:pt x="17750" y="343962"/>
                </a:lnTo>
                <a:lnTo>
                  <a:pt x="2010" y="393803"/>
                </a:lnTo>
                <a:lnTo>
                  <a:pt x="0" y="419354"/>
                </a:lnTo>
                <a:lnTo>
                  <a:pt x="2010" y="444918"/>
                </a:lnTo>
                <a:lnTo>
                  <a:pt x="17750" y="494783"/>
                </a:lnTo>
                <a:lnTo>
                  <a:pt x="48346" y="542671"/>
                </a:lnTo>
                <a:lnTo>
                  <a:pt x="92877" y="588234"/>
                </a:lnTo>
                <a:lnTo>
                  <a:pt x="150419" y="631119"/>
                </a:lnTo>
                <a:lnTo>
                  <a:pt x="183782" y="651448"/>
                </a:lnTo>
                <a:lnTo>
                  <a:pt x="220052" y="670977"/>
                </a:lnTo>
                <a:lnTo>
                  <a:pt x="259114" y="689662"/>
                </a:lnTo>
                <a:lnTo>
                  <a:pt x="300853" y="707458"/>
                </a:lnTo>
                <a:lnTo>
                  <a:pt x="345154" y="724323"/>
                </a:lnTo>
                <a:lnTo>
                  <a:pt x="391901" y="740211"/>
                </a:lnTo>
                <a:lnTo>
                  <a:pt x="440979" y="755081"/>
                </a:lnTo>
                <a:lnTo>
                  <a:pt x="492272" y="768887"/>
                </a:lnTo>
                <a:lnTo>
                  <a:pt x="545667" y="781586"/>
                </a:lnTo>
                <a:lnTo>
                  <a:pt x="601046" y="793134"/>
                </a:lnTo>
                <a:lnTo>
                  <a:pt x="658296" y="803487"/>
                </a:lnTo>
                <a:lnTo>
                  <a:pt x="717301" y="812602"/>
                </a:lnTo>
                <a:lnTo>
                  <a:pt x="777945" y="820435"/>
                </a:lnTo>
                <a:lnTo>
                  <a:pt x="840113" y="826942"/>
                </a:lnTo>
                <a:lnTo>
                  <a:pt x="903690" y="832079"/>
                </a:lnTo>
                <a:lnTo>
                  <a:pt x="968562" y="835803"/>
                </a:lnTo>
                <a:lnTo>
                  <a:pt x="1034611" y="838069"/>
                </a:lnTo>
                <a:lnTo>
                  <a:pt x="1101725" y="838835"/>
                </a:lnTo>
                <a:lnTo>
                  <a:pt x="1168838" y="838069"/>
                </a:lnTo>
                <a:lnTo>
                  <a:pt x="1234887" y="835803"/>
                </a:lnTo>
                <a:lnTo>
                  <a:pt x="1299759" y="832079"/>
                </a:lnTo>
                <a:lnTo>
                  <a:pt x="1363336" y="826942"/>
                </a:lnTo>
                <a:lnTo>
                  <a:pt x="1425504" y="820435"/>
                </a:lnTo>
                <a:lnTo>
                  <a:pt x="1486148" y="812602"/>
                </a:lnTo>
                <a:lnTo>
                  <a:pt x="1545153" y="803487"/>
                </a:lnTo>
                <a:lnTo>
                  <a:pt x="1602403" y="793134"/>
                </a:lnTo>
                <a:lnTo>
                  <a:pt x="1657782" y="781586"/>
                </a:lnTo>
                <a:lnTo>
                  <a:pt x="1711177" y="768887"/>
                </a:lnTo>
                <a:lnTo>
                  <a:pt x="1762470" y="755081"/>
                </a:lnTo>
                <a:lnTo>
                  <a:pt x="1811548" y="740211"/>
                </a:lnTo>
                <a:lnTo>
                  <a:pt x="1858295" y="724323"/>
                </a:lnTo>
                <a:lnTo>
                  <a:pt x="1902596" y="707458"/>
                </a:lnTo>
                <a:lnTo>
                  <a:pt x="1944335" y="689662"/>
                </a:lnTo>
                <a:lnTo>
                  <a:pt x="1983397" y="670977"/>
                </a:lnTo>
                <a:lnTo>
                  <a:pt x="2019667" y="651448"/>
                </a:lnTo>
                <a:lnTo>
                  <a:pt x="2053030" y="631119"/>
                </a:lnTo>
                <a:lnTo>
                  <a:pt x="2110572" y="588234"/>
                </a:lnTo>
                <a:lnTo>
                  <a:pt x="2155103" y="542671"/>
                </a:lnTo>
                <a:lnTo>
                  <a:pt x="2185699" y="494783"/>
                </a:lnTo>
                <a:lnTo>
                  <a:pt x="2201439" y="444918"/>
                </a:lnTo>
                <a:lnTo>
                  <a:pt x="2203450" y="419354"/>
                </a:lnTo>
                <a:lnTo>
                  <a:pt x="2201439" y="393803"/>
                </a:lnTo>
                <a:lnTo>
                  <a:pt x="2185699" y="343962"/>
                </a:lnTo>
                <a:lnTo>
                  <a:pt x="2155103" y="296094"/>
                </a:lnTo>
                <a:lnTo>
                  <a:pt x="2110572" y="250549"/>
                </a:lnTo>
                <a:lnTo>
                  <a:pt x="2053030" y="207677"/>
                </a:lnTo>
                <a:lnTo>
                  <a:pt x="2019667" y="187354"/>
                </a:lnTo>
                <a:lnTo>
                  <a:pt x="1983397" y="167830"/>
                </a:lnTo>
                <a:lnTo>
                  <a:pt x="1944335" y="149150"/>
                </a:lnTo>
                <a:lnTo>
                  <a:pt x="1902596" y="131358"/>
                </a:lnTo>
                <a:lnTo>
                  <a:pt x="1858295" y="114497"/>
                </a:lnTo>
                <a:lnTo>
                  <a:pt x="1811548" y="98611"/>
                </a:lnTo>
                <a:lnTo>
                  <a:pt x="1762470" y="83745"/>
                </a:lnTo>
                <a:lnTo>
                  <a:pt x="1711177" y="69941"/>
                </a:lnTo>
                <a:lnTo>
                  <a:pt x="1657782" y="57244"/>
                </a:lnTo>
                <a:lnTo>
                  <a:pt x="1602403" y="45697"/>
                </a:lnTo>
                <a:lnTo>
                  <a:pt x="1545153" y="35344"/>
                </a:lnTo>
                <a:lnTo>
                  <a:pt x="1486148" y="26230"/>
                </a:lnTo>
                <a:lnTo>
                  <a:pt x="1425504" y="18398"/>
                </a:lnTo>
                <a:lnTo>
                  <a:pt x="1363336" y="11891"/>
                </a:lnTo>
                <a:lnTo>
                  <a:pt x="1299759" y="6754"/>
                </a:lnTo>
                <a:lnTo>
                  <a:pt x="1234887" y="3031"/>
                </a:lnTo>
                <a:lnTo>
                  <a:pt x="1168838" y="765"/>
                </a:lnTo>
                <a:lnTo>
                  <a:pt x="1101725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2208030" y="2140967"/>
            <a:ext cx="133540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Computer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Vision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57600" y="1794511"/>
            <a:ext cx="2239010" cy="838835"/>
          </a:xfrm>
          <a:custGeom>
            <a:avLst/>
            <a:gdLst/>
            <a:ahLst/>
            <a:cxnLst/>
            <a:rect l="l" t="t" r="r" b="b"/>
            <a:pathLst>
              <a:path w="2239010" h="838835">
                <a:moveTo>
                  <a:pt x="1119504" y="0"/>
                </a:moveTo>
                <a:lnTo>
                  <a:pt x="1051299" y="765"/>
                </a:lnTo>
                <a:lnTo>
                  <a:pt x="984176" y="3031"/>
                </a:lnTo>
                <a:lnTo>
                  <a:pt x="918252" y="6754"/>
                </a:lnTo>
                <a:lnTo>
                  <a:pt x="853643" y="11891"/>
                </a:lnTo>
                <a:lnTo>
                  <a:pt x="790467" y="18398"/>
                </a:lnTo>
                <a:lnTo>
                  <a:pt x="728842" y="26230"/>
                </a:lnTo>
                <a:lnTo>
                  <a:pt x="668883" y="35344"/>
                </a:lnTo>
                <a:lnTo>
                  <a:pt x="610708" y="45697"/>
                </a:lnTo>
                <a:lnTo>
                  <a:pt x="554434" y="57244"/>
                </a:lnTo>
                <a:lnTo>
                  <a:pt x="500179" y="69941"/>
                </a:lnTo>
                <a:lnTo>
                  <a:pt x="448058" y="83745"/>
                </a:lnTo>
                <a:lnTo>
                  <a:pt x="398190" y="98611"/>
                </a:lnTo>
                <a:lnTo>
                  <a:pt x="350691" y="114497"/>
                </a:lnTo>
                <a:lnTo>
                  <a:pt x="305677" y="131358"/>
                </a:lnTo>
                <a:lnTo>
                  <a:pt x="263268" y="149150"/>
                </a:lnTo>
                <a:lnTo>
                  <a:pt x="223578" y="167830"/>
                </a:lnTo>
                <a:lnTo>
                  <a:pt x="186726" y="187354"/>
                </a:lnTo>
                <a:lnTo>
                  <a:pt x="152828" y="207677"/>
                </a:lnTo>
                <a:lnTo>
                  <a:pt x="94363" y="250549"/>
                </a:lnTo>
                <a:lnTo>
                  <a:pt x="49119" y="296094"/>
                </a:lnTo>
                <a:lnTo>
                  <a:pt x="18034" y="343962"/>
                </a:lnTo>
                <a:lnTo>
                  <a:pt x="2042" y="393803"/>
                </a:lnTo>
                <a:lnTo>
                  <a:pt x="0" y="419354"/>
                </a:lnTo>
                <a:lnTo>
                  <a:pt x="2042" y="444918"/>
                </a:lnTo>
                <a:lnTo>
                  <a:pt x="18034" y="494783"/>
                </a:lnTo>
                <a:lnTo>
                  <a:pt x="49119" y="542671"/>
                </a:lnTo>
                <a:lnTo>
                  <a:pt x="94363" y="588234"/>
                </a:lnTo>
                <a:lnTo>
                  <a:pt x="152828" y="631119"/>
                </a:lnTo>
                <a:lnTo>
                  <a:pt x="186726" y="651448"/>
                </a:lnTo>
                <a:lnTo>
                  <a:pt x="223578" y="670977"/>
                </a:lnTo>
                <a:lnTo>
                  <a:pt x="263268" y="689662"/>
                </a:lnTo>
                <a:lnTo>
                  <a:pt x="305677" y="707458"/>
                </a:lnTo>
                <a:lnTo>
                  <a:pt x="350691" y="724323"/>
                </a:lnTo>
                <a:lnTo>
                  <a:pt x="398190" y="740211"/>
                </a:lnTo>
                <a:lnTo>
                  <a:pt x="448058" y="755081"/>
                </a:lnTo>
                <a:lnTo>
                  <a:pt x="500179" y="768887"/>
                </a:lnTo>
                <a:lnTo>
                  <a:pt x="554434" y="781586"/>
                </a:lnTo>
                <a:lnTo>
                  <a:pt x="610708" y="793134"/>
                </a:lnTo>
                <a:lnTo>
                  <a:pt x="668883" y="803487"/>
                </a:lnTo>
                <a:lnTo>
                  <a:pt x="728842" y="812602"/>
                </a:lnTo>
                <a:lnTo>
                  <a:pt x="790467" y="820435"/>
                </a:lnTo>
                <a:lnTo>
                  <a:pt x="853643" y="826942"/>
                </a:lnTo>
                <a:lnTo>
                  <a:pt x="918252" y="832079"/>
                </a:lnTo>
                <a:lnTo>
                  <a:pt x="984176" y="835803"/>
                </a:lnTo>
                <a:lnTo>
                  <a:pt x="1051299" y="838069"/>
                </a:lnTo>
                <a:lnTo>
                  <a:pt x="1119504" y="838835"/>
                </a:lnTo>
                <a:lnTo>
                  <a:pt x="1187710" y="838069"/>
                </a:lnTo>
                <a:lnTo>
                  <a:pt x="1254833" y="835803"/>
                </a:lnTo>
                <a:lnTo>
                  <a:pt x="1320757" y="832079"/>
                </a:lnTo>
                <a:lnTo>
                  <a:pt x="1385366" y="826942"/>
                </a:lnTo>
                <a:lnTo>
                  <a:pt x="1448542" y="820435"/>
                </a:lnTo>
                <a:lnTo>
                  <a:pt x="1510167" y="812602"/>
                </a:lnTo>
                <a:lnTo>
                  <a:pt x="1570126" y="803487"/>
                </a:lnTo>
                <a:lnTo>
                  <a:pt x="1628301" y="793134"/>
                </a:lnTo>
                <a:lnTo>
                  <a:pt x="1684575" y="781586"/>
                </a:lnTo>
                <a:lnTo>
                  <a:pt x="1738830" y="768887"/>
                </a:lnTo>
                <a:lnTo>
                  <a:pt x="1790951" y="755081"/>
                </a:lnTo>
                <a:lnTo>
                  <a:pt x="1840819" y="740211"/>
                </a:lnTo>
                <a:lnTo>
                  <a:pt x="1888318" y="724323"/>
                </a:lnTo>
                <a:lnTo>
                  <a:pt x="1933332" y="707458"/>
                </a:lnTo>
                <a:lnTo>
                  <a:pt x="1975741" y="689662"/>
                </a:lnTo>
                <a:lnTo>
                  <a:pt x="2015431" y="670977"/>
                </a:lnTo>
                <a:lnTo>
                  <a:pt x="2052283" y="651448"/>
                </a:lnTo>
                <a:lnTo>
                  <a:pt x="2086181" y="631119"/>
                </a:lnTo>
                <a:lnTo>
                  <a:pt x="2144646" y="588234"/>
                </a:lnTo>
                <a:lnTo>
                  <a:pt x="2189890" y="542671"/>
                </a:lnTo>
                <a:lnTo>
                  <a:pt x="2220975" y="494783"/>
                </a:lnTo>
                <a:lnTo>
                  <a:pt x="2236967" y="444918"/>
                </a:lnTo>
                <a:lnTo>
                  <a:pt x="2239010" y="419354"/>
                </a:lnTo>
                <a:lnTo>
                  <a:pt x="2236967" y="393803"/>
                </a:lnTo>
                <a:lnTo>
                  <a:pt x="2220975" y="343962"/>
                </a:lnTo>
                <a:lnTo>
                  <a:pt x="2189890" y="296094"/>
                </a:lnTo>
                <a:lnTo>
                  <a:pt x="2144646" y="250549"/>
                </a:lnTo>
                <a:lnTo>
                  <a:pt x="2086181" y="207677"/>
                </a:lnTo>
                <a:lnTo>
                  <a:pt x="2052283" y="187354"/>
                </a:lnTo>
                <a:lnTo>
                  <a:pt x="2015431" y="167830"/>
                </a:lnTo>
                <a:lnTo>
                  <a:pt x="1975741" y="149150"/>
                </a:lnTo>
                <a:lnTo>
                  <a:pt x="1933332" y="131358"/>
                </a:lnTo>
                <a:lnTo>
                  <a:pt x="1888318" y="114497"/>
                </a:lnTo>
                <a:lnTo>
                  <a:pt x="1840819" y="98611"/>
                </a:lnTo>
                <a:lnTo>
                  <a:pt x="1790951" y="83745"/>
                </a:lnTo>
                <a:lnTo>
                  <a:pt x="1738830" y="69941"/>
                </a:lnTo>
                <a:lnTo>
                  <a:pt x="1684575" y="57244"/>
                </a:lnTo>
                <a:lnTo>
                  <a:pt x="1628301" y="45697"/>
                </a:lnTo>
                <a:lnTo>
                  <a:pt x="1570126" y="35344"/>
                </a:lnTo>
                <a:lnTo>
                  <a:pt x="1510167" y="26230"/>
                </a:lnTo>
                <a:lnTo>
                  <a:pt x="1448542" y="18398"/>
                </a:lnTo>
                <a:lnTo>
                  <a:pt x="1385366" y="11891"/>
                </a:lnTo>
                <a:lnTo>
                  <a:pt x="1320757" y="6754"/>
                </a:lnTo>
                <a:lnTo>
                  <a:pt x="1254833" y="3031"/>
                </a:lnTo>
                <a:lnTo>
                  <a:pt x="1187710" y="765"/>
                </a:lnTo>
                <a:lnTo>
                  <a:pt x="11195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657600" y="1794511"/>
            <a:ext cx="2239010" cy="838835"/>
          </a:xfrm>
          <a:custGeom>
            <a:avLst/>
            <a:gdLst/>
            <a:ahLst/>
            <a:cxnLst/>
            <a:rect l="l" t="t" r="r" b="b"/>
            <a:pathLst>
              <a:path w="2239010" h="838835">
                <a:moveTo>
                  <a:pt x="1119504" y="0"/>
                </a:moveTo>
                <a:lnTo>
                  <a:pt x="1051299" y="765"/>
                </a:lnTo>
                <a:lnTo>
                  <a:pt x="984176" y="3031"/>
                </a:lnTo>
                <a:lnTo>
                  <a:pt x="918252" y="6754"/>
                </a:lnTo>
                <a:lnTo>
                  <a:pt x="853643" y="11891"/>
                </a:lnTo>
                <a:lnTo>
                  <a:pt x="790467" y="18398"/>
                </a:lnTo>
                <a:lnTo>
                  <a:pt x="728842" y="26230"/>
                </a:lnTo>
                <a:lnTo>
                  <a:pt x="668883" y="35344"/>
                </a:lnTo>
                <a:lnTo>
                  <a:pt x="610708" y="45697"/>
                </a:lnTo>
                <a:lnTo>
                  <a:pt x="554434" y="57244"/>
                </a:lnTo>
                <a:lnTo>
                  <a:pt x="500179" y="69941"/>
                </a:lnTo>
                <a:lnTo>
                  <a:pt x="448058" y="83745"/>
                </a:lnTo>
                <a:lnTo>
                  <a:pt x="398190" y="98611"/>
                </a:lnTo>
                <a:lnTo>
                  <a:pt x="350691" y="114497"/>
                </a:lnTo>
                <a:lnTo>
                  <a:pt x="305677" y="131358"/>
                </a:lnTo>
                <a:lnTo>
                  <a:pt x="263268" y="149150"/>
                </a:lnTo>
                <a:lnTo>
                  <a:pt x="223578" y="167830"/>
                </a:lnTo>
                <a:lnTo>
                  <a:pt x="186726" y="187354"/>
                </a:lnTo>
                <a:lnTo>
                  <a:pt x="152828" y="207677"/>
                </a:lnTo>
                <a:lnTo>
                  <a:pt x="94363" y="250549"/>
                </a:lnTo>
                <a:lnTo>
                  <a:pt x="49119" y="296094"/>
                </a:lnTo>
                <a:lnTo>
                  <a:pt x="18034" y="343962"/>
                </a:lnTo>
                <a:lnTo>
                  <a:pt x="2042" y="393803"/>
                </a:lnTo>
                <a:lnTo>
                  <a:pt x="0" y="419354"/>
                </a:lnTo>
                <a:lnTo>
                  <a:pt x="2042" y="444918"/>
                </a:lnTo>
                <a:lnTo>
                  <a:pt x="18034" y="494783"/>
                </a:lnTo>
                <a:lnTo>
                  <a:pt x="49119" y="542671"/>
                </a:lnTo>
                <a:lnTo>
                  <a:pt x="94363" y="588234"/>
                </a:lnTo>
                <a:lnTo>
                  <a:pt x="152828" y="631119"/>
                </a:lnTo>
                <a:lnTo>
                  <a:pt x="186726" y="651448"/>
                </a:lnTo>
                <a:lnTo>
                  <a:pt x="223578" y="670977"/>
                </a:lnTo>
                <a:lnTo>
                  <a:pt x="263268" y="689662"/>
                </a:lnTo>
                <a:lnTo>
                  <a:pt x="305677" y="707458"/>
                </a:lnTo>
                <a:lnTo>
                  <a:pt x="350691" y="724323"/>
                </a:lnTo>
                <a:lnTo>
                  <a:pt x="398190" y="740211"/>
                </a:lnTo>
                <a:lnTo>
                  <a:pt x="448058" y="755081"/>
                </a:lnTo>
                <a:lnTo>
                  <a:pt x="500179" y="768887"/>
                </a:lnTo>
                <a:lnTo>
                  <a:pt x="554434" y="781586"/>
                </a:lnTo>
                <a:lnTo>
                  <a:pt x="610708" y="793134"/>
                </a:lnTo>
                <a:lnTo>
                  <a:pt x="668883" y="803487"/>
                </a:lnTo>
                <a:lnTo>
                  <a:pt x="728842" y="812602"/>
                </a:lnTo>
                <a:lnTo>
                  <a:pt x="790467" y="820435"/>
                </a:lnTo>
                <a:lnTo>
                  <a:pt x="853643" y="826942"/>
                </a:lnTo>
                <a:lnTo>
                  <a:pt x="918252" y="832079"/>
                </a:lnTo>
                <a:lnTo>
                  <a:pt x="984176" y="835803"/>
                </a:lnTo>
                <a:lnTo>
                  <a:pt x="1051299" y="838069"/>
                </a:lnTo>
                <a:lnTo>
                  <a:pt x="1119504" y="838835"/>
                </a:lnTo>
                <a:lnTo>
                  <a:pt x="1187710" y="838069"/>
                </a:lnTo>
                <a:lnTo>
                  <a:pt x="1254833" y="835803"/>
                </a:lnTo>
                <a:lnTo>
                  <a:pt x="1320757" y="832079"/>
                </a:lnTo>
                <a:lnTo>
                  <a:pt x="1385366" y="826942"/>
                </a:lnTo>
                <a:lnTo>
                  <a:pt x="1448542" y="820435"/>
                </a:lnTo>
                <a:lnTo>
                  <a:pt x="1510167" y="812602"/>
                </a:lnTo>
                <a:lnTo>
                  <a:pt x="1570126" y="803487"/>
                </a:lnTo>
                <a:lnTo>
                  <a:pt x="1628301" y="793134"/>
                </a:lnTo>
                <a:lnTo>
                  <a:pt x="1684575" y="781586"/>
                </a:lnTo>
                <a:lnTo>
                  <a:pt x="1738830" y="768887"/>
                </a:lnTo>
                <a:lnTo>
                  <a:pt x="1790951" y="755081"/>
                </a:lnTo>
                <a:lnTo>
                  <a:pt x="1840819" y="740211"/>
                </a:lnTo>
                <a:lnTo>
                  <a:pt x="1888318" y="724323"/>
                </a:lnTo>
                <a:lnTo>
                  <a:pt x="1933332" y="707458"/>
                </a:lnTo>
                <a:lnTo>
                  <a:pt x="1975741" y="689662"/>
                </a:lnTo>
                <a:lnTo>
                  <a:pt x="2015431" y="670977"/>
                </a:lnTo>
                <a:lnTo>
                  <a:pt x="2052283" y="651448"/>
                </a:lnTo>
                <a:lnTo>
                  <a:pt x="2086181" y="631119"/>
                </a:lnTo>
                <a:lnTo>
                  <a:pt x="2144646" y="588234"/>
                </a:lnTo>
                <a:lnTo>
                  <a:pt x="2189890" y="542671"/>
                </a:lnTo>
                <a:lnTo>
                  <a:pt x="2220975" y="494783"/>
                </a:lnTo>
                <a:lnTo>
                  <a:pt x="2236967" y="444918"/>
                </a:lnTo>
                <a:lnTo>
                  <a:pt x="2239010" y="419354"/>
                </a:lnTo>
                <a:lnTo>
                  <a:pt x="2236967" y="393803"/>
                </a:lnTo>
                <a:lnTo>
                  <a:pt x="2220975" y="343962"/>
                </a:lnTo>
                <a:lnTo>
                  <a:pt x="2189890" y="296094"/>
                </a:lnTo>
                <a:lnTo>
                  <a:pt x="2144646" y="250549"/>
                </a:lnTo>
                <a:lnTo>
                  <a:pt x="2086181" y="207677"/>
                </a:lnTo>
                <a:lnTo>
                  <a:pt x="2052283" y="187354"/>
                </a:lnTo>
                <a:lnTo>
                  <a:pt x="2015431" y="167830"/>
                </a:lnTo>
                <a:lnTo>
                  <a:pt x="1975741" y="149150"/>
                </a:lnTo>
                <a:lnTo>
                  <a:pt x="1933332" y="131358"/>
                </a:lnTo>
                <a:lnTo>
                  <a:pt x="1888318" y="114497"/>
                </a:lnTo>
                <a:lnTo>
                  <a:pt x="1840819" y="98611"/>
                </a:lnTo>
                <a:lnTo>
                  <a:pt x="1790951" y="83745"/>
                </a:lnTo>
                <a:lnTo>
                  <a:pt x="1738830" y="69941"/>
                </a:lnTo>
                <a:lnTo>
                  <a:pt x="1684575" y="57244"/>
                </a:lnTo>
                <a:lnTo>
                  <a:pt x="1628301" y="45697"/>
                </a:lnTo>
                <a:lnTo>
                  <a:pt x="1570126" y="35344"/>
                </a:lnTo>
                <a:lnTo>
                  <a:pt x="1510167" y="26230"/>
                </a:lnTo>
                <a:lnTo>
                  <a:pt x="1448542" y="18398"/>
                </a:lnTo>
                <a:lnTo>
                  <a:pt x="1385366" y="11891"/>
                </a:lnTo>
                <a:lnTo>
                  <a:pt x="1320757" y="6754"/>
                </a:lnTo>
                <a:lnTo>
                  <a:pt x="1254833" y="3031"/>
                </a:lnTo>
                <a:lnTo>
                  <a:pt x="1187710" y="765"/>
                </a:lnTo>
                <a:lnTo>
                  <a:pt x="1119504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042028" y="2136394"/>
            <a:ext cx="13550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Times New Roman"/>
                <a:cs typeface="Times New Roman"/>
              </a:rPr>
              <a:t>Image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Processing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30604" y="432308"/>
            <a:ext cx="83502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i="1" spc="-5" dirty="0">
                <a:latin typeface="Times New Roman"/>
                <a:cs typeface="Times New Roman"/>
              </a:rPr>
              <a:t>Chapter</a:t>
            </a:r>
            <a:r>
              <a:rPr sz="1400" b="1" i="1" spc="-45" dirty="0">
                <a:latin typeface="Times New Roman"/>
                <a:cs typeface="Times New Roman"/>
              </a:rPr>
              <a:t> </a:t>
            </a:r>
            <a:r>
              <a:rPr sz="1400" b="1" i="1" spc="-5" dirty="0">
                <a:latin typeface="Times New Roman"/>
                <a:cs typeface="Times New Roman"/>
              </a:rPr>
              <a:t>One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3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029200" y="372355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792835"/>
            <a:ext cx="5514340" cy="8168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43585" marR="6350" indent="-228600" algn="just">
              <a:lnSpc>
                <a:spcPct val="143800"/>
              </a:lnSpc>
              <a:spcBef>
                <a:spcPts val="95"/>
              </a:spcBef>
              <a:buAutoNum type="arabicPeriod"/>
              <a:tabLst>
                <a:tab pos="744220" algn="l"/>
              </a:tabLst>
            </a:pPr>
            <a:r>
              <a:rPr sz="1400" spc="-5" dirty="0">
                <a:latin typeface="Times New Roman"/>
                <a:cs typeface="Times New Roman"/>
              </a:rPr>
              <a:t>Manufacturing </a:t>
            </a:r>
            <a:r>
              <a:rPr sz="1400" spc="-10" dirty="0">
                <a:latin typeface="Times New Roman"/>
                <a:cs typeface="Times New Roman"/>
              </a:rPr>
              <a:t>Systems: </a:t>
            </a:r>
            <a:r>
              <a:rPr sz="1400" spc="-5" dirty="0">
                <a:latin typeface="Times New Roman"/>
                <a:cs typeface="Times New Roman"/>
              </a:rPr>
              <a:t>computer </a:t>
            </a:r>
            <a:r>
              <a:rPr sz="1400" spc="-10" dirty="0">
                <a:latin typeface="Times New Roman"/>
                <a:cs typeface="Times New Roman"/>
              </a:rPr>
              <a:t>vision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often used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quality  control, where the computer vision system will scan manufactured  items </a:t>
            </a:r>
            <a:r>
              <a:rPr sz="1400" dirty="0">
                <a:latin typeface="Times New Roman"/>
                <a:cs typeface="Times New Roman"/>
              </a:rPr>
              <a:t>for </a:t>
            </a:r>
            <a:r>
              <a:rPr sz="1400" spc="-5" dirty="0">
                <a:latin typeface="Times New Roman"/>
                <a:cs typeface="Times New Roman"/>
              </a:rPr>
              <a:t>defects, and provide control signals </a:t>
            </a:r>
            <a:r>
              <a:rPr sz="1400" dirty="0">
                <a:latin typeface="Times New Roman"/>
                <a:cs typeface="Times New Roman"/>
              </a:rPr>
              <a:t>to a </a:t>
            </a:r>
            <a:r>
              <a:rPr sz="1400" spc="-5" dirty="0">
                <a:latin typeface="Times New Roman"/>
                <a:cs typeface="Times New Roman"/>
              </a:rPr>
              <a:t>robotics  manipulator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remove detective part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automatically.</a:t>
            </a:r>
            <a:endParaRPr sz="1400" dirty="0">
              <a:latin typeface="Times New Roman"/>
              <a:cs typeface="Times New Roman"/>
            </a:endParaRPr>
          </a:p>
          <a:p>
            <a:pPr marL="743585" marR="9525" indent="-228600" algn="just">
              <a:lnSpc>
                <a:spcPct val="143600"/>
              </a:lnSpc>
              <a:buAutoNum type="arabicPeriod"/>
              <a:tabLst>
                <a:tab pos="744220" algn="l"/>
              </a:tabLst>
            </a:pPr>
            <a:r>
              <a:rPr sz="1400" spc="-5" dirty="0">
                <a:latin typeface="Times New Roman"/>
                <a:cs typeface="Times New Roman"/>
              </a:rPr>
              <a:t>Medical Community: </a:t>
            </a:r>
            <a:r>
              <a:rPr sz="1400" dirty="0">
                <a:latin typeface="Times New Roman"/>
                <a:cs typeface="Times New Roman"/>
              </a:rPr>
              <a:t>current </a:t>
            </a:r>
            <a:r>
              <a:rPr sz="1400" spc="-5" dirty="0">
                <a:latin typeface="Times New Roman"/>
                <a:cs typeface="Times New Roman"/>
              </a:rPr>
              <a:t>example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medical systems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aid  neurosurgeons </a:t>
            </a:r>
            <a:r>
              <a:rPr lang="en-US" sz="1400" spc="-5" dirty="0" smtClean="0">
                <a:latin typeface="Times New Roman"/>
                <a:cs typeface="Times New Roman"/>
              </a:rPr>
              <a:t>……..</a:t>
            </a:r>
            <a:r>
              <a:rPr sz="1400" dirty="0" smtClean="0">
                <a:latin typeface="Times New Roman"/>
                <a:cs typeface="Times New Roman"/>
              </a:rPr>
              <a:t>during </a:t>
            </a:r>
            <a:r>
              <a:rPr sz="1400" spc="-5" dirty="0">
                <a:latin typeface="Times New Roman"/>
                <a:cs typeface="Times New Roman"/>
              </a:rPr>
              <a:t>brain surgery, systems </a:t>
            </a:r>
            <a:r>
              <a:rPr sz="1400" dirty="0">
                <a:latin typeface="Times New Roman"/>
                <a:cs typeface="Times New Roman"/>
              </a:rPr>
              <a:t>to  </a:t>
            </a:r>
            <a:r>
              <a:rPr sz="1400" spc="-5" dirty="0">
                <a:latin typeface="Times New Roman"/>
                <a:cs typeface="Times New Roman"/>
              </a:rPr>
              <a:t>diagnose skin tumors </a:t>
            </a:r>
            <a:r>
              <a:rPr sz="1400" dirty="0">
                <a:latin typeface="Times New Roman"/>
                <a:cs typeface="Times New Roman"/>
              </a:rPr>
              <a:t>( </a:t>
            </a:r>
            <a:r>
              <a:rPr lang="en-US" sz="1400" spc="-180" dirty="0" smtClean="0">
                <a:latin typeface="Times New Roman"/>
                <a:cs typeface="Times New Roman"/>
              </a:rPr>
              <a:t>……..</a:t>
            </a:r>
            <a:r>
              <a:rPr sz="1400" dirty="0" smtClean="0">
                <a:latin typeface="Times New Roman"/>
                <a:cs typeface="Times New Roman"/>
              </a:rPr>
              <a:t>)</a:t>
            </a:r>
            <a:r>
              <a:rPr sz="1400" spc="100" dirty="0" smtClean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automatically.</a:t>
            </a:r>
            <a:endParaRPr sz="1400" dirty="0">
              <a:latin typeface="Times New Roman"/>
              <a:cs typeface="Times New Roman"/>
            </a:endParaRPr>
          </a:p>
          <a:p>
            <a:pPr marL="743585" marR="7620" indent="-228600" algn="just">
              <a:lnSpc>
                <a:spcPct val="143600"/>
              </a:lnSpc>
              <a:spcBef>
                <a:spcPts val="15"/>
              </a:spcBef>
              <a:buAutoNum type="arabicPeriod"/>
              <a:tabLst>
                <a:tab pos="744220" algn="l"/>
              </a:tabLst>
            </a:pPr>
            <a:r>
              <a:rPr sz="1400" spc="-5" dirty="0">
                <a:latin typeface="Times New Roman"/>
                <a:cs typeface="Times New Roman"/>
              </a:rPr>
              <a:t>The field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Law Enforcement and security </a:t>
            </a:r>
            <a:r>
              <a:rPr sz="1400" dirty="0">
                <a:latin typeface="Times New Roman"/>
                <a:cs typeface="Times New Roman"/>
              </a:rPr>
              <a:t>in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active area for  computer vision system development, with application ranging  </a:t>
            </a:r>
            <a:r>
              <a:rPr sz="1400" dirty="0">
                <a:latin typeface="Times New Roman"/>
                <a:cs typeface="Times New Roman"/>
              </a:rPr>
              <a:t>from </a:t>
            </a:r>
            <a:r>
              <a:rPr sz="1400" spc="-5" dirty="0">
                <a:latin typeface="Times New Roman"/>
                <a:cs typeface="Times New Roman"/>
              </a:rPr>
              <a:t>automatic identification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fingerprints to DNA</a:t>
            </a:r>
            <a:r>
              <a:rPr sz="1400" spc="1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analysis.</a:t>
            </a:r>
            <a:endParaRPr sz="1400" dirty="0">
              <a:latin typeface="Times New Roman"/>
              <a:cs typeface="Times New Roman"/>
            </a:endParaRPr>
          </a:p>
          <a:p>
            <a:pPr marL="743585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744220" algn="l"/>
              </a:tabLst>
            </a:pPr>
            <a:r>
              <a:rPr sz="1400" dirty="0">
                <a:latin typeface="Times New Roman"/>
                <a:cs typeface="Times New Roman"/>
              </a:rPr>
              <a:t>Infrared </a:t>
            </a:r>
            <a:r>
              <a:rPr sz="1400" spc="-5" dirty="0">
                <a:latin typeface="Times New Roman"/>
                <a:cs typeface="Times New Roman"/>
              </a:rPr>
              <a:t>Imaging </a:t>
            </a:r>
            <a:r>
              <a:rPr sz="1400" dirty="0" smtClean="0">
                <a:latin typeface="Times New Roman"/>
                <a:cs typeface="Times New Roman"/>
              </a:rPr>
              <a:t>(</a:t>
            </a:r>
            <a:endParaRPr lang="en-US" sz="1400" dirty="0" smtClean="0">
              <a:latin typeface="Times New Roman"/>
              <a:cs typeface="Times New Roman"/>
            </a:endParaRPr>
          </a:p>
          <a:p>
            <a:pPr marL="743585" indent="-228600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744220" algn="l"/>
              </a:tabLst>
            </a:pPr>
            <a:r>
              <a:rPr sz="1400" spc="-5" dirty="0" smtClean="0">
                <a:latin typeface="Times New Roman"/>
                <a:cs typeface="Times New Roman"/>
              </a:rPr>
              <a:t>Satellites </a:t>
            </a:r>
            <a:r>
              <a:rPr sz="1400" spc="-10" dirty="0" err="1" smtClean="0">
                <a:latin typeface="Times New Roman"/>
                <a:cs typeface="Times New Roman"/>
              </a:rPr>
              <a:t>Orbitin</a:t>
            </a:r>
            <a:r>
              <a:rPr sz="1400" dirty="0" smtClean="0">
                <a:latin typeface="Times New Roman"/>
                <a:cs typeface="Times New Roman"/>
              </a:rPr>
              <a:t>).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1.3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Processing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114300" algn="just">
              <a:lnSpc>
                <a:spcPct val="143600"/>
              </a:lnSpc>
              <a:spcBef>
                <a:spcPts val="110"/>
              </a:spcBef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processing is computer imaging where application involves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human  being in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visual loop. </a:t>
            </a:r>
            <a:r>
              <a:rPr sz="1400" spc="-10" dirty="0">
                <a:latin typeface="Times New Roman"/>
                <a:cs typeface="Times New Roman"/>
              </a:rPr>
              <a:t>In </a:t>
            </a:r>
            <a:r>
              <a:rPr sz="1400" spc="-5" dirty="0">
                <a:latin typeface="Times New Roman"/>
                <a:cs typeface="Times New Roman"/>
              </a:rPr>
              <a:t>other words the image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to be examined and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acted upon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people.</a:t>
            </a:r>
          </a:p>
          <a:p>
            <a:pPr marL="127000">
              <a:lnSpc>
                <a:spcPct val="100000"/>
              </a:lnSpc>
              <a:spcBef>
                <a:spcPts val="740"/>
              </a:spcBef>
            </a:pPr>
            <a:r>
              <a:rPr sz="1400" spc="-5" dirty="0">
                <a:latin typeface="Times New Roman"/>
                <a:cs typeface="Times New Roman"/>
              </a:rPr>
              <a:t>The major topics </a:t>
            </a:r>
            <a:r>
              <a:rPr sz="1400" spc="-10" dirty="0">
                <a:latin typeface="Times New Roman"/>
                <a:cs typeface="Times New Roman"/>
              </a:rPr>
              <a:t>within </a:t>
            </a:r>
            <a:r>
              <a:rPr sz="1400" spc="-5" dirty="0">
                <a:latin typeface="Times New Roman"/>
                <a:cs typeface="Times New Roman"/>
              </a:rPr>
              <a:t>the field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image processing</a:t>
            </a:r>
            <a:r>
              <a:rPr sz="1400" spc="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include:</a:t>
            </a:r>
            <a:endParaRPr sz="1400" dirty="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Image</a:t>
            </a:r>
            <a:r>
              <a:rPr sz="1400" spc="-5" dirty="0">
                <a:latin typeface="Times New Roman"/>
                <a:cs typeface="Times New Roman"/>
              </a:rPr>
              <a:t> restoration.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730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Image</a:t>
            </a:r>
            <a:r>
              <a:rPr sz="1400" spc="-5" dirty="0">
                <a:latin typeface="Times New Roman"/>
                <a:cs typeface="Times New Roman"/>
              </a:rPr>
              <a:t> enhancement.</a:t>
            </a:r>
            <a:endParaRPr sz="1400" dirty="0">
              <a:latin typeface="Times New Roman"/>
              <a:cs typeface="Times New Roman"/>
            </a:endParaRPr>
          </a:p>
          <a:p>
            <a:pPr marL="240665" indent="-227965">
              <a:lnSpc>
                <a:spcPct val="100000"/>
              </a:lnSpc>
              <a:spcBef>
                <a:spcPts val="735"/>
              </a:spcBef>
              <a:buAutoNum type="arabicPeriod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Image</a:t>
            </a:r>
            <a:r>
              <a:rPr sz="1400" spc="-5" dirty="0">
                <a:latin typeface="Times New Roman"/>
                <a:cs typeface="Times New Roman"/>
              </a:rPr>
              <a:t> compression.</a:t>
            </a: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56515">
              <a:lnSpc>
                <a:spcPct val="100000"/>
              </a:lnSpc>
            </a:pPr>
            <a:r>
              <a:rPr sz="1400" b="1" spc="-5" dirty="0">
                <a:latin typeface="Times New Roman"/>
                <a:cs typeface="Times New Roman"/>
              </a:rPr>
              <a:t>1.3.1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 </a:t>
            </a:r>
            <a:r>
              <a:rPr sz="1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Restoration</a:t>
            </a:r>
            <a:endParaRPr sz="1400" dirty="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600"/>
              </a:lnSpc>
              <a:spcBef>
                <a:spcPts val="105"/>
              </a:spcBef>
            </a:pP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the process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10" dirty="0">
                <a:latin typeface="Times New Roman"/>
                <a:cs typeface="Times New Roman"/>
              </a:rPr>
              <a:t>taking </a:t>
            </a:r>
            <a:r>
              <a:rPr sz="140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 with some known, or estimated  degradation, and restoring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to its original appearance. Image restoration is  often used in the field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photography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publishing where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r>
              <a:rPr sz="1400" spc="-155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was</a:t>
            </a:r>
            <a:endParaRPr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6" y="792835"/>
            <a:ext cx="5513705" cy="6326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sz="1400" spc="-5" dirty="0">
                <a:latin typeface="Times New Roman"/>
                <a:cs typeface="Times New Roman"/>
              </a:rPr>
              <a:t>somehow degraded but needs </a:t>
            </a:r>
            <a:r>
              <a:rPr sz="1400" dirty="0">
                <a:latin typeface="Times New Roman"/>
                <a:cs typeface="Times New Roman"/>
              </a:rPr>
              <a:t>to be improved </a:t>
            </a:r>
            <a:r>
              <a:rPr sz="1400" spc="-5" dirty="0">
                <a:latin typeface="Times New Roman"/>
                <a:cs typeface="Times New Roman"/>
              </a:rPr>
              <a:t>before it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printed(Figure  </a:t>
            </a:r>
            <a:r>
              <a:rPr sz="1400" dirty="0">
                <a:latin typeface="Times New Roman"/>
                <a:cs typeface="Times New Roman"/>
              </a:rPr>
              <a:t>1.2).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6" y="3845788"/>
            <a:ext cx="5511165" cy="70189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35430" marR="690245" indent="-1066165">
              <a:lnSpc>
                <a:spcPct val="144300"/>
              </a:lnSpc>
              <a:spcBef>
                <a:spcPts val="95"/>
              </a:spcBef>
              <a:tabLst>
                <a:tab pos="3441700" algn="l"/>
              </a:tabLst>
            </a:pPr>
            <a:r>
              <a:rPr b="1" dirty="0">
                <a:latin typeface="Times New Roman"/>
                <a:cs typeface="Times New Roman"/>
              </a:rPr>
              <a:t>a. </a:t>
            </a:r>
            <a:r>
              <a:rPr b="1" spc="-5" dirty="0">
                <a:latin typeface="Times New Roman"/>
                <a:cs typeface="Times New Roman"/>
              </a:rPr>
              <a:t>Image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with</a:t>
            </a:r>
            <a:r>
              <a:rPr b="1" spc="1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distortion	</a:t>
            </a:r>
            <a:r>
              <a:rPr b="1" dirty="0">
                <a:latin typeface="Times New Roman"/>
                <a:cs typeface="Times New Roman"/>
              </a:rPr>
              <a:t>b. </a:t>
            </a:r>
            <a:r>
              <a:rPr b="1" spc="-5" dirty="0">
                <a:latin typeface="Times New Roman"/>
                <a:cs typeface="Times New Roman"/>
              </a:rPr>
              <a:t>Restored</a:t>
            </a:r>
            <a:r>
              <a:rPr b="1" spc="-40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image  </a:t>
            </a:r>
            <a:r>
              <a:rPr b="1" dirty="0">
                <a:latin typeface="Times New Roman"/>
                <a:cs typeface="Times New Roman"/>
              </a:rPr>
              <a:t>Figure (1.2) </a:t>
            </a:r>
            <a:r>
              <a:rPr b="1" spc="-5" dirty="0">
                <a:latin typeface="Times New Roman"/>
                <a:cs typeface="Times New Roman"/>
              </a:rPr>
              <a:t>Image</a:t>
            </a:r>
            <a:r>
              <a:rPr b="1" spc="-25" dirty="0">
                <a:latin typeface="Times New Roman"/>
                <a:cs typeface="Times New Roman"/>
              </a:rPr>
              <a:t> </a:t>
            </a:r>
            <a:r>
              <a:rPr b="1" spc="-5" dirty="0">
                <a:latin typeface="Times New Roman"/>
                <a:cs typeface="Times New Roman"/>
              </a:rPr>
              <a:t>Restoration</a:t>
            </a:r>
            <a:endParaRPr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b="1" spc="-5" dirty="0">
                <a:latin typeface="Times New Roman"/>
                <a:cs typeface="Times New Roman"/>
              </a:rPr>
              <a:t>1.3.2</a:t>
            </a:r>
            <a:r>
              <a:rPr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Image </a:t>
            </a:r>
            <a:r>
              <a:rPr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Enhancement</a:t>
            </a:r>
            <a:endParaRPr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05"/>
              </a:spcBef>
            </a:pPr>
            <a:r>
              <a:rPr spc="-5" dirty="0">
                <a:latin typeface="Times New Roman"/>
                <a:cs typeface="Times New Roman"/>
              </a:rPr>
              <a:t>Involves taking </a:t>
            </a:r>
            <a:r>
              <a:rPr spc="-10" dirty="0">
                <a:latin typeface="Times New Roman"/>
                <a:cs typeface="Times New Roman"/>
              </a:rPr>
              <a:t>an </a:t>
            </a:r>
            <a:r>
              <a:rPr spc="-5" dirty="0">
                <a:latin typeface="Times New Roman"/>
                <a:cs typeface="Times New Roman"/>
              </a:rPr>
              <a:t>image and improving </a:t>
            </a:r>
            <a:r>
              <a:rPr dirty="0">
                <a:latin typeface="Times New Roman"/>
                <a:cs typeface="Times New Roman"/>
              </a:rPr>
              <a:t>it </a:t>
            </a:r>
            <a:r>
              <a:rPr spc="-10" dirty="0">
                <a:latin typeface="Times New Roman"/>
                <a:cs typeface="Times New Roman"/>
              </a:rPr>
              <a:t>visually, </a:t>
            </a:r>
            <a:r>
              <a:rPr spc="-5" dirty="0">
                <a:latin typeface="Times New Roman"/>
                <a:cs typeface="Times New Roman"/>
              </a:rPr>
              <a:t>typically </a:t>
            </a:r>
            <a:r>
              <a:rPr spc="5" dirty="0">
                <a:latin typeface="Times New Roman"/>
                <a:cs typeface="Times New Roman"/>
              </a:rPr>
              <a:t>by </a:t>
            </a:r>
            <a:r>
              <a:rPr spc="-5" dirty="0">
                <a:latin typeface="Times New Roman"/>
                <a:cs typeface="Times New Roman"/>
              </a:rPr>
              <a:t>taking  advantages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human Visual Systems responses. One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5" dirty="0">
                <a:latin typeface="Times New Roman"/>
                <a:cs typeface="Times New Roman"/>
              </a:rPr>
              <a:t>the simplest  enhancement techniques </a:t>
            </a:r>
            <a:r>
              <a:rPr dirty="0">
                <a:latin typeface="Times New Roman"/>
                <a:cs typeface="Times New Roman"/>
              </a:rPr>
              <a:t>is </a:t>
            </a:r>
            <a:r>
              <a:rPr spc="-5" dirty="0">
                <a:latin typeface="Times New Roman"/>
                <a:cs typeface="Times New Roman"/>
              </a:rPr>
              <a:t>to simply </a:t>
            </a:r>
            <a:r>
              <a:rPr dirty="0">
                <a:latin typeface="Times New Roman"/>
                <a:cs typeface="Times New Roman"/>
              </a:rPr>
              <a:t>stretch </a:t>
            </a:r>
            <a:r>
              <a:rPr spc="-5" dirty="0">
                <a:latin typeface="Times New Roman"/>
                <a:cs typeface="Times New Roman"/>
              </a:rPr>
              <a:t>the contrast </a:t>
            </a:r>
            <a:r>
              <a:rPr dirty="0">
                <a:latin typeface="Times New Roman"/>
                <a:cs typeface="Times New Roman"/>
              </a:rPr>
              <a:t>of </a:t>
            </a:r>
            <a:r>
              <a:rPr spc="-10" dirty="0">
                <a:latin typeface="Times New Roman"/>
                <a:cs typeface="Times New Roman"/>
              </a:rPr>
              <a:t>an</a:t>
            </a:r>
            <a:r>
              <a:rPr spc="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image.</a:t>
            </a:r>
            <a:endParaRPr dirty="0">
              <a:latin typeface="Times New Roman"/>
              <a:cs typeface="Times New Roman"/>
            </a:endParaRPr>
          </a:p>
          <a:p>
            <a:pPr marL="12700" marR="9525" algn="just">
              <a:lnSpc>
                <a:spcPct val="143600"/>
              </a:lnSpc>
              <a:spcBef>
                <a:spcPts val="10"/>
              </a:spcBef>
            </a:pPr>
            <a:r>
              <a:rPr spc="-5" dirty="0">
                <a:latin typeface="Times New Roman"/>
                <a:cs typeface="Times New Roman"/>
              </a:rPr>
              <a:t>Enhancement methods tend to </a:t>
            </a:r>
            <a:r>
              <a:rPr dirty="0">
                <a:latin typeface="Times New Roman"/>
                <a:cs typeface="Times New Roman"/>
              </a:rPr>
              <a:t>be </a:t>
            </a:r>
            <a:r>
              <a:rPr spc="-5" dirty="0">
                <a:latin typeface="Times New Roman"/>
                <a:cs typeface="Times New Roman"/>
              </a:rPr>
              <a:t>problem specific. </a:t>
            </a:r>
            <a:r>
              <a:rPr dirty="0">
                <a:latin typeface="Times New Roman"/>
                <a:cs typeface="Times New Roman"/>
              </a:rPr>
              <a:t>For </a:t>
            </a:r>
            <a:r>
              <a:rPr spc="-5" dirty="0">
                <a:latin typeface="Times New Roman"/>
                <a:cs typeface="Times New Roman"/>
              </a:rPr>
              <a:t>example, </a:t>
            </a:r>
            <a:r>
              <a:rPr dirty="0">
                <a:latin typeface="Times New Roman"/>
                <a:cs typeface="Times New Roman"/>
              </a:rPr>
              <a:t>a </a:t>
            </a:r>
            <a:r>
              <a:rPr spc="-5" dirty="0">
                <a:latin typeface="Times New Roman"/>
                <a:cs typeface="Times New Roman"/>
              </a:rPr>
              <a:t>method  that </a:t>
            </a:r>
            <a:r>
              <a:rPr dirty="0">
                <a:latin typeface="Times New Roman"/>
                <a:cs typeface="Times New Roman"/>
              </a:rPr>
              <a:t>is </a:t>
            </a:r>
            <a:r>
              <a:rPr spc="-5" dirty="0">
                <a:latin typeface="Times New Roman"/>
                <a:cs typeface="Times New Roman"/>
              </a:rPr>
              <a:t>used </a:t>
            </a:r>
            <a:r>
              <a:rPr dirty="0">
                <a:latin typeface="Times New Roman"/>
                <a:cs typeface="Times New Roman"/>
              </a:rPr>
              <a:t>to </a:t>
            </a:r>
            <a:r>
              <a:rPr spc="-5" dirty="0">
                <a:latin typeface="Times New Roman"/>
                <a:cs typeface="Times New Roman"/>
              </a:rPr>
              <a:t>enhance satellite images may </a:t>
            </a:r>
            <a:r>
              <a:rPr dirty="0">
                <a:latin typeface="Times New Roman"/>
                <a:cs typeface="Times New Roman"/>
              </a:rPr>
              <a:t>not </a:t>
            </a:r>
            <a:r>
              <a:rPr spc="-5" dirty="0">
                <a:latin typeface="Times New Roman"/>
                <a:cs typeface="Times New Roman"/>
              </a:rPr>
              <a:t>suitable for enhancing  medical</a:t>
            </a:r>
            <a:r>
              <a:rPr dirty="0">
                <a:latin typeface="Times New Roman"/>
                <a:cs typeface="Times New Roman"/>
              </a:rPr>
              <a:t> images.</a:t>
            </a:r>
          </a:p>
          <a:p>
            <a:pPr marL="12700">
              <a:lnSpc>
                <a:spcPct val="100000"/>
              </a:lnSpc>
              <a:spcBef>
                <a:spcPts val="730"/>
              </a:spcBef>
            </a:pPr>
            <a:r>
              <a:rPr spc="-5" dirty="0">
                <a:latin typeface="Times New Roman"/>
                <a:cs typeface="Times New Roman"/>
              </a:rPr>
              <a:t>Although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enhancement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and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restoration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are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similar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in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aim,</a:t>
            </a:r>
            <a:r>
              <a:rPr spc="55" dirty="0">
                <a:latin typeface="Times New Roman"/>
                <a:cs typeface="Times New Roman"/>
              </a:rPr>
              <a:t> </a:t>
            </a:r>
            <a:r>
              <a:rPr dirty="0">
                <a:latin typeface="Times New Roman"/>
                <a:cs typeface="Times New Roman"/>
              </a:rPr>
              <a:t>to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make</a:t>
            </a:r>
            <a:r>
              <a:rPr spc="60" dirty="0">
                <a:latin typeface="Times New Roman"/>
                <a:cs typeface="Times New Roman"/>
              </a:rPr>
              <a:t> </a:t>
            </a:r>
            <a:r>
              <a:rPr spc="-10" dirty="0">
                <a:latin typeface="Times New Roman"/>
                <a:cs typeface="Times New Roman"/>
              </a:rPr>
              <a:t>an</a:t>
            </a:r>
            <a:r>
              <a:rPr spc="65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image</a:t>
            </a:r>
            <a:endParaRPr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43600"/>
              </a:lnSpc>
              <a:spcBef>
                <a:spcPts val="15"/>
              </a:spcBef>
            </a:pPr>
            <a:r>
              <a:rPr spc="-5" dirty="0">
                <a:latin typeface="Times New Roman"/>
                <a:cs typeface="Times New Roman"/>
              </a:rPr>
              <a:t>look better. They differ in how they approach the problem. Restoration  method attempt to model the distortion </a:t>
            </a:r>
            <a:r>
              <a:rPr dirty="0">
                <a:latin typeface="Times New Roman"/>
                <a:cs typeface="Times New Roman"/>
              </a:rPr>
              <a:t>to </a:t>
            </a:r>
            <a:r>
              <a:rPr spc="-5" dirty="0">
                <a:latin typeface="Times New Roman"/>
                <a:cs typeface="Times New Roman"/>
              </a:rPr>
              <a:t>the image and </a:t>
            </a:r>
            <a:r>
              <a:rPr dirty="0">
                <a:latin typeface="Times New Roman"/>
                <a:cs typeface="Times New Roman"/>
              </a:rPr>
              <a:t>reverse </a:t>
            </a:r>
            <a:r>
              <a:rPr spc="-5" dirty="0">
                <a:latin typeface="Times New Roman"/>
                <a:cs typeface="Times New Roman"/>
              </a:rPr>
              <a:t>the  degradation, where enhancement methods use knowledge of </a:t>
            </a:r>
            <a:r>
              <a:rPr dirty="0">
                <a:latin typeface="Times New Roman"/>
                <a:cs typeface="Times New Roman"/>
              </a:rPr>
              <a:t>the </a:t>
            </a:r>
            <a:r>
              <a:rPr spc="-5" dirty="0">
                <a:latin typeface="Times New Roman"/>
                <a:cs typeface="Times New Roman"/>
              </a:rPr>
              <a:t>human  visual systems </a:t>
            </a:r>
            <a:r>
              <a:rPr dirty="0">
                <a:latin typeface="Times New Roman"/>
                <a:cs typeface="Times New Roman"/>
              </a:rPr>
              <a:t>responses to </a:t>
            </a:r>
            <a:r>
              <a:rPr spc="-5" dirty="0">
                <a:latin typeface="Times New Roman"/>
                <a:cs typeface="Times New Roman"/>
              </a:rPr>
              <a:t>improve </a:t>
            </a:r>
            <a:r>
              <a:rPr dirty="0">
                <a:latin typeface="Times New Roman"/>
                <a:cs typeface="Times New Roman"/>
              </a:rPr>
              <a:t>an image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5" dirty="0">
                <a:latin typeface="Times New Roman"/>
                <a:cs typeface="Times New Roman"/>
              </a:rPr>
              <a:t>visually.</a:t>
            </a:r>
            <a:endParaRPr dirty="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33475" y="1527188"/>
          <a:ext cx="5504180" cy="24383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2090"/>
                <a:gridCol w="2752090"/>
              </a:tblGrid>
              <a:tr h="24383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260475" y="1527188"/>
            <a:ext cx="2438400" cy="24383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072254" y="1527188"/>
            <a:ext cx="2438400" cy="24383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151760"/>
            <a:ext cx="2104390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latin typeface="Times New Roman"/>
                <a:cs typeface="Times New Roman"/>
              </a:rPr>
              <a:t>a. </a:t>
            </a:r>
            <a:r>
              <a:rPr sz="1400" b="1" spc="-5" dirty="0">
                <a:latin typeface="Times New Roman"/>
                <a:cs typeface="Times New Roman"/>
              </a:rPr>
              <a:t>image with poor</a:t>
            </a:r>
            <a:r>
              <a:rPr sz="1400" b="1" spc="-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contrast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31590" y="3151759"/>
            <a:ext cx="1972310" cy="4379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323215" marR="5080" indent="-311150">
              <a:lnSpc>
                <a:spcPts val="1610"/>
              </a:lnSpc>
              <a:spcBef>
                <a:spcPts val="215"/>
              </a:spcBef>
            </a:pPr>
            <a:r>
              <a:rPr sz="1400" b="1" dirty="0">
                <a:latin typeface="Times New Roman"/>
                <a:cs typeface="Times New Roman"/>
              </a:rPr>
              <a:t>b. </a:t>
            </a:r>
            <a:r>
              <a:rPr sz="1400" b="1" spc="-5" dirty="0">
                <a:latin typeface="Times New Roman"/>
                <a:cs typeface="Times New Roman"/>
              </a:rPr>
              <a:t>Image enhancement </a:t>
            </a:r>
            <a:r>
              <a:rPr sz="1400" b="1" dirty="0">
                <a:latin typeface="Times New Roman"/>
                <a:cs typeface="Times New Roman"/>
              </a:rPr>
              <a:t>by  contrast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stretching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604" y="3560190"/>
            <a:ext cx="5514340" cy="5536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3543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Figure (1.3) </a:t>
            </a:r>
            <a:r>
              <a:rPr sz="1400" b="1" spc="-5" dirty="0">
                <a:latin typeface="Times New Roman"/>
                <a:cs typeface="Times New Roman"/>
              </a:rPr>
              <a:t>Image</a:t>
            </a:r>
            <a:r>
              <a:rPr sz="1400" b="1" spc="-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Enhancement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463550" lvl="2" indent="-407034">
              <a:lnSpc>
                <a:spcPct val="100000"/>
              </a:lnSpc>
              <a:buSzPct val="93750"/>
              <a:buAutoNum type="arabicPeriod"/>
              <a:tabLst>
                <a:tab pos="464184" algn="l"/>
              </a:tabLst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Image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Compression</a:t>
            </a:r>
            <a:endParaRPr sz="160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8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Involves reducing the typically massive amount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data </a:t>
            </a:r>
            <a:r>
              <a:rPr sz="1400" spc="-10" dirty="0">
                <a:latin typeface="Times New Roman"/>
                <a:cs typeface="Times New Roman"/>
              </a:rPr>
              <a:t>needed </a:t>
            </a:r>
            <a:r>
              <a:rPr sz="1400" spc="-5" dirty="0">
                <a:latin typeface="Times New Roman"/>
                <a:cs typeface="Times New Roman"/>
              </a:rPr>
              <a:t>to  represent </a:t>
            </a:r>
            <a:r>
              <a:rPr sz="1400" spc="-10" dirty="0">
                <a:latin typeface="Times New Roman"/>
                <a:cs typeface="Times New Roman"/>
              </a:rPr>
              <a:t>an </a:t>
            </a:r>
            <a:r>
              <a:rPr sz="1400" spc="-5" dirty="0">
                <a:latin typeface="Times New Roman"/>
                <a:cs typeface="Times New Roman"/>
              </a:rPr>
              <a:t>image. This done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eliminating data that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visually  unnecessary and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taking advantage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the redundancy that is inherent in  most images. </a:t>
            </a: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data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reduced </a:t>
            </a:r>
            <a:r>
              <a:rPr sz="1400" dirty="0">
                <a:latin typeface="Times New Roman"/>
                <a:cs typeface="Times New Roman"/>
              </a:rPr>
              <a:t>10 to </a:t>
            </a:r>
            <a:r>
              <a:rPr sz="1400" spc="-5" dirty="0">
                <a:latin typeface="Times New Roman"/>
                <a:cs typeface="Times New Roman"/>
              </a:rPr>
              <a:t>50 times,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motion image  data (video) can </a:t>
            </a:r>
            <a:r>
              <a:rPr sz="1400" dirty="0">
                <a:latin typeface="Times New Roman"/>
                <a:cs typeface="Times New Roman"/>
              </a:rPr>
              <a:t>be </a:t>
            </a:r>
            <a:r>
              <a:rPr sz="1400" spc="-5" dirty="0">
                <a:latin typeface="Times New Roman"/>
                <a:cs typeface="Times New Roman"/>
              </a:rPr>
              <a:t>reduced </a:t>
            </a:r>
            <a:r>
              <a:rPr sz="1400" dirty="0">
                <a:latin typeface="Times New Roman"/>
                <a:cs typeface="Times New Roman"/>
              </a:rPr>
              <a:t>by </a:t>
            </a:r>
            <a:r>
              <a:rPr sz="1400" spc="-5" dirty="0">
                <a:latin typeface="Times New Roman"/>
                <a:cs typeface="Times New Roman"/>
              </a:rPr>
              <a:t>factors of 100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10" dirty="0">
                <a:latin typeface="Times New Roman"/>
                <a:cs typeface="Times New Roman"/>
              </a:rPr>
              <a:t>even</a:t>
            </a:r>
            <a:r>
              <a:rPr sz="1400" spc="2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200.</a:t>
            </a:r>
            <a:endParaRPr sz="1400">
              <a:latin typeface="Times New Roman"/>
              <a:cs typeface="Times New Roman"/>
            </a:endParaRPr>
          </a:p>
          <a:p>
            <a:pPr marL="12700" marR="8890" indent="456565" algn="just">
              <a:lnSpc>
                <a:spcPts val="2420"/>
              </a:lnSpc>
              <a:spcBef>
                <a:spcPts val="200"/>
              </a:spcBef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processing systems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used in many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various types </a:t>
            </a:r>
            <a:r>
              <a:rPr sz="1400" dirty="0">
                <a:latin typeface="Times New Roman"/>
                <a:cs typeface="Times New Roman"/>
              </a:rPr>
              <a:t>of  </a:t>
            </a:r>
            <a:r>
              <a:rPr sz="1400" spc="-5" dirty="0">
                <a:latin typeface="Times New Roman"/>
                <a:cs typeface="Times New Roman"/>
              </a:rPr>
              <a:t>environments, such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as:</a:t>
            </a:r>
            <a:endParaRPr sz="1400">
              <a:latin typeface="Times New Roman"/>
              <a:cs typeface="Times New Roman"/>
            </a:endParaRPr>
          </a:p>
          <a:p>
            <a:pPr marL="469265" marR="6350" lvl="3" indent="-228600">
              <a:lnSpc>
                <a:spcPts val="2410"/>
              </a:lnSpc>
              <a:buAutoNum type="arabicPeriod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Medical community </a:t>
            </a:r>
            <a:r>
              <a:rPr sz="1400" dirty="0">
                <a:latin typeface="Times New Roman"/>
                <a:cs typeface="Times New Roman"/>
              </a:rPr>
              <a:t>has </a:t>
            </a:r>
            <a:r>
              <a:rPr sz="1400" spc="-5" dirty="0">
                <a:latin typeface="Times New Roman"/>
                <a:cs typeface="Times New Roman"/>
              </a:rPr>
              <a:t>many important applications for image  processing involving various type diagnostics imaging </a:t>
            </a:r>
            <a:r>
              <a:rPr sz="1400" dirty="0">
                <a:latin typeface="Times New Roman"/>
                <a:cs typeface="Times New Roman"/>
              </a:rPr>
              <a:t>, as an</a:t>
            </a:r>
            <a:r>
              <a:rPr sz="1400" spc="114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example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535"/>
              </a:spcBef>
            </a:pPr>
            <a:r>
              <a:rPr sz="1400" spc="-5" dirty="0">
                <a:latin typeface="Times New Roman"/>
                <a:cs typeface="Times New Roman"/>
              </a:rPr>
              <a:t>MRI(Magnetics Resonance Imaging </a:t>
            </a:r>
            <a:r>
              <a:rPr sz="1400" dirty="0">
                <a:latin typeface="Times New Roman"/>
                <a:cs typeface="Times New Roman"/>
              </a:rPr>
              <a:t>( ) </a:t>
            </a:r>
            <a:r>
              <a:rPr sz="1400" spc="-5" dirty="0">
                <a:latin typeface="Times New Roman"/>
                <a:cs typeface="Times New Roman"/>
              </a:rPr>
              <a:t>scanning, that</a:t>
            </a:r>
            <a:r>
              <a:rPr sz="140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allows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69265" marR="6985">
              <a:lnSpc>
                <a:spcPct val="143600"/>
              </a:lnSpc>
              <a:spcBef>
                <a:spcPts val="15"/>
              </a:spcBef>
            </a:pPr>
            <a:r>
              <a:rPr sz="1400" spc="-5" dirty="0">
                <a:latin typeface="Times New Roman"/>
                <a:cs typeface="Times New Roman"/>
              </a:rPr>
              <a:t>medical professional </a:t>
            </a:r>
            <a:r>
              <a:rPr sz="1400" dirty="0">
                <a:latin typeface="Times New Roman"/>
                <a:cs typeface="Times New Roman"/>
              </a:rPr>
              <a:t>to </a:t>
            </a:r>
            <a:r>
              <a:rPr sz="1400" spc="-5" dirty="0">
                <a:latin typeface="Times New Roman"/>
                <a:cs typeface="Times New Roman"/>
              </a:rPr>
              <a:t>look into the human body without the need to  </a:t>
            </a:r>
            <a:r>
              <a:rPr sz="1400" dirty="0">
                <a:latin typeface="Times New Roman"/>
                <a:cs typeface="Times New Roman"/>
              </a:rPr>
              <a:t>cut it </a:t>
            </a:r>
            <a:r>
              <a:rPr sz="1400" spc="-5" dirty="0">
                <a:latin typeface="Times New Roman"/>
                <a:cs typeface="Times New Roman"/>
              </a:rPr>
              <a:t>open</a:t>
            </a:r>
            <a:r>
              <a:rPr sz="1400" spc="-3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469265" marR="9525" lvl="3" indent="-228600">
              <a:lnSpc>
                <a:spcPct val="143600"/>
              </a:lnSpc>
              <a:buAutoNum type="arabicPeriod" startAt="2"/>
              <a:tabLst>
                <a:tab pos="469900" algn="l"/>
              </a:tabLst>
            </a:pPr>
            <a:r>
              <a:rPr sz="1400" spc="-5" dirty="0">
                <a:latin typeface="Times New Roman"/>
                <a:cs typeface="Times New Roman"/>
              </a:rPr>
              <a:t>Computer </a:t>
            </a:r>
            <a:r>
              <a:rPr sz="1400" dirty="0">
                <a:latin typeface="Times New Roman"/>
                <a:cs typeface="Times New Roman"/>
              </a:rPr>
              <a:t>– </a:t>
            </a:r>
            <a:r>
              <a:rPr sz="1400" spc="-10" dirty="0">
                <a:latin typeface="Times New Roman"/>
                <a:cs typeface="Times New Roman"/>
              </a:rPr>
              <a:t>Aided </a:t>
            </a:r>
            <a:r>
              <a:rPr sz="1400" spc="-5" dirty="0">
                <a:latin typeface="Times New Roman"/>
                <a:cs typeface="Times New Roman"/>
              </a:rPr>
              <a:t>Design </a:t>
            </a:r>
            <a:r>
              <a:rPr sz="1400" dirty="0">
                <a:latin typeface="Times New Roman"/>
                <a:cs typeface="Times New Roman"/>
              </a:rPr>
              <a:t>, </a:t>
            </a:r>
            <a:r>
              <a:rPr sz="1400" spc="-10" dirty="0">
                <a:latin typeface="Times New Roman"/>
                <a:cs typeface="Times New Roman"/>
              </a:rPr>
              <a:t>which </a:t>
            </a:r>
            <a:r>
              <a:rPr sz="1400" spc="-5" dirty="0">
                <a:latin typeface="Times New Roman"/>
                <a:cs typeface="Times New Roman"/>
              </a:rPr>
              <a:t>uses tools from image processing  and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computer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graphics</a:t>
            </a:r>
            <a:r>
              <a:rPr sz="1400" spc="15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,</a:t>
            </a:r>
            <a:r>
              <a:rPr sz="1400" spc="1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allows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user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to</a:t>
            </a:r>
            <a:r>
              <a:rPr sz="1400" spc="1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design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new</a:t>
            </a:r>
            <a:r>
              <a:rPr sz="1400" spc="13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building</a:t>
            </a:r>
            <a:r>
              <a:rPr sz="1400" spc="1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40"/>
              </a:spcBef>
            </a:pPr>
            <a:r>
              <a:rPr sz="1400" spc="-5" dirty="0">
                <a:latin typeface="Times New Roman"/>
                <a:cs typeface="Times New Roman"/>
              </a:rPr>
              <a:t>spacecraft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explore </a:t>
            </a:r>
            <a:r>
              <a:rPr sz="1400" dirty="0">
                <a:latin typeface="Times New Roman"/>
                <a:cs typeface="Times New Roman"/>
              </a:rPr>
              <a:t>it </a:t>
            </a:r>
            <a:r>
              <a:rPr sz="1400" spc="-5" dirty="0">
                <a:latin typeface="Times New Roman"/>
                <a:cs typeface="Times New Roman"/>
              </a:rPr>
              <a:t>from </a:t>
            </a:r>
            <a:r>
              <a:rPr sz="1400" dirty="0">
                <a:latin typeface="Times New Roman"/>
                <a:cs typeface="Times New Roman"/>
              </a:rPr>
              <a:t>the </a:t>
            </a:r>
            <a:r>
              <a:rPr sz="1400" spc="-5" dirty="0">
                <a:latin typeface="Times New Roman"/>
                <a:cs typeface="Times New Roman"/>
              </a:rPr>
              <a:t>inside out</a:t>
            </a:r>
            <a:r>
              <a:rPr sz="1400" spc="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235710" y="913130"/>
          <a:ext cx="5207000" cy="21602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83180"/>
                <a:gridCol w="2623820"/>
              </a:tblGrid>
              <a:tr h="21602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362710" y="934085"/>
            <a:ext cx="2120900" cy="21215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54170" y="913131"/>
            <a:ext cx="2161540" cy="21609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2308"/>
            <a:ext cx="8350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Times New Roman"/>
                <a:cs typeface="Times New Roman"/>
              </a:rPr>
              <a:t>Chapter</a:t>
            </a:r>
            <a:r>
              <a:rPr sz="1200" b="1" i="1" spc="-45" dirty="0">
                <a:latin typeface="Times New Roman"/>
                <a:cs typeface="Times New Roman"/>
              </a:rPr>
              <a:t> </a:t>
            </a:r>
            <a:r>
              <a:rPr sz="1200" b="1" i="1" spc="-5" dirty="0">
                <a:latin typeface="Times New Roman"/>
                <a:cs typeface="Times New Roman"/>
              </a:rPr>
              <a:t>One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54092" y="432306"/>
            <a:ext cx="2088514" cy="563616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291465" marR="5080" indent="-279400">
              <a:lnSpc>
                <a:spcPts val="1380"/>
              </a:lnSpc>
              <a:spcBef>
                <a:spcPts val="195"/>
              </a:spcBef>
            </a:pPr>
            <a:r>
              <a:rPr sz="1200" b="1" i="1" spc="-5" dirty="0">
                <a:latin typeface="Times New Roman"/>
                <a:cs typeface="Times New Roman"/>
              </a:rPr>
              <a:t>Introduction </a:t>
            </a:r>
            <a:r>
              <a:rPr sz="1200" b="1" i="1" dirty="0">
                <a:latin typeface="Times New Roman"/>
                <a:cs typeface="Times New Roman"/>
              </a:rPr>
              <a:t>to </a:t>
            </a:r>
            <a:r>
              <a:rPr sz="1200" b="1" i="1" spc="-5" dirty="0">
                <a:latin typeface="Times New Roman"/>
                <a:cs typeface="Times New Roman"/>
              </a:rPr>
              <a:t>Computer Vision  and Image Processing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53" y="792837"/>
            <a:ext cx="5285740" cy="1273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8600">
              <a:lnSpc>
                <a:spcPct val="143600"/>
              </a:lnSpc>
              <a:spcBef>
                <a:spcPts val="95"/>
              </a:spcBef>
              <a:buAutoNum type="arabicPeriod" startAt="3"/>
              <a:tabLst>
                <a:tab pos="241300" algn="l"/>
                <a:tab pos="4217035" algn="l"/>
              </a:tabLst>
            </a:pPr>
            <a:r>
              <a:rPr sz="1400" spc="-5" dirty="0">
                <a:latin typeface="Times New Roman"/>
                <a:cs typeface="Times New Roman"/>
              </a:rPr>
              <a:t>Virtual  Reality  </a:t>
            </a:r>
            <a:r>
              <a:rPr sz="1400" dirty="0">
                <a:latin typeface="Times New Roman"/>
                <a:cs typeface="Times New Roman"/>
              </a:rPr>
              <a:t>is  one  </a:t>
            </a:r>
            <a:r>
              <a:rPr sz="1400" spc="-5" dirty="0">
                <a:latin typeface="Times New Roman"/>
                <a:cs typeface="Times New Roman"/>
              </a:rPr>
              <a:t>application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that</a:t>
            </a:r>
            <a:r>
              <a:rPr sz="1400" spc="33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exemplifies	</a:t>
            </a:r>
            <a:r>
              <a:rPr sz="1400" dirty="0">
                <a:latin typeface="Times New Roman"/>
                <a:cs typeface="Times New Roman"/>
              </a:rPr>
              <a:t>( </a:t>
            </a:r>
            <a:r>
              <a:rPr sz="1400" spc="-285" dirty="0">
                <a:latin typeface="Times New Roman"/>
                <a:cs typeface="Times New Roman"/>
              </a:rPr>
              <a:t>لثمي </a:t>
            </a:r>
            <a:r>
              <a:rPr sz="1400" dirty="0">
                <a:latin typeface="Times New Roman"/>
                <a:cs typeface="Times New Roman"/>
              </a:rPr>
              <a:t>) future  </a:t>
            </a:r>
            <a:r>
              <a:rPr sz="1400" spc="-5" dirty="0">
                <a:latin typeface="Times New Roman"/>
                <a:cs typeface="Times New Roman"/>
              </a:rPr>
              <a:t>possibilities</a:t>
            </a:r>
            <a:endParaRPr sz="1400">
              <a:latin typeface="Times New Roman"/>
              <a:cs typeface="Times New Roman"/>
            </a:endParaRPr>
          </a:p>
          <a:p>
            <a:pPr marL="241300" marR="11430" indent="-228600">
              <a:lnSpc>
                <a:spcPts val="2420"/>
              </a:lnSpc>
              <a:spcBef>
                <a:spcPts val="200"/>
              </a:spcBef>
              <a:buAutoNum type="arabicPeriod" startAt="3"/>
              <a:tabLst>
                <a:tab pos="241300" algn="l"/>
              </a:tabLst>
            </a:pPr>
            <a:r>
              <a:rPr sz="1400" dirty="0">
                <a:latin typeface="Times New Roman"/>
                <a:cs typeface="Times New Roman"/>
              </a:rPr>
              <a:t>Image </a:t>
            </a:r>
            <a:r>
              <a:rPr sz="1400" spc="-5" dirty="0">
                <a:latin typeface="Times New Roman"/>
                <a:cs typeface="Times New Roman"/>
              </a:rPr>
              <a:t>Processing </a:t>
            </a:r>
            <a:r>
              <a:rPr sz="1400" dirty="0">
                <a:latin typeface="Times New Roman"/>
                <a:cs typeface="Times New Roman"/>
              </a:rPr>
              <a:t>is </a:t>
            </a:r>
            <a:r>
              <a:rPr sz="1400" spc="-5" dirty="0">
                <a:latin typeface="Times New Roman"/>
                <a:cs typeface="Times New Roman"/>
              </a:rPr>
              <a:t>being used enable people </a:t>
            </a:r>
            <a:r>
              <a:rPr sz="1400" dirty="0">
                <a:latin typeface="Times New Roman"/>
                <a:cs typeface="Times New Roman"/>
              </a:rPr>
              <a:t>to see </a:t>
            </a:r>
            <a:r>
              <a:rPr sz="1400" spc="-10" dirty="0">
                <a:latin typeface="Times New Roman"/>
                <a:cs typeface="Times New Roman"/>
              </a:rPr>
              <a:t>what </a:t>
            </a:r>
            <a:r>
              <a:rPr sz="1400" spc="-5" dirty="0">
                <a:latin typeface="Times New Roman"/>
                <a:cs typeface="Times New Roman"/>
              </a:rPr>
              <a:t>they look  like with </a:t>
            </a:r>
            <a:r>
              <a:rPr sz="1400" dirty="0">
                <a:latin typeface="Times New Roman"/>
                <a:cs typeface="Times New Roman"/>
              </a:rPr>
              <a:t>new </a:t>
            </a:r>
            <a:r>
              <a:rPr sz="1400" spc="-5" dirty="0">
                <a:latin typeface="Times New Roman"/>
                <a:cs typeface="Times New Roman"/>
              </a:rPr>
              <a:t>haircut, </a:t>
            </a:r>
            <a:r>
              <a:rPr sz="1400" dirty="0">
                <a:latin typeface="Times New Roman"/>
                <a:cs typeface="Times New Roman"/>
              </a:rPr>
              <a:t>a new </a:t>
            </a:r>
            <a:r>
              <a:rPr sz="1400" spc="-5" dirty="0">
                <a:latin typeface="Times New Roman"/>
                <a:cs typeface="Times New Roman"/>
              </a:rPr>
              <a:t>pair of eyeglasses,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even </a:t>
            </a:r>
            <a:r>
              <a:rPr sz="1400" dirty="0">
                <a:latin typeface="Times New Roman"/>
                <a:cs typeface="Times New Roman"/>
              </a:rPr>
              <a:t>anew</a:t>
            </a:r>
            <a:r>
              <a:rPr sz="1400" spc="1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noise.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12" y="3985387"/>
            <a:ext cx="2205355" cy="4238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1645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a. </a:t>
            </a:r>
            <a:r>
              <a:rPr sz="1400" b="1" spc="-5" dirty="0">
                <a:latin typeface="Times New Roman"/>
                <a:cs typeface="Times New Roman"/>
              </a:rPr>
              <a:t>Image before</a:t>
            </a:r>
            <a:r>
              <a:rPr sz="1400" b="1" spc="2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compression</a:t>
            </a:r>
            <a:endParaRPr sz="1400">
              <a:latin typeface="Times New Roman"/>
              <a:cs typeface="Times New Roman"/>
            </a:endParaRPr>
          </a:p>
          <a:p>
            <a:pPr marL="588645">
              <a:lnSpc>
                <a:spcPts val="1645"/>
              </a:lnSpc>
            </a:pPr>
            <a:r>
              <a:rPr sz="1400" b="1" dirty="0">
                <a:latin typeface="Times New Roman"/>
                <a:cs typeface="Times New Roman"/>
              </a:rPr>
              <a:t>(92)</a:t>
            </a:r>
            <a:r>
              <a:rPr sz="1400" b="1" spc="-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KB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99009" y="3985387"/>
            <a:ext cx="2091055" cy="43794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652145" marR="5080" indent="-640080">
              <a:lnSpc>
                <a:spcPts val="1610"/>
              </a:lnSpc>
              <a:spcBef>
                <a:spcPts val="215"/>
              </a:spcBef>
            </a:pPr>
            <a:r>
              <a:rPr sz="1400" b="1" dirty="0">
                <a:latin typeface="Times New Roman"/>
                <a:cs typeface="Times New Roman"/>
              </a:rPr>
              <a:t>b. </a:t>
            </a:r>
            <a:r>
              <a:rPr sz="1400" b="1" spc="-5" dirty="0">
                <a:latin typeface="Times New Roman"/>
                <a:cs typeface="Times New Roman"/>
              </a:rPr>
              <a:t>Image after compression  </a:t>
            </a:r>
            <a:r>
              <a:rPr sz="1400" b="1" dirty="0">
                <a:latin typeface="Times New Roman"/>
                <a:cs typeface="Times New Roman"/>
              </a:rPr>
              <a:t>(6.59)KB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6" y="4390781"/>
            <a:ext cx="5513705" cy="43543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35430">
              <a:lnSpc>
                <a:spcPct val="100000"/>
              </a:lnSpc>
              <a:spcBef>
                <a:spcPts val="105"/>
              </a:spcBef>
            </a:pPr>
            <a:r>
              <a:rPr sz="1400" b="1" dirty="0">
                <a:latin typeface="Times New Roman"/>
                <a:cs typeface="Times New Roman"/>
              </a:rPr>
              <a:t>Figure </a:t>
            </a:r>
            <a:r>
              <a:rPr sz="1400" b="1" spc="-5" dirty="0">
                <a:latin typeface="Times New Roman"/>
                <a:cs typeface="Times New Roman"/>
              </a:rPr>
              <a:t>(1.4): </a:t>
            </a:r>
            <a:r>
              <a:rPr sz="1400" spc="-5" dirty="0">
                <a:latin typeface="Times New Roman"/>
                <a:cs typeface="Times New Roman"/>
              </a:rPr>
              <a:t>Image </a:t>
            </a:r>
            <a:r>
              <a:rPr sz="1400" dirty="0">
                <a:latin typeface="Times New Roman"/>
                <a:cs typeface="Times New Roman"/>
              </a:rPr>
              <a:t>Compression.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marL="316865" lvl="1" indent="-30416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3175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Computer </a:t>
            </a:r>
            <a:r>
              <a:rPr sz="1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Imaging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Systems</a:t>
            </a:r>
            <a:endParaRPr sz="1600">
              <a:latin typeface="Times New Roman"/>
              <a:cs typeface="Times New Roman"/>
            </a:endParaRPr>
          </a:p>
          <a:p>
            <a:pPr marL="12700" marR="6985" indent="456565" algn="just">
              <a:lnSpc>
                <a:spcPct val="1438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Computer imaging systems </a:t>
            </a:r>
            <a:r>
              <a:rPr sz="1400" dirty="0">
                <a:latin typeface="Times New Roman"/>
                <a:cs typeface="Times New Roman"/>
              </a:rPr>
              <a:t>are </a:t>
            </a:r>
            <a:r>
              <a:rPr sz="1400" spc="-5" dirty="0">
                <a:latin typeface="Times New Roman"/>
                <a:cs typeface="Times New Roman"/>
              </a:rPr>
              <a:t>comprised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two primary components  types, hardware and software. The hard ware components can be divided  into image acquiring sub system (computer, scanner, </a:t>
            </a:r>
            <a:r>
              <a:rPr sz="1400" spc="-1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camera) </a:t>
            </a:r>
            <a:r>
              <a:rPr sz="1400" dirty="0">
                <a:latin typeface="Times New Roman"/>
                <a:cs typeface="Times New Roman"/>
              </a:rPr>
              <a:t>and  </a:t>
            </a:r>
            <a:r>
              <a:rPr sz="1400" spc="-5" dirty="0">
                <a:latin typeface="Times New Roman"/>
                <a:cs typeface="Times New Roman"/>
              </a:rPr>
              <a:t>display devices (monitor, printer).The software allows </a:t>
            </a:r>
            <a:r>
              <a:rPr sz="1400" dirty="0">
                <a:latin typeface="Times New Roman"/>
                <a:cs typeface="Times New Roman"/>
              </a:rPr>
              <a:t>us to </a:t>
            </a:r>
            <a:r>
              <a:rPr sz="1400" spc="-5" dirty="0">
                <a:latin typeface="Times New Roman"/>
                <a:cs typeface="Times New Roman"/>
              </a:rPr>
              <a:t>manipulate the  image </a:t>
            </a:r>
            <a:r>
              <a:rPr sz="1400" dirty="0">
                <a:latin typeface="Times New Roman"/>
                <a:cs typeface="Times New Roman"/>
              </a:rPr>
              <a:t>and perform any desired </a:t>
            </a:r>
            <a:r>
              <a:rPr sz="1400" spc="-5" dirty="0">
                <a:latin typeface="Times New Roman"/>
                <a:cs typeface="Times New Roman"/>
              </a:rPr>
              <a:t>processing </a:t>
            </a:r>
            <a:r>
              <a:rPr sz="1400" dirty="0">
                <a:latin typeface="Times New Roman"/>
                <a:cs typeface="Times New Roman"/>
              </a:rPr>
              <a:t>on the image</a:t>
            </a:r>
            <a:r>
              <a:rPr sz="1400" spc="-9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data.</a:t>
            </a:r>
            <a:endParaRPr sz="1400">
              <a:latin typeface="Times New Roman"/>
              <a:cs typeface="Times New Roman"/>
            </a:endParaRPr>
          </a:p>
          <a:p>
            <a:pPr marL="367665" lvl="1" indent="-354965">
              <a:lnSpc>
                <a:spcPct val="100000"/>
              </a:lnSpc>
              <a:spcBef>
                <a:spcPts val="745"/>
              </a:spcBef>
              <a:buAutoNum type="arabicPeriod" startAt="5"/>
              <a:tabLst>
                <a:tab pos="368300" algn="l"/>
              </a:tabLst>
            </a:pP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Digitization</a:t>
            </a:r>
            <a:endParaRPr sz="1600">
              <a:latin typeface="Times New Roman"/>
              <a:cs typeface="Times New Roman"/>
            </a:endParaRPr>
          </a:p>
          <a:p>
            <a:pPr marL="12700" marR="5080" indent="456565" algn="just">
              <a:lnSpc>
                <a:spcPct val="143800"/>
              </a:lnSpc>
              <a:spcBef>
                <a:spcPts val="90"/>
              </a:spcBef>
            </a:pPr>
            <a:r>
              <a:rPr sz="1400" spc="-5" dirty="0">
                <a:latin typeface="Times New Roman"/>
                <a:cs typeface="Times New Roman"/>
              </a:rPr>
              <a:t>The process </a:t>
            </a:r>
            <a:r>
              <a:rPr sz="1400" dirty="0">
                <a:latin typeface="Times New Roman"/>
                <a:cs typeface="Times New Roman"/>
              </a:rPr>
              <a:t>of </a:t>
            </a:r>
            <a:r>
              <a:rPr sz="1400" spc="-5" dirty="0">
                <a:latin typeface="Times New Roman"/>
                <a:cs typeface="Times New Roman"/>
              </a:rPr>
              <a:t>transforming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standard video signal into digital  image. This transformation is necessary </a:t>
            </a:r>
            <a:r>
              <a:rPr sz="1400" dirty="0">
                <a:latin typeface="Times New Roman"/>
                <a:cs typeface="Times New Roman"/>
              </a:rPr>
              <a:t>because </a:t>
            </a:r>
            <a:r>
              <a:rPr sz="1400" spc="-5" dirty="0">
                <a:latin typeface="Times New Roman"/>
                <a:cs typeface="Times New Roman"/>
              </a:rPr>
              <a:t>the standard video signal in  analog (continuous) form </a:t>
            </a:r>
            <a:r>
              <a:rPr sz="1400" dirty="0">
                <a:latin typeface="Times New Roman"/>
                <a:cs typeface="Times New Roman"/>
              </a:rPr>
              <a:t>and </a:t>
            </a:r>
            <a:r>
              <a:rPr sz="1400" spc="-5" dirty="0">
                <a:latin typeface="Times New Roman"/>
                <a:cs typeface="Times New Roman"/>
              </a:rPr>
              <a:t>the </a:t>
            </a:r>
            <a:r>
              <a:rPr sz="1400" spc="-10" dirty="0">
                <a:latin typeface="Times New Roman"/>
                <a:cs typeface="Times New Roman"/>
              </a:rPr>
              <a:t>computer </a:t>
            </a:r>
            <a:r>
              <a:rPr sz="1400" spc="-5" dirty="0">
                <a:latin typeface="Times New Roman"/>
                <a:cs typeface="Times New Roman"/>
              </a:rPr>
              <a:t>requires </a:t>
            </a:r>
            <a:r>
              <a:rPr sz="1400" dirty="0">
                <a:latin typeface="Times New Roman"/>
                <a:cs typeface="Times New Roman"/>
              </a:rPr>
              <a:t>a </a:t>
            </a:r>
            <a:r>
              <a:rPr sz="1400" spc="-5" dirty="0">
                <a:latin typeface="Times New Roman"/>
                <a:cs typeface="Times New Roman"/>
              </a:rPr>
              <a:t>digitized </a:t>
            </a:r>
            <a:r>
              <a:rPr sz="1400" dirty="0">
                <a:latin typeface="Times New Roman"/>
                <a:cs typeface="Times New Roman"/>
              </a:rPr>
              <a:t>or </a:t>
            </a:r>
            <a:r>
              <a:rPr sz="1400" spc="-5" dirty="0">
                <a:latin typeface="Times New Roman"/>
                <a:cs typeface="Times New Roman"/>
              </a:rPr>
              <a:t>sampled  version of that continuous signal. The analog video signal is turned into </a:t>
            </a:r>
            <a:r>
              <a:rPr sz="1400" dirty="0">
                <a:latin typeface="Times New Roman"/>
                <a:cs typeface="Times New Roman"/>
              </a:rPr>
              <a:t>a  </a:t>
            </a:r>
            <a:r>
              <a:rPr sz="1400" spc="-5" dirty="0">
                <a:latin typeface="Times New Roman"/>
                <a:cs typeface="Times New Roman"/>
              </a:rPr>
              <a:t>digital</a:t>
            </a:r>
            <a:r>
              <a:rPr sz="1400" spc="4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image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by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sampling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continuous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signal</a:t>
            </a:r>
            <a:r>
              <a:rPr sz="1400" spc="60" dirty="0">
                <a:latin typeface="Times New Roman"/>
                <a:cs typeface="Times New Roman"/>
              </a:rPr>
              <a:t> </a:t>
            </a:r>
            <a:r>
              <a:rPr sz="1400" spc="-10" dirty="0">
                <a:latin typeface="Times New Roman"/>
                <a:cs typeface="Times New Roman"/>
              </a:rPr>
              <a:t>at</a:t>
            </a:r>
            <a:r>
              <a:rPr sz="1400" spc="6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affixed</a:t>
            </a:r>
            <a:r>
              <a:rPr sz="1400" spc="7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rate.</a:t>
            </a:r>
            <a:r>
              <a:rPr sz="1400" spc="4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In</a:t>
            </a:r>
            <a:r>
              <a:rPr sz="1400" spc="5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the</a:t>
            </a:r>
            <a:r>
              <a:rPr sz="1400" spc="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figure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17653" y="2139951"/>
          <a:ext cx="4737100" cy="175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8550"/>
                <a:gridCol w="2368550"/>
              </a:tblGrid>
              <a:tr h="17526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235588" y="5282945"/>
            <a:ext cx="1428069" cy="1358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63034" y="3423423"/>
            <a:ext cx="1557654" cy="149034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644650" y="2139951"/>
            <a:ext cx="1625600" cy="1752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02151" y="2139951"/>
            <a:ext cx="1625600" cy="1752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xfrm>
            <a:off x="7350181" y="10381434"/>
            <a:ext cx="310896" cy="17953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r>
              <a:rPr dirty="0"/>
              <a:t>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594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118</TotalTime>
  <Words>997</Words>
  <Application>Microsoft Office PowerPoint</Application>
  <PresentationFormat>Custom</PresentationFormat>
  <Paragraphs>97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nagham</dc:creator>
  <cp:lastModifiedBy>Manar Alobaidi</cp:lastModifiedBy>
  <cp:revision>18</cp:revision>
  <dcterms:created xsi:type="dcterms:W3CDTF">2018-04-20T19:11:16Z</dcterms:created>
  <dcterms:modified xsi:type="dcterms:W3CDTF">2018-05-02T20:19:06Z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2015-12-14T00:00:00Z</vt:filetime>
  </property>
  <property fmtid="{D5CDD505-2E9C-101B-9397-08002B2CF9AE}" pid="3" name="Creator">
    <vt:lpwstr>Adobe Acrobat 9.0</vt:lpwstr>
  </property>
  <property fmtid="{D5CDD505-2E9C-101B-9397-08002B2CF9AE}" pid="4" name="LastSaved">
    <vt:filetime>2018-04-20T00:00:00Z</vt:filetime>
  </property>
</Properties>
</file>