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257" r:id="rId3"/>
    <p:sldId id="258" r:id="rId4"/>
    <p:sldId id="259" r:id="rId5"/>
    <p:sldId id="260" r:id="rId6"/>
    <p:sldId id="261" r:id="rId7"/>
    <p:sldId id="262" r:id="rId8"/>
    <p:sldId id="413" r:id="rId9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91" y="23749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4034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8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8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8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8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8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8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8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8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latin typeface="Constantia" pitchFamily="18" charset="0"/>
                <a:cs typeface="Times New Roman" pitchFamily="18" charset="0"/>
              </a:rPr>
              <a:t>First lecture</a:t>
            </a:r>
            <a:r>
              <a:rPr lang="en-US" sz="4000" b="1" i="1" dirty="0" smtClean="0">
                <a:solidFill>
                  <a:srgbClr val="3E3D2D"/>
                </a:solidFill>
                <a:latin typeface="Constantia" pitchFamily="18" charset="0"/>
                <a:cs typeface="Times New Roman" pitchFamily="18" charset="0"/>
              </a:rPr>
              <a:t> 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cs typeface="Times New Roman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smtClean="0">
                <a:solidFill>
                  <a:srgbClr val="3E3D2D"/>
                </a:solidFill>
                <a:latin typeface="Constantia" pitchFamily="18" charset="0"/>
                <a:cs typeface="Times New Roman" pitchFamily="18" charset="0"/>
              </a:rPr>
              <a:t>by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cs typeface="Times New Roman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5934" y="1841500"/>
            <a:ext cx="6934200" cy="8644931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139190" marR="1134110" algn="ctr">
              <a:lnSpc>
                <a:spcPts val="2060"/>
              </a:lnSpc>
              <a:spcBef>
                <a:spcPts val="250"/>
              </a:spcBef>
            </a:pPr>
            <a:r>
              <a:rPr sz="2800" b="1" spc="-5" dirty="0">
                <a:latin typeface="Times New Roman"/>
                <a:cs typeface="Times New Roman"/>
              </a:rPr>
              <a:t>Introduction </a:t>
            </a:r>
            <a:r>
              <a:rPr sz="2800" b="1" dirty="0">
                <a:latin typeface="Times New Roman"/>
                <a:cs typeface="Times New Roman"/>
              </a:rPr>
              <a:t>to </a:t>
            </a:r>
            <a:r>
              <a:rPr sz="2800" b="1" spc="-5" dirty="0">
                <a:latin typeface="Times New Roman"/>
                <a:cs typeface="Times New Roman"/>
              </a:rPr>
              <a:t>Computer Vision  and </a:t>
            </a:r>
            <a:r>
              <a:rPr sz="2800" b="1" dirty="0">
                <a:latin typeface="Times New Roman"/>
                <a:cs typeface="Times New Roman"/>
              </a:rPr>
              <a:t>Image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Processing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buAutoNum type="arabicPeriod"/>
              <a:tabLst>
                <a:tab pos="317500" algn="l"/>
              </a:tabLst>
            </a:pPr>
            <a:r>
              <a:rPr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Computer</a:t>
            </a:r>
            <a:r>
              <a:rPr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Imaging</a:t>
            </a:r>
            <a:endParaRPr dirty="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800"/>
              </a:lnSpc>
              <a:spcBef>
                <a:spcPts val="785"/>
              </a:spcBef>
            </a:pPr>
            <a:r>
              <a:rPr dirty="0">
                <a:latin typeface="Times New Roman"/>
                <a:cs typeface="Times New Roman"/>
              </a:rPr>
              <a:t>Can be </a:t>
            </a:r>
            <a:r>
              <a:rPr spc="-5" dirty="0">
                <a:latin typeface="Times New Roman"/>
                <a:cs typeface="Times New Roman"/>
              </a:rPr>
              <a:t>defined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5" dirty="0">
                <a:latin typeface="Times New Roman"/>
                <a:cs typeface="Times New Roman"/>
              </a:rPr>
              <a:t>acquisition </a:t>
            </a:r>
            <a:r>
              <a:rPr spc="-10" dirty="0">
                <a:latin typeface="Times New Roman"/>
                <a:cs typeface="Times New Roman"/>
              </a:rPr>
              <a:t>and </a:t>
            </a:r>
            <a:r>
              <a:rPr spc="-5" dirty="0">
                <a:latin typeface="Times New Roman"/>
                <a:cs typeface="Times New Roman"/>
              </a:rPr>
              <a:t>processing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visual information </a:t>
            </a:r>
            <a:r>
              <a:rPr dirty="0">
                <a:latin typeface="Times New Roman"/>
                <a:cs typeface="Times New Roman"/>
              </a:rPr>
              <a:t>by  </a:t>
            </a:r>
            <a:r>
              <a:rPr spc="-5" dirty="0">
                <a:latin typeface="Times New Roman"/>
                <a:cs typeface="Times New Roman"/>
              </a:rPr>
              <a:t>computer. Computer representation </a:t>
            </a:r>
            <a:r>
              <a:rPr dirty="0">
                <a:latin typeface="Times New Roman"/>
                <a:cs typeface="Times New Roman"/>
              </a:rPr>
              <a:t>of an image </a:t>
            </a:r>
            <a:r>
              <a:rPr spc="-5" dirty="0">
                <a:latin typeface="Times New Roman"/>
                <a:cs typeface="Times New Roman"/>
              </a:rPr>
              <a:t>requires the equivalent of  many thousands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words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data, </a:t>
            </a:r>
            <a:r>
              <a:rPr dirty="0">
                <a:latin typeface="Times New Roman"/>
                <a:cs typeface="Times New Roman"/>
              </a:rPr>
              <a:t>so </a:t>
            </a:r>
            <a:r>
              <a:rPr spc="-5" dirty="0">
                <a:latin typeface="Times New Roman"/>
                <a:cs typeface="Times New Roman"/>
              </a:rPr>
              <a:t>the massive amount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data required for  image </a:t>
            </a:r>
            <a:r>
              <a:rPr dirty="0">
                <a:latin typeface="Times New Roman"/>
                <a:cs typeface="Times New Roman"/>
              </a:rPr>
              <a:t>is a </a:t>
            </a:r>
            <a:r>
              <a:rPr spc="-5" dirty="0">
                <a:latin typeface="Times New Roman"/>
                <a:cs typeface="Times New Roman"/>
              </a:rPr>
              <a:t>primary </a:t>
            </a:r>
            <a:r>
              <a:rPr dirty="0">
                <a:latin typeface="Times New Roman"/>
                <a:cs typeface="Times New Roman"/>
              </a:rPr>
              <a:t>reason for </a:t>
            </a:r>
            <a:r>
              <a:rPr spc="-5" dirty="0">
                <a:latin typeface="Times New Roman"/>
                <a:cs typeface="Times New Roman"/>
              </a:rPr>
              <a:t>the development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many </a:t>
            </a:r>
            <a:r>
              <a:rPr dirty="0">
                <a:latin typeface="Times New Roman"/>
                <a:cs typeface="Times New Roman"/>
              </a:rPr>
              <a:t>sub </a:t>
            </a:r>
            <a:r>
              <a:rPr spc="-5" dirty="0">
                <a:latin typeface="Times New Roman"/>
                <a:cs typeface="Times New Roman"/>
              </a:rPr>
              <a:t>areas </a:t>
            </a:r>
            <a:r>
              <a:rPr spc="-10" dirty="0">
                <a:latin typeface="Times New Roman"/>
                <a:cs typeface="Times New Roman"/>
              </a:rPr>
              <a:t>with </a:t>
            </a:r>
            <a:r>
              <a:rPr spc="-5" dirty="0">
                <a:latin typeface="Times New Roman"/>
                <a:cs typeface="Times New Roman"/>
              </a:rPr>
              <a:t>field 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computer imaging, such </a:t>
            </a:r>
            <a:r>
              <a:rPr spc="-10" dirty="0">
                <a:latin typeface="Times New Roman"/>
                <a:cs typeface="Times New Roman"/>
              </a:rPr>
              <a:t>as </a:t>
            </a:r>
            <a:r>
              <a:rPr spc="-5" dirty="0">
                <a:latin typeface="Times New Roman"/>
                <a:cs typeface="Times New Roman"/>
              </a:rPr>
              <a:t>image compression </a:t>
            </a:r>
            <a:r>
              <a:rPr spc="-10" dirty="0">
                <a:latin typeface="Times New Roman"/>
                <a:cs typeface="Times New Roman"/>
              </a:rPr>
              <a:t>and </a:t>
            </a:r>
            <a:r>
              <a:rPr spc="-5" dirty="0">
                <a:latin typeface="Times New Roman"/>
                <a:cs typeface="Times New Roman"/>
              </a:rPr>
              <a:t>segmentation </a:t>
            </a:r>
            <a:r>
              <a:rPr spc="-10" dirty="0">
                <a:latin typeface="Times New Roman"/>
                <a:cs typeface="Times New Roman"/>
              </a:rPr>
              <a:t>.Another  </a:t>
            </a:r>
            <a:r>
              <a:rPr spc="-5" dirty="0">
                <a:latin typeface="Times New Roman"/>
                <a:cs typeface="Times New Roman"/>
              </a:rPr>
              <a:t>important aspect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computer imaging involves the ultimate </a:t>
            </a:r>
            <a:r>
              <a:rPr dirty="0">
                <a:latin typeface="Times New Roman"/>
                <a:cs typeface="Times New Roman"/>
              </a:rPr>
              <a:t>“receiver” of  </a:t>
            </a:r>
            <a:r>
              <a:rPr spc="-5" dirty="0">
                <a:latin typeface="Times New Roman"/>
                <a:cs typeface="Times New Roman"/>
              </a:rPr>
              <a:t>visual information in some </a:t>
            </a:r>
            <a:r>
              <a:rPr dirty="0">
                <a:latin typeface="Times New Roman"/>
                <a:cs typeface="Times New Roman"/>
              </a:rPr>
              <a:t>case </a:t>
            </a:r>
            <a:r>
              <a:rPr spc="-5" dirty="0">
                <a:latin typeface="Times New Roman"/>
                <a:cs typeface="Times New Roman"/>
              </a:rPr>
              <a:t>the human visual system </a:t>
            </a:r>
            <a:r>
              <a:rPr dirty="0">
                <a:latin typeface="Times New Roman"/>
                <a:cs typeface="Times New Roman"/>
              </a:rPr>
              <a:t>and </a:t>
            </a:r>
            <a:r>
              <a:rPr spc="-5" dirty="0">
                <a:latin typeface="Times New Roman"/>
                <a:cs typeface="Times New Roman"/>
              </a:rPr>
              <a:t>in </a:t>
            </a:r>
            <a:r>
              <a:rPr spc="-10" dirty="0">
                <a:latin typeface="Times New Roman"/>
                <a:cs typeface="Times New Roman"/>
              </a:rPr>
              <a:t>some </a:t>
            </a:r>
            <a:r>
              <a:rPr dirty="0">
                <a:latin typeface="Times New Roman"/>
                <a:cs typeface="Times New Roman"/>
              </a:rPr>
              <a:t>cases  the </a:t>
            </a:r>
            <a:r>
              <a:rPr spc="-5" dirty="0">
                <a:latin typeface="Times New Roman"/>
                <a:cs typeface="Times New Roman"/>
              </a:rPr>
              <a:t>human visual system </a:t>
            </a:r>
            <a:r>
              <a:rPr dirty="0">
                <a:latin typeface="Times New Roman"/>
                <a:cs typeface="Times New Roman"/>
              </a:rPr>
              <a:t>and </a:t>
            </a:r>
            <a:r>
              <a:rPr spc="-5" dirty="0">
                <a:latin typeface="Times New Roman"/>
                <a:cs typeface="Times New Roman"/>
              </a:rPr>
              <a:t>in others the computer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itself.</a:t>
            </a:r>
            <a:endParaRPr dirty="0">
              <a:latin typeface="Times New Roman"/>
              <a:cs typeface="Times New Roman"/>
            </a:endParaRPr>
          </a:p>
          <a:p>
            <a:pPr marL="33020" algn="ctr">
              <a:lnSpc>
                <a:spcPct val="100000"/>
              </a:lnSpc>
              <a:spcBef>
                <a:spcPts val="730"/>
              </a:spcBef>
            </a:pPr>
            <a:r>
              <a:rPr spc="-5" dirty="0">
                <a:latin typeface="Times New Roman"/>
                <a:cs typeface="Times New Roman"/>
              </a:rPr>
              <a:t>Computer imaging can be separate into two primary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categories:</a:t>
            </a:r>
            <a:endParaRPr dirty="0">
              <a:latin typeface="Times New Roman"/>
              <a:cs typeface="Times New Roman"/>
            </a:endParaRPr>
          </a:p>
          <a:p>
            <a:pPr marL="926465" lvl="2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927100" algn="l"/>
              </a:tabLst>
            </a:pPr>
            <a:r>
              <a:rPr spc="-5" dirty="0">
                <a:latin typeface="Times New Roman"/>
                <a:cs typeface="Times New Roman"/>
              </a:rPr>
              <a:t>Computer Vision.</a:t>
            </a:r>
            <a:endParaRPr dirty="0">
              <a:latin typeface="Times New Roman"/>
              <a:cs typeface="Times New Roman"/>
            </a:endParaRPr>
          </a:p>
          <a:p>
            <a:pPr marL="926465" lvl="2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927100" algn="l"/>
              </a:tabLst>
            </a:pPr>
            <a:r>
              <a:rPr dirty="0">
                <a:latin typeface="Times New Roman"/>
                <a:cs typeface="Times New Roman"/>
              </a:rPr>
              <a:t>Image</a:t>
            </a:r>
            <a:r>
              <a:rPr spc="-5" dirty="0">
                <a:latin typeface="Times New Roman"/>
                <a:cs typeface="Times New Roman"/>
              </a:rPr>
              <a:t> Processing.</a:t>
            </a: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>
                <a:latin typeface="Times New Roman"/>
                <a:cs typeface="Times New Roman"/>
              </a:rPr>
              <a:t>(In </a:t>
            </a:r>
            <a:r>
              <a:rPr spc="-5" dirty="0">
                <a:latin typeface="Times New Roman"/>
                <a:cs typeface="Times New Roman"/>
              </a:rPr>
              <a:t>computer vision application the processed images output for use </a:t>
            </a:r>
            <a:r>
              <a:rPr dirty="0">
                <a:latin typeface="Times New Roman"/>
                <a:cs typeface="Times New Roman"/>
              </a:rPr>
              <a:t>by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</a:p>
          <a:p>
            <a:pPr marL="12700" marR="10795">
              <a:lnSpc>
                <a:spcPct val="143600"/>
              </a:lnSpc>
              <a:spcBef>
                <a:spcPts val="10"/>
              </a:spcBef>
            </a:pPr>
            <a:r>
              <a:rPr spc="-5" dirty="0">
                <a:latin typeface="Times New Roman"/>
                <a:cs typeface="Times New Roman"/>
              </a:rPr>
              <a:t>computer, whereas in image processing applications the output images </a:t>
            </a:r>
            <a:r>
              <a:rPr dirty="0">
                <a:latin typeface="Times New Roman"/>
                <a:cs typeface="Times New Roman"/>
              </a:rPr>
              <a:t>are  for </a:t>
            </a:r>
            <a:r>
              <a:rPr spc="-5" dirty="0">
                <a:latin typeface="Times New Roman"/>
                <a:cs typeface="Times New Roman"/>
              </a:rPr>
              <a:t>human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consumption).</a:t>
            </a:r>
            <a:endParaRPr dirty="0">
              <a:latin typeface="Times New Roman"/>
              <a:cs typeface="Times New Roman"/>
            </a:endParaRPr>
          </a:p>
          <a:p>
            <a:pPr marL="12700" marR="10795">
              <a:lnSpc>
                <a:spcPct val="143600"/>
              </a:lnSpc>
            </a:pPr>
            <a:r>
              <a:rPr dirty="0">
                <a:latin typeface="Times New Roman"/>
                <a:cs typeface="Times New Roman"/>
              </a:rPr>
              <a:t>These </a:t>
            </a:r>
            <a:r>
              <a:rPr spc="-5" dirty="0">
                <a:latin typeface="Times New Roman"/>
                <a:cs typeface="Times New Roman"/>
              </a:rPr>
              <a:t>two categories </a:t>
            </a:r>
            <a:r>
              <a:rPr dirty="0">
                <a:latin typeface="Times New Roman"/>
                <a:cs typeface="Times New Roman"/>
              </a:rPr>
              <a:t>are </a:t>
            </a:r>
            <a:r>
              <a:rPr spc="-5" dirty="0">
                <a:latin typeface="Times New Roman"/>
                <a:cs typeface="Times New Roman"/>
              </a:rPr>
              <a:t>not totally separate </a:t>
            </a:r>
            <a:r>
              <a:rPr spc="-10" dirty="0">
                <a:latin typeface="Times New Roman"/>
                <a:cs typeface="Times New Roman"/>
              </a:rPr>
              <a:t>and </a:t>
            </a:r>
            <a:r>
              <a:rPr spc="-5" dirty="0">
                <a:latin typeface="Times New Roman"/>
                <a:cs typeface="Times New Roman"/>
              </a:rPr>
              <a:t>distinct. The boundaries  that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separate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two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are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fuzzy,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but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this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definition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allows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us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explore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</a:t>
            </a:r>
            <a:endParaRPr dirty="0">
              <a:latin typeface="Times New Roman"/>
              <a:cs typeface="Times New Roman"/>
            </a:endParaRPr>
          </a:p>
          <a:p>
            <a:pPr marL="12700" marR="15240">
              <a:lnSpc>
                <a:spcPct val="143600"/>
              </a:lnSpc>
              <a:spcBef>
                <a:spcPts val="15"/>
              </a:spcBef>
            </a:pPr>
            <a:r>
              <a:rPr spc="-5" dirty="0">
                <a:latin typeface="Times New Roman"/>
                <a:cs typeface="Times New Roman"/>
              </a:rPr>
              <a:t>differences between the two and </a:t>
            </a:r>
            <a:r>
              <a:rPr dirty="0">
                <a:latin typeface="Times New Roman"/>
                <a:cs typeface="Times New Roman"/>
              </a:rPr>
              <a:t>to </a:t>
            </a:r>
            <a:r>
              <a:rPr spc="-10" dirty="0">
                <a:latin typeface="Times New Roman"/>
                <a:cs typeface="Times New Roman"/>
              </a:rPr>
              <a:t>explore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5" dirty="0">
                <a:latin typeface="Times New Roman"/>
                <a:cs typeface="Times New Roman"/>
              </a:rPr>
              <a:t>difference between the two  and to understand how </a:t>
            </a:r>
            <a:r>
              <a:rPr dirty="0">
                <a:latin typeface="Times New Roman"/>
                <a:cs typeface="Times New Roman"/>
              </a:rPr>
              <a:t>they fit </a:t>
            </a:r>
            <a:r>
              <a:rPr spc="-5" dirty="0">
                <a:latin typeface="Times New Roman"/>
                <a:cs typeface="Times New Roman"/>
              </a:rPr>
              <a:t>together (Figure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1.1).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Chapter</a:t>
            </a:r>
            <a:r>
              <a:rPr sz="1400" b="1" i="1" spc="-4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One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Introduction </a:t>
            </a:r>
            <a:r>
              <a:rPr sz="1400" b="1" i="1" dirty="0">
                <a:latin typeface="Times New Roman"/>
                <a:cs typeface="Times New Roman"/>
              </a:rPr>
              <a:t>to </a:t>
            </a:r>
            <a:r>
              <a:rPr sz="1400" b="1" i="1" spc="-5" dirty="0">
                <a:latin typeface="Times New Roman"/>
                <a:cs typeface="Times New Roman"/>
              </a:rPr>
              <a:t>Computer Vision  and Image Processing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1873" y="1106390"/>
            <a:ext cx="5497830" cy="6270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Computer imaging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separated into two different but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overlapping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areas.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30604" y="2775951"/>
            <a:ext cx="5511800" cy="34297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666239">
              <a:lnSpc>
                <a:spcPct val="100000"/>
              </a:lnSpc>
              <a:spcBef>
                <a:spcPts val="830"/>
              </a:spcBef>
            </a:pPr>
            <a:r>
              <a:rPr sz="1600" b="1" spc="-5" dirty="0">
                <a:latin typeface="Times New Roman"/>
                <a:cs typeface="Times New Roman"/>
              </a:rPr>
              <a:t>Figure (1.1): </a:t>
            </a:r>
            <a:r>
              <a:rPr sz="1600" spc="-5" dirty="0">
                <a:latin typeface="Times New Roman"/>
                <a:cs typeface="Times New Roman"/>
              </a:rPr>
              <a:t>Computer Imaging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[1].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600"/>
              </a:lnSpc>
            </a:pPr>
            <a:r>
              <a:rPr sz="1600" spc="-5" dirty="0">
                <a:latin typeface="Times New Roman"/>
                <a:cs typeface="Times New Roman"/>
              </a:rPr>
              <a:t>Historically,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field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image processing </a:t>
            </a:r>
            <a:r>
              <a:rPr sz="1600" dirty="0">
                <a:latin typeface="Times New Roman"/>
                <a:cs typeface="Times New Roman"/>
              </a:rPr>
              <a:t>grew from </a:t>
            </a:r>
            <a:r>
              <a:rPr sz="1600" spc="-5" dirty="0">
                <a:latin typeface="Times New Roman"/>
                <a:cs typeface="Times New Roman"/>
              </a:rPr>
              <a:t>electrical  engineering </a:t>
            </a:r>
            <a:r>
              <a:rPr sz="1600" spc="-10" dirty="0">
                <a:latin typeface="Times New Roman"/>
                <a:cs typeface="Times New Roman"/>
              </a:rPr>
              <a:t>as an </a:t>
            </a:r>
            <a:r>
              <a:rPr sz="1600" spc="-5" dirty="0">
                <a:latin typeface="Times New Roman"/>
                <a:cs typeface="Times New Roman"/>
              </a:rPr>
              <a:t>extension </a:t>
            </a:r>
            <a:r>
              <a:rPr sz="1600" dirty="0">
                <a:latin typeface="Times New Roman"/>
                <a:cs typeface="Times New Roman"/>
              </a:rPr>
              <a:t>of the </a:t>
            </a:r>
            <a:r>
              <a:rPr sz="1600" spc="-5" dirty="0">
                <a:latin typeface="Times New Roman"/>
                <a:cs typeface="Times New Roman"/>
              </a:rPr>
              <a:t>signal processing branch, whereas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the  computer science discipline was largely responsible </a:t>
            </a:r>
            <a:r>
              <a:rPr sz="1600" spc="5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developments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600" spc="-5" dirty="0">
                <a:latin typeface="Times New Roman"/>
                <a:cs typeface="Times New Roman"/>
              </a:rPr>
              <a:t>computer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vision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1.2 Computer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Vision</a:t>
            </a:r>
            <a:endParaRPr sz="1600" dirty="0">
              <a:latin typeface="Times New Roman"/>
              <a:cs typeface="Times New Roman"/>
            </a:endParaRPr>
          </a:p>
          <a:p>
            <a:pPr marL="12700" marR="6985" indent="456565" algn="just">
              <a:lnSpc>
                <a:spcPct val="1439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Computer vision </a:t>
            </a:r>
            <a:r>
              <a:rPr sz="1600" dirty="0">
                <a:latin typeface="Times New Roman"/>
                <a:cs typeface="Times New Roman"/>
              </a:rPr>
              <a:t>is a </a:t>
            </a:r>
            <a:r>
              <a:rPr sz="1600" spc="-5" dirty="0">
                <a:latin typeface="Times New Roman"/>
                <a:cs typeface="Times New Roman"/>
              </a:rPr>
              <a:t>computer imaging where the application doses  not involve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human being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visual loop. One </a:t>
            </a:r>
            <a:r>
              <a:rPr sz="1600" dirty="0">
                <a:latin typeface="Times New Roman"/>
                <a:cs typeface="Times New Roman"/>
              </a:rPr>
              <a:t>of the </a:t>
            </a:r>
            <a:r>
              <a:rPr sz="1600" spc="-10" dirty="0">
                <a:latin typeface="Times New Roman"/>
                <a:cs typeface="Times New Roman"/>
              </a:rPr>
              <a:t>major </a:t>
            </a:r>
            <a:r>
              <a:rPr sz="1600" spc="-5" dirty="0">
                <a:latin typeface="Times New Roman"/>
                <a:cs typeface="Times New Roman"/>
              </a:rPr>
              <a:t>topics within this  field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computer vision </a:t>
            </a:r>
            <a:r>
              <a:rPr sz="1600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image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analysis.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4874" y="5979045"/>
            <a:ext cx="16065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5" dirty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0533" y="6955246"/>
            <a:ext cx="5006975" cy="809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11480">
              <a:lnSpc>
                <a:spcPct val="143600"/>
              </a:lnSpc>
              <a:spcBef>
                <a:spcPts val="95"/>
              </a:spcBef>
            </a:pPr>
            <a:r>
              <a:rPr dirty="0">
                <a:latin typeface="Times New Roman"/>
                <a:cs typeface="Times New Roman"/>
              </a:rPr>
              <a:t>Image </a:t>
            </a:r>
            <a:r>
              <a:rPr spc="-5" dirty="0">
                <a:latin typeface="Times New Roman"/>
                <a:cs typeface="Times New Roman"/>
              </a:rPr>
              <a:t>Analysis: involves the examination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the image </a:t>
            </a:r>
            <a:r>
              <a:rPr dirty="0">
                <a:latin typeface="Times New Roman"/>
                <a:cs typeface="Times New Roman"/>
              </a:rPr>
              <a:t>data </a:t>
            </a:r>
            <a:r>
              <a:rPr spc="-5" dirty="0">
                <a:latin typeface="Times New Roman"/>
                <a:cs typeface="Times New Roman"/>
              </a:rPr>
              <a:t>to  facilitate solving vision problem.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4882" y="6591693"/>
            <a:ext cx="38639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Times New Roman"/>
                <a:cs typeface="Times New Roman"/>
              </a:rPr>
              <a:t>The image analysis process involves two other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topics: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753" y="7536943"/>
            <a:ext cx="1079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3829" y="7765211"/>
            <a:ext cx="5054600" cy="179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8255" indent="-228600">
              <a:lnSpc>
                <a:spcPct val="14370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Feature </a:t>
            </a:r>
            <a:r>
              <a:rPr sz="1600" spc="-5" dirty="0">
                <a:latin typeface="Times New Roman"/>
                <a:cs typeface="Times New Roman"/>
              </a:rPr>
              <a:t>Extraction: </a:t>
            </a:r>
            <a:r>
              <a:rPr sz="1600" dirty="0">
                <a:latin typeface="Times New Roman"/>
                <a:cs typeface="Times New Roman"/>
              </a:rPr>
              <a:t>is </a:t>
            </a:r>
            <a:r>
              <a:rPr sz="1600" spc="-5" dirty="0">
                <a:latin typeface="Times New Roman"/>
                <a:cs typeface="Times New Roman"/>
              </a:rPr>
              <a:t>the process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acquiring higher level  image information, such 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5" dirty="0">
                <a:latin typeface="Times New Roman"/>
                <a:cs typeface="Times New Roman"/>
              </a:rPr>
              <a:t>shape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5" dirty="0">
                <a:latin typeface="Times New Roman"/>
                <a:cs typeface="Times New Roman"/>
              </a:rPr>
              <a:t>color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information.</a:t>
            </a:r>
            <a:endParaRPr sz="1600" dirty="0">
              <a:latin typeface="Times New Roman"/>
              <a:cs typeface="Times New Roman"/>
            </a:endParaRPr>
          </a:p>
          <a:p>
            <a:pPr marL="241300" marR="5080" indent="228600">
              <a:lnSpc>
                <a:spcPct val="144300"/>
              </a:lnSpc>
              <a:spcBef>
                <a:spcPts val="80"/>
              </a:spcBef>
            </a:pPr>
            <a:r>
              <a:rPr sz="1600" spc="-5" dirty="0">
                <a:latin typeface="Times New Roman"/>
                <a:cs typeface="Times New Roman"/>
              </a:rPr>
              <a:t>Pattern Classification: is the act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taking this higher –level  information </a:t>
            </a:r>
            <a:r>
              <a:rPr sz="1600" spc="-1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identifying objects within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image.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37639" y="9537700"/>
            <a:ext cx="5050790" cy="7656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Computer vision systems </a:t>
            </a:r>
            <a:r>
              <a:rPr sz="1600" dirty="0">
                <a:latin typeface="Times New Roman"/>
                <a:cs typeface="Times New Roman"/>
              </a:rPr>
              <a:t>are </a:t>
            </a:r>
            <a:r>
              <a:rPr sz="1600" spc="-5" dirty="0">
                <a:latin typeface="Times New Roman"/>
                <a:cs typeface="Times New Roman"/>
              </a:rPr>
              <a:t>used in many </a:t>
            </a:r>
            <a:r>
              <a:rPr sz="1600" dirty="0">
                <a:latin typeface="Times New Roman"/>
                <a:cs typeface="Times New Roman"/>
              </a:rPr>
              <a:t>and </a:t>
            </a:r>
            <a:r>
              <a:rPr sz="1600" spc="-5" dirty="0">
                <a:latin typeface="Times New Roman"/>
                <a:cs typeface="Times New Roman"/>
              </a:rPr>
              <a:t>various types of  environments, such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as</a:t>
            </a:r>
            <a:r>
              <a:rPr spc="-5" dirty="0">
                <a:latin typeface="Times New Roman"/>
                <a:cs typeface="Times New Roman"/>
              </a:rPr>
              <a:t>: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28800" y="1804035"/>
            <a:ext cx="2203450" cy="838835"/>
          </a:xfrm>
          <a:custGeom>
            <a:avLst/>
            <a:gdLst/>
            <a:ahLst/>
            <a:cxnLst/>
            <a:rect l="l" t="t" r="r" b="b"/>
            <a:pathLst>
              <a:path w="2203450" h="838835">
                <a:moveTo>
                  <a:pt x="1101725" y="0"/>
                </a:moveTo>
                <a:lnTo>
                  <a:pt x="1034611" y="765"/>
                </a:lnTo>
                <a:lnTo>
                  <a:pt x="968562" y="3031"/>
                </a:lnTo>
                <a:lnTo>
                  <a:pt x="903690" y="6754"/>
                </a:lnTo>
                <a:lnTo>
                  <a:pt x="840113" y="11891"/>
                </a:lnTo>
                <a:lnTo>
                  <a:pt x="777945" y="18398"/>
                </a:lnTo>
                <a:lnTo>
                  <a:pt x="717301" y="26230"/>
                </a:lnTo>
                <a:lnTo>
                  <a:pt x="658296" y="35344"/>
                </a:lnTo>
                <a:lnTo>
                  <a:pt x="601046" y="45697"/>
                </a:lnTo>
                <a:lnTo>
                  <a:pt x="545667" y="57244"/>
                </a:lnTo>
                <a:lnTo>
                  <a:pt x="492272" y="69941"/>
                </a:lnTo>
                <a:lnTo>
                  <a:pt x="440979" y="83745"/>
                </a:lnTo>
                <a:lnTo>
                  <a:pt x="391901" y="98611"/>
                </a:lnTo>
                <a:lnTo>
                  <a:pt x="345154" y="114497"/>
                </a:lnTo>
                <a:lnTo>
                  <a:pt x="300853" y="131358"/>
                </a:lnTo>
                <a:lnTo>
                  <a:pt x="259114" y="149150"/>
                </a:lnTo>
                <a:lnTo>
                  <a:pt x="220052" y="167830"/>
                </a:lnTo>
                <a:lnTo>
                  <a:pt x="183782" y="187354"/>
                </a:lnTo>
                <a:lnTo>
                  <a:pt x="150419" y="207677"/>
                </a:lnTo>
                <a:lnTo>
                  <a:pt x="92877" y="250549"/>
                </a:lnTo>
                <a:lnTo>
                  <a:pt x="48346" y="296094"/>
                </a:lnTo>
                <a:lnTo>
                  <a:pt x="17750" y="343962"/>
                </a:lnTo>
                <a:lnTo>
                  <a:pt x="2010" y="393803"/>
                </a:lnTo>
                <a:lnTo>
                  <a:pt x="0" y="419354"/>
                </a:lnTo>
                <a:lnTo>
                  <a:pt x="2010" y="444918"/>
                </a:lnTo>
                <a:lnTo>
                  <a:pt x="17750" y="494783"/>
                </a:lnTo>
                <a:lnTo>
                  <a:pt x="48346" y="542671"/>
                </a:lnTo>
                <a:lnTo>
                  <a:pt x="92877" y="588234"/>
                </a:lnTo>
                <a:lnTo>
                  <a:pt x="150419" y="631119"/>
                </a:lnTo>
                <a:lnTo>
                  <a:pt x="183782" y="651448"/>
                </a:lnTo>
                <a:lnTo>
                  <a:pt x="220052" y="670977"/>
                </a:lnTo>
                <a:lnTo>
                  <a:pt x="259114" y="689662"/>
                </a:lnTo>
                <a:lnTo>
                  <a:pt x="300853" y="707458"/>
                </a:lnTo>
                <a:lnTo>
                  <a:pt x="345154" y="724323"/>
                </a:lnTo>
                <a:lnTo>
                  <a:pt x="391901" y="740211"/>
                </a:lnTo>
                <a:lnTo>
                  <a:pt x="440979" y="755081"/>
                </a:lnTo>
                <a:lnTo>
                  <a:pt x="492272" y="768887"/>
                </a:lnTo>
                <a:lnTo>
                  <a:pt x="545667" y="781586"/>
                </a:lnTo>
                <a:lnTo>
                  <a:pt x="601046" y="793134"/>
                </a:lnTo>
                <a:lnTo>
                  <a:pt x="658296" y="803487"/>
                </a:lnTo>
                <a:lnTo>
                  <a:pt x="717301" y="812602"/>
                </a:lnTo>
                <a:lnTo>
                  <a:pt x="777945" y="820435"/>
                </a:lnTo>
                <a:lnTo>
                  <a:pt x="840113" y="826942"/>
                </a:lnTo>
                <a:lnTo>
                  <a:pt x="903690" y="832079"/>
                </a:lnTo>
                <a:lnTo>
                  <a:pt x="968562" y="835803"/>
                </a:lnTo>
                <a:lnTo>
                  <a:pt x="1034611" y="838069"/>
                </a:lnTo>
                <a:lnTo>
                  <a:pt x="1101725" y="838835"/>
                </a:lnTo>
                <a:lnTo>
                  <a:pt x="1168838" y="838069"/>
                </a:lnTo>
                <a:lnTo>
                  <a:pt x="1234887" y="835803"/>
                </a:lnTo>
                <a:lnTo>
                  <a:pt x="1299759" y="832079"/>
                </a:lnTo>
                <a:lnTo>
                  <a:pt x="1363336" y="826942"/>
                </a:lnTo>
                <a:lnTo>
                  <a:pt x="1425504" y="820435"/>
                </a:lnTo>
                <a:lnTo>
                  <a:pt x="1486148" y="812602"/>
                </a:lnTo>
                <a:lnTo>
                  <a:pt x="1545153" y="803487"/>
                </a:lnTo>
                <a:lnTo>
                  <a:pt x="1602403" y="793134"/>
                </a:lnTo>
                <a:lnTo>
                  <a:pt x="1657782" y="781586"/>
                </a:lnTo>
                <a:lnTo>
                  <a:pt x="1711177" y="768887"/>
                </a:lnTo>
                <a:lnTo>
                  <a:pt x="1762470" y="755081"/>
                </a:lnTo>
                <a:lnTo>
                  <a:pt x="1811548" y="740211"/>
                </a:lnTo>
                <a:lnTo>
                  <a:pt x="1858295" y="724323"/>
                </a:lnTo>
                <a:lnTo>
                  <a:pt x="1902596" y="707458"/>
                </a:lnTo>
                <a:lnTo>
                  <a:pt x="1944335" y="689662"/>
                </a:lnTo>
                <a:lnTo>
                  <a:pt x="1983397" y="670977"/>
                </a:lnTo>
                <a:lnTo>
                  <a:pt x="2019667" y="651448"/>
                </a:lnTo>
                <a:lnTo>
                  <a:pt x="2053030" y="631119"/>
                </a:lnTo>
                <a:lnTo>
                  <a:pt x="2110572" y="588234"/>
                </a:lnTo>
                <a:lnTo>
                  <a:pt x="2155103" y="542671"/>
                </a:lnTo>
                <a:lnTo>
                  <a:pt x="2185699" y="494783"/>
                </a:lnTo>
                <a:lnTo>
                  <a:pt x="2201439" y="444918"/>
                </a:lnTo>
                <a:lnTo>
                  <a:pt x="2203450" y="419354"/>
                </a:lnTo>
                <a:lnTo>
                  <a:pt x="2201439" y="393803"/>
                </a:lnTo>
                <a:lnTo>
                  <a:pt x="2185699" y="343962"/>
                </a:lnTo>
                <a:lnTo>
                  <a:pt x="2155103" y="296094"/>
                </a:lnTo>
                <a:lnTo>
                  <a:pt x="2110572" y="250549"/>
                </a:lnTo>
                <a:lnTo>
                  <a:pt x="2053030" y="207677"/>
                </a:lnTo>
                <a:lnTo>
                  <a:pt x="2019667" y="187354"/>
                </a:lnTo>
                <a:lnTo>
                  <a:pt x="1983397" y="167830"/>
                </a:lnTo>
                <a:lnTo>
                  <a:pt x="1944335" y="149150"/>
                </a:lnTo>
                <a:lnTo>
                  <a:pt x="1902596" y="131358"/>
                </a:lnTo>
                <a:lnTo>
                  <a:pt x="1858295" y="114497"/>
                </a:lnTo>
                <a:lnTo>
                  <a:pt x="1811548" y="98611"/>
                </a:lnTo>
                <a:lnTo>
                  <a:pt x="1762470" y="83745"/>
                </a:lnTo>
                <a:lnTo>
                  <a:pt x="1711177" y="69941"/>
                </a:lnTo>
                <a:lnTo>
                  <a:pt x="1657782" y="57244"/>
                </a:lnTo>
                <a:lnTo>
                  <a:pt x="1602403" y="45697"/>
                </a:lnTo>
                <a:lnTo>
                  <a:pt x="1545153" y="35344"/>
                </a:lnTo>
                <a:lnTo>
                  <a:pt x="1486148" y="26230"/>
                </a:lnTo>
                <a:lnTo>
                  <a:pt x="1425504" y="18398"/>
                </a:lnTo>
                <a:lnTo>
                  <a:pt x="1363336" y="11891"/>
                </a:lnTo>
                <a:lnTo>
                  <a:pt x="1299759" y="6754"/>
                </a:lnTo>
                <a:lnTo>
                  <a:pt x="1234887" y="3031"/>
                </a:lnTo>
                <a:lnTo>
                  <a:pt x="1168838" y="765"/>
                </a:lnTo>
                <a:lnTo>
                  <a:pt x="11017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08030" y="2140967"/>
            <a:ext cx="13354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Computer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Vision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57600" y="1794511"/>
            <a:ext cx="2239010" cy="838835"/>
          </a:xfrm>
          <a:custGeom>
            <a:avLst/>
            <a:gdLst/>
            <a:ahLst/>
            <a:cxnLst/>
            <a:rect l="l" t="t" r="r" b="b"/>
            <a:pathLst>
              <a:path w="2239010" h="838835">
                <a:moveTo>
                  <a:pt x="1119504" y="0"/>
                </a:moveTo>
                <a:lnTo>
                  <a:pt x="1051299" y="765"/>
                </a:lnTo>
                <a:lnTo>
                  <a:pt x="984176" y="3031"/>
                </a:lnTo>
                <a:lnTo>
                  <a:pt x="918252" y="6754"/>
                </a:lnTo>
                <a:lnTo>
                  <a:pt x="853643" y="11891"/>
                </a:lnTo>
                <a:lnTo>
                  <a:pt x="790467" y="18398"/>
                </a:lnTo>
                <a:lnTo>
                  <a:pt x="728842" y="26230"/>
                </a:lnTo>
                <a:lnTo>
                  <a:pt x="668883" y="35344"/>
                </a:lnTo>
                <a:lnTo>
                  <a:pt x="610708" y="45697"/>
                </a:lnTo>
                <a:lnTo>
                  <a:pt x="554434" y="57244"/>
                </a:lnTo>
                <a:lnTo>
                  <a:pt x="500179" y="69941"/>
                </a:lnTo>
                <a:lnTo>
                  <a:pt x="448058" y="83745"/>
                </a:lnTo>
                <a:lnTo>
                  <a:pt x="398190" y="98611"/>
                </a:lnTo>
                <a:lnTo>
                  <a:pt x="350691" y="114497"/>
                </a:lnTo>
                <a:lnTo>
                  <a:pt x="305677" y="131358"/>
                </a:lnTo>
                <a:lnTo>
                  <a:pt x="263268" y="149150"/>
                </a:lnTo>
                <a:lnTo>
                  <a:pt x="223578" y="167830"/>
                </a:lnTo>
                <a:lnTo>
                  <a:pt x="186726" y="187354"/>
                </a:lnTo>
                <a:lnTo>
                  <a:pt x="152828" y="207677"/>
                </a:lnTo>
                <a:lnTo>
                  <a:pt x="94363" y="250549"/>
                </a:lnTo>
                <a:lnTo>
                  <a:pt x="49119" y="296094"/>
                </a:lnTo>
                <a:lnTo>
                  <a:pt x="18034" y="343962"/>
                </a:lnTo>
                <a:lnTo>
                  <a:pt x="2042" y="393803"/>
                </a:lnTo>
                <a:lnTo>
                  <a:pt x="0" y="419354"/>
                </a:lnTo>
                <a:lnTo>
                  <a:pt x="2042" y="444918"/>
                </a:lnTo>
                <a:lnTo>
                  <a:pt x="18034" y="494783"/>
                </a:lnTo>
                <a:lnTo>
                  <a:pt x="49119" y="542671"/>
                </a:lnTo>
                <a:lnTo>
                  <a:pt x="94363" y="588234"/>
                </a:lnTo>
                <a:lnTo>
                  <a:pt x="152828" y="631119"/>
                </a:lnTo>
                <a:lnTo>
                  <a:pt x="186726" y="651448"/>
                </a:lnTo>
                <a:lnTo>
                  <a:pt x="223578" y="670977"/>
                </a:lnTo>
                <a:lnTo>
                  <a:pt x="263268" y="689662"/>
                </a:lnTo>
                <a:lnTo>
                  <a:pt x="305677" y="707458"/>
                </a:lnTo>
                <a:lnTo>
                  <a:pt x="350691" y="724323"/>
                </a:lnTo>
                <a:lnTo>
                  <a:pt x="398190" y="740211"/>
                </a:lnTo>
                <a:lnTo>
                  <a:pt x="448058" y="755081"/>
                </a:lnTo>
                <a:lnTo>
                  <a:pt x="500179" y="768887"/>
                </a:lnTo>
                <a:lnTo>
                  <a:pt x="554434" y="781586"/>
                </a:lnTo>
                <a:lnTo>
                  <a:pt x="610708" y="793134"/>
                </a:lnTo>
                <a:lnTo>
                  <a:pt x="668883" y="803487"/>
                </a:lnTo>
                <a:lnTo>
                  <a:pt x="728842" y="812602"/>
                </a:lnTo>
                <a:lnTo>
                  <a:pt x="790467" y="820435"/>
                </a:lnTo>
                <a:lnTo>
                  <a:pt x="853643" y="826942"/>
                </a:lnTo>
                <a:lnTo>
                  <a:pt x="918252" y="832079"/>
                </a:lnTo>
                <a:lnTo>
                  <a:pt x="984176" y="835803"/>
                </a:lnTo>
                <a:lnTo>
                  <a:pt x="1051299" y="838069"/>
                </a:lnTo>
                <a:lnTo>
                  <a:pt x="1119504" y="838835"/>
                </a:lnTo>
                <a:lnTo>
                  <a:pt x="1187710" y="838069"/>
                </a:lnTo>
                <a:lnTo>
                  <a:pt x="1254833" y="835803"/>
                </a:lnTo>
                <a:lnTo>
                  <a:pt x="1320757" y="832079"/>
                </a:lnTo>
                <a:lnTo>
                  <a:pt x="1385366" y="826942"/>
                </a:lnTo>
                <a:lnTo>
                  <a:pt x="1448542" y="820435"/>
                </a:lnTo>
                <a:lnTo>
                  <a:pt x="1510167" y="812602"/>
                </a:lnTo>
                <a:lnTo>
                  <a:pt x="1570126" y="803487"/>
                </a:lnTo>
                <a:lnTo>
                  <a:pt x="1628301" y="793134"/>
                </a:lnTo>
                <a:lnTo>
                  <a:pt x="1684575" y="781586"/>
                </a:lnTo>
                <a:lnTo>
                  <a:pt x="1738830" y="768887"/>
                </a:lnTo>
                <a:lnTo>
                  <a:pt x="1790951" y="755081"/>
                </a:lnTo>
                <a:lnTo>
                  <a:pt x="1840819" y="740211"/>
                </a:lnTo>
                <a:lnTo>
                  <a:pt x="1888318" y="724323"/>
                </a:lnTo>
                <a:lnTo>
                  <a:pt x="1933332" y="707458"/>
                </a:lnTo>
                <a:lnTo>
                  <a:pt x="1975741" y="689662"/>
                </a:lnTo>
                <a:lnTo>
                  <a:pt x="2015431" y="670977"/>
                </a:lnTo>
                <a:lnTo>
                  <a:pt x="2052283" y="651448"/>
                </a:lnTo>
                <a:lnTo>
                  <a:pt x="2086181" y="631119"/>
                </a:lnTo>
                <a:lnTo>
                  <a:pt x="2144646" y="588234"/>
                </a:lnTo>
                <a:lnTo>
                  <a:pt x="2189890" y="542671"/>
                </a:lnTo>
                <a:lnTo>
                  <a:pt x="2220975" y="494783"/>
                </a:lnTo>
                <a:lnTo>
                  <a:pt x="2236967" y="444918"/>
                </a:lnTo>
                <a:lnTo>
                  <a:pt x="2239010" y="419354"/>
                </a:lnTo>
                <a:lnTo>
                  <a:pt x="2236967" y="393803"/>
                </a:lnTo>
                <a:lnTo>
                  <a:pt x="2220975" y="343962"/>
                </a:lnTo>
                <a:lnTo>
                  <a:pt x="2189890" y="296094"/>
                </a:lnTo>
                <a:lnTo>
                  <a:pt x="2144646" y="250549"/>
                </a:lnTo>
                <a:lnTo>
                  <a:pt x="2086181" y="207677"/>
                </a:lnTo>
                <a:lnTo>
                  <a:pt x="2052283" y="187354"/>
                </a:lnTo>
                <a:lnTo>
                  <a:pt x="2015431" y="167830"/>
                </a:lnTo>
                <a:lnTo>
                  <a:pt x="1975741" y="149150"/>
                </a:lnTo>
                <a:lnTo>
                  <a:pt x="1933332" y="131358"/>
                </a:lnTo>
                <a:lnTo>
                  <a:pt x="1888318" y="114497"/>
                </a:lnTo>
                <a:lnTo>
                  <a:pt x="1840819" y="98611"/>
                </a:lnTo>
                <a:lnTo>
                  <a:pt x="1790951" y="83745"/>
                </a:lnTo>
                <a:lnTo>
                  <a:pt x="1738830" y="69941"/>
                </a:lnTo>
                <a:lnTo>
                  <a:pt x="1684575" y="57244"/>
                </a:lnTo>
                <a:lnTo>
                  <a:pt x="1628301" y="45697"/>
                </a:lnTo>
                <a:lnTo>
                  <a:pt x="1570126" y="35344"/>
                </a:lnTo>
                <a:lnTo>
                  <a:pt x="1510167" y="26230"/>
                </a:lnTo>
                <a:lnTo>
                  <a:pt x="1448542" y="18398"/>
                </a:lnTo>
                <a:lnTo>
                  <a:pt x="1385366" y="11891"/>
                </a:lnTo>
                <a:lnTo>
                  <a:pt x="1320757" y="6754"/>
                </a:lnTo>
                <a:lnTo>
                  <a:pt x="1254833" y="3031"/>
                </a:lnTo>
                <a:lnTo>
                  <a:pt x="1187710" y="765"/>
                </a:lnTo>
                <a:lnTo>
                  <a:pt x="1119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57600" y="1794511"/>
            <a:ext cx="2239010" cy="838835"/>
          </a:xfrm>
          <a:custGeom>
            <a:avLst/>
            <a:gdLst/>
            <a:ahLst/>
            <a:cxnLst/>
            <a:rect l="l" t="t" r="r" b="b"/>
            <a:pathLst>
              <a:path w="2239010" h="838835">
                <a:moveTo>
                  <a:pt x="1119504" y="0"/>
                </a:moveTo>
                <a:lnTo>
                  <a:pt x="1051299" y="765"/>
                </a:lnTo>
                <a:lnTo>
                  <a:pt x="984176" y="3031"/>
                </a:lnTo>
                <a:lnTo>
                  <a:pt x="918252" y="6754"/>
                </a:lnTo>
                <a:lnTo>
                  <a:pt x="853643" y="11891"/>
                </a:lnTo>
                <a:lnTo>
                  <a:pt x="790467" y="18398"/>
                </a:lnTo>
                <a:lnTo>
                  <a:pt x="728842" y="26230"/>
                </a:lnTo>
                <a:lnTo>
                  <a:pt x="668883" y="35344"/>
                </a:lnTo>
                <a:lnTo>
                  <a:pt x="610708" y="45697"/>
                </a:lnTo>
                <a:lnTo>
                  <a:pt x="554434" y="57244"/>
                </a:lnTo>
                <a:lnTo>
                  <a:pt x="500179" y="69941"/>
                </a:lnTo>
                <a:lnTo>
                  <a:pt x="448058" y="83745"/>
                </a:lnTo>
                <a:lnTo>
                  <a:pt x="398190" y="98611"/>
                </a:lnTo>
                <a:lnTo>
                  <a:pt x="350691" y="114497"/>
                </a:lnTo>
                <a:lnTo>
                  <a:pt x="305677" y="131358"/>
                </a:lnTo>
                <a:lnTo>
                  <a:pt x="263268" y="149150"/>
                </a:lnTo>
                <a:lnTo>
                  <a:pt x="223578" y="167830"/>
                </a:lnTo>
                <a:lnTo>
                  <a:pt x="186726" y="187354"/>
                </a:lnTo>
                <a:lnTo>
                  <a:pt x="152828" y="207677"/>
                </a:lnTo>
                <a:lnTo>
                  <a:pt x="94363" y="250549"/>
                </a:lnTo>
                <a:lnTo>
                  <a:pt x="49119" y="296094"/>
                </a:lnTo>
                <a:lnTo>
                  <a:pt x="18034" y="343962"/>
                </a:lnTo>
                <a:lnTo>
                  <a:pt x="2042" y="393803"/>
                </a:lnTo>
                <a:lnTo>
                  <a:pt x="0" y="419354"/>
                </a:lnTo>
                <a:lnTo>
                  <a:pt x="2042" y="444918"/>
                </a:lnTo>
                <a:lnTo>
                  <a:pt x="18034" y="494783"/>
                </a:lnTo>
                <a:lnTo>
                  <a:pt x="49119" y="542671"/>
                </a:lnTo>
                <a:lnTo>
                  <a:pt x="94363" y="588234"/>
                </a:lnTo>
                <a:lnTo>
                  <a:pt x="152828" y="631119"/>
                </a:lnTo>
                <a:lnTo>
                  <a:pt x="186726" y="651448"/>
                </a:lnTo>
                <a:lnTo>
                  <a:pt x="223578" y="670977"/>
                </a:lnTo>
                <a:lnTo>
                  <a:pt x="263268" y="689662"/>
                </a:lnTo>
                <a:lnTo>
                  <a:pt x="305677" y="707458"/>
                </a:lnTo>
                <a:lnTo>
                  <a:pt x="350691" y="724323"/>
                </a:lnTo>
                <a:lnTo>
                  <a:pt x="398190" y="740211"/>
                </a:lnTo>
                <a:lnTo>
                  <a:pt x="448058" y="755081"/>
                </a:lnTo>
                <a:lnTo>
                  <a:pt x="500179" y="768887"/>
                </a:lnTo>
                <a:lnTo>
                  <a:pt x="554434" y="781586"/>
                </a:lnTo>
                <a:lnTo>
                  <a:pt x="610708" y="793134"/>
                </a:lnTo>
                <a:lnTo>
                  <a:pt x="668883" y="803487"/>
                </a:lnTo>
                <a:lnTo>
                  <a:pt x="728842" y="812602"/>
                </a:lnTo>
                <a:lnTo>
                  <a:pt x="790467" y="820435"/>
                </a:lnTo>
                <a:lnTo>
                  <a:pt x="853643" y="826942"/>
                </a:lnTo>
                <a:lnTo>
                  <a:pt x="918252" y="832079"/>
                </a:lnTo>
                <a:lnTo>
                  <a:pt x="984176" y="835803"/>
                </a:lnTo>
                <a:lnTo>
                  <a:pt x="1051299" y="838069"/>
                </a:lnTo>
                <a:lnTo>
                  <a:pt x="1119504" y="838835"/>
                </a:lnTo>
                <a:lnTo>
                  <a:pt x="1187710" y="838069"/>
                </a:lnTo>
                <a:lnTo>
                  <a:pt x="1254833" y="835803"/>
                </a:lnTo>
                <a:lnTo>
                  <a:pt x="1320757" y="832079"/>
                </a:lnTo>
                <a:lnTo>
                  <a:pt x="1385366" y="826942"/>
                </a:lnTo>
                <a:lnTo>
                  <a:pt x="1448542" y="820435"/>
                </a:lnTo>
                <a:lnTo>
                  <a:pt x="1510167" y="812602"/>
                </a:lnTo>
                <a:lnTo>
                  <a:pt x="1570126" y="803487"/>
                </a:lnTo>
                <a:lnTo>
                  <a:pt x="1628301" y="793134"/>
                </a:lnTo>
                <a:lnTo>
                  <a:pt x="1684575" y="781586"/>
                </a:lnTo>
                <a:lnTo>
                  <a:pt x="1738830" y="768887"/>
                </a:lnTo>
                <a:lnTo>
                  <a:pt x="1790951" y="755081"/>
                </a:lnTo>
                <a:lnTo>
                  <a:pt x="1840819" y="740211"/>
                </a:lnTo>
                <a:lnTo>
                  <a:pt x="1888318" y="724323"/>
                </a:lnTo>
                <a:lnTo>
                  <a:pt x="1933332" y="707458"/>
                </a:lnTo>
                <a:lnTo>
                  <a:pt x="1975741" y="689662"/>
                </a:lnTo>
                <a:lnTo>
                  <a:pt x="2015431" y="670977"/>
                </a:lnTo>
                <a:lnTo>
                  <a:pt x="2052283" y="651448"/>
                </a:lnTo>
                <a:lnTo>
                  <a:pt x="2086181" y="631119"/>
                </a:lnTo>
                <a:lnTo>
                  <a:pt x="2144646" y="588234"/>
                </a:lnTo>
                <a:lnTo>
                  <a:pt x="2189890" y="542671"/>
                </a:lnTo>
                <a:lnTo>
                  <a:pt x="2220975" y="494783"/>
                </a:lnTo>
                <a:lnTo>
                  <a:pt x="2236967" y="444918"/>
                </a:lnTo>
                <a:lnTo>
                  <a:pt x="2239010" y="419354"/>
                </a:lnTo>
                <a:lnTo>
                  <a:pt x="2236967" y="393803"/>
                </a:lnTo>
                <a:lnTo>
                  <a:pt x="2220975" y="343962"/>
                </a:lnTo>
                <a:lnTo>
                  <a:pt x="2189890" y="296094"/>
                </a:lnTo>
                <a:lnTo>
                  <a:pt x="2144646" y="250549"/>
                </a:lnTo>
                <a:lnTo>
                  <a:pt x="2086181" y="207677"/>
                </a:lnTo>
                <a:lnTo>
                  <a:pt x="2052283" y="187354"/>
                </a:lnTo>
                <a:lnTo>
                  <a:pt x="2015431" y="167830"/>
                </a:lnTo>
                <a:lnTo>
                  <a:pt x="1975741" y="149150"/>
                </a:lnTo>
                <a:lnTo>
                  <a:pt x="1933332" y="131358"/>
                </a:lnTo>
                <a:lnTo>
                  <a:pt x="1888318" y="114497"/>
                </a:lnTo>
                <a:lnTo>
                  <a:pt x="1840819" y="98611"/>
                </a:lnTo>
                <a:lnTo>
                  <a:pt x="1790951" y="83745"/>
                </a:lnTo>
                <a:lnTo>
                  <a:pt x="1738830" y="69941"/>
                </a:lnTo>
                <a:lnTo>
                  <a:pt x="1684575" y="57244"/>
                </a:lnTo>
                <a:lnTo>
                  <a:pt x="1628301" y="45697"/>
                </a:lnTo>
                <a:lnTo>
                  <a:pt x="1570126" y="35344"/>
                </a:lnTo>
                <a:lnTo>
                  <a:pt x="1510167" y="26230"/>
                </a:lnTo>
                <a:lnTo>
                  <a:pt x="1448542" y="18398"/>
                </a:lnTo>
                <a:lnTo>
                  <a:pt x="1385366" y="11891"/>
                </a:lnTo>
                <a:lnTo>
                  <a:pt x="1320757" y="6754"/>
                </a:lnTo>
                <a:lnTo>
                  <a:pt x="1254833" y="3031"/>
                </a:lnTo>
                <a:lnTo>
                  <a:pt x="1187710" y="765"/>
                </a:lnTo>
                <a:lnTo>
                  <a:pt x="111950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42028" y="2136394"/>
            <a:ext cx="13550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Image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Processing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Chapter</a:t>
            </a:r>
            <a:r>
              <a:rPr sz="1400" b="1" i="1" spc="-4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One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29200" y="372355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92835"/>
            <a:ext cx="5514340" cy="8168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3585" marR="6350" indent="-228600" algn="just">
              <a:lnSpc>
                <a:spcPct val="143800"/>
              </a:lnSpc>
              <a:spcBef>
                <a:spcPts val="95"/>
              </a:spcBef>
              <a:buAutoNum type="arabicPeriod"/>
              <a:tabLst>
                <a:tab pos="744220" algn="l"/>
              </a:tabLst>
            </a:pPr>
            <a:r>
              <a:rPr sz="1400" spc="-5" dirty="0">
                <a:latin typeface="Times New Roman"/>
                <a:cs typeface="Times New Roman"/>
              </a:rPr>
              <a:t>Manufacturing </a:t>
            </a:r>
            <a:r>
              <a:rPr sz="1400" spc="-10" dirty="0">
                <a:latin typeface="Times New Roman"/>
                <a:cs typeface="Times New Roman"/>
              </a:rPr>
              <a:t>Systems: </a:t>
            </a:r>
            <a:r>
              <a:rPr sz="1400" spc="-5" dirty="0">
                <a:latin typeface="Times New Roman"/>
                <a:cs typeface="Times New Roman"/>
              </a:rPr>
              <a:t>computer </a:t>
            </a:r>
            <a:r>
              <a:rPr sz="1400" spc="-10" dirty="0">
                <a:latin typeface="Times New Roman"/>
                <a:cs typeface="Times New Roman"/>
              </a:rPr>
              <a:t>vision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often used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quality  control, where the computer vision system will scan manufactured  items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defects, and provide control signals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robotics  manipulator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remove detective part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automatically.</a:t>
            </a:r>
            <a:endParaRPr sz="1400" dirty="0">
              <a:latin typeface="Times New Roman"/>
              <a:cs typeface="Times New Roman"/>
            </a:endParaRPr>
          </a:p>
          <a:p>
            <a:pPr marL="743585" marR="9525" indent="-228600" algn="just">
              <a:lnSpc>
                <a:spcPct val="143600"/>
              </a:lnSpc>
              <a:buAutoNum type="arabicPeriod"/>
              <a:tabLst>
                <a:tab pos="744220" algn="l"/>
              </a:tabLst>
            </a:pPr>
            <a:r>
              <a:rPr sz="1400" spc="-5" dirty="0">
                <a:latin typeface="Times New Roman"/>
                <a:cs typeface="Times New Roman"/>
              </a:rPr>
              <a:t>Medical Community: </a:t>
            </a:r>
            <a:r>
              <a:rPr sz="1400" dirty="0">
                <a:latin typeface="Times New Roman"/>
                <a:cs typeface="Times New Roman"/>
              </a:rPr>
              <a:t>current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medical systems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aid  neurosurgeons </a:t>
            </a:r>
            <a:r>
              <a:rPr lang="en-US" sz="1400" spc="-5" dirty="0" smtClean="0">
                <a:latin typeface="Times New Roman"/>
                <a:cs typeface="Times New Roman"/>
              </a:rPr>
              <a:t>……..</a:t>
            </a:r>
            <a:r>
              <a:rPr sz="1400" dirty="0" smtClean="0">
                <a:latin typeface="Times New Roman"/>
                <a:cs typeface="Times New Roman"/>
              </a:rPr>
              <a:t>during </a:t>
            </a:r>
            <a:r>
              <a:rPr sz="1400" spc="-5" dirty="0">
                <a:latin typeface="Times New Roman"/>
                <a:cs typeface="Times New Roman"/>
              </a:rPr>
              <a:t>brain surgery, systems </a:t>
            </a:r>
            <a:r>
              <a:rPr sz="140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diagnose skin tumors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lang="en-US" sz="1400" spc="-180" dirty="0" smtClean="0">
                <a:latin typeface="Times New Roman"/>
                <a:cs typeface="Times New Roman"/>
              </a:rPr>
              <a:t>……..</a:t>
            </a:r>
            <a:r>
              <a:rPr sz="1400" dirty="0" smtClean="0">
                <a:latin typeface="Times New Roman"/>
                <a:cs typeface="Times New Roman"/>
              </a:rPr>
              <a:t>)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automatically.</a:t>
            </a:r>
            <a:endParaRPr sz="1400" dirty="0">
              <a:latin typeface="Times New Roman"/>
              <a:cs typeface="Times New Roman"/>
            </a:endParaRPr>
          </a:p>
          <a:p>
            <a:pPr marL="743585" marR="7620" indent="-228600" algn="just">
              <a:lnSpc>
                <a:spcPct val="143600"/>
              </a:lnSpc>
              <a:spcBef>
                <a:spcPts val="15"/>
              </a:spcBef>
              <a:buAutoNum type="arabicPeriod"/>
              <a:tabLst>
                <a:tab pos="74422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field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Law Enforcement and security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active area for  computer vision system development, with application ranging 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automatic identification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fingerprints to DNA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analysis.</a:t>
            </a:r>
            <a:endParaRPr sz="1400" dirty="0">
              <a:latin typeface="Times New Roman"/>
              <a:cs typeface="Times New Roman"/>
            </a:endParaRPr>
          </a:p>
          <a:p>
            <a:pPr marL="74358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744220" algn="l"/>
              </a:tabLst>
            </a:pPr>
            <a:r>
              <a:rPr sz="1400" dirty="0">
                <a:latin typeface="Times New Roman"/>
                <a:cs typeface="Times New Roman"/>
              </a:rPr>
              <a:t>Infrared </a:t>
            </a:r>
            <a:r>
              <a:rPr sz="1400" spc="-5" dirty="0">
                <a:latin typeface="Times New Roman"/>
                <a:cs typeface="Times New Roman"/>
              </a:rPr>
              <a:t>Imaging </a:t>
            </a:r>
            <a:r>
              <a:rPr sz="1400" dirty="0" smtClean="0">
                <a:latin typeface="Times New Roman"/>
                <a:cs typeface="Times New Roman"/>
              </a:rPr>
              <a:t>(</a:t>
            </a:r>
            <a:endParaRPr lang="en-US" sz="1400" dirty="0" smtClean="0">
              <a:latin typeface="Times New Roman"/>
              <a:cs typeface="Times New Roman"/>
            </a:endParaRPr>
          </a:p>
          <a:p>
            <a:pPr marL="74358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744220" algn="l"/>
              </a:tabLst>
            </a:pP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-10" dirty="0" err="1" smtClean="0">
                <a:latin typeface="Times New Roman"/>
                <a:cs typeface="Times New Roman"/>
              </a:rPr>
              <a:t>Orbitin</a:t>
            </a:r>
            <a:r>
              <a:rPr sz="1400" dirty="0" smtClean="0">
                <a:latin typeface="Times New Roman"/>
                <a:cs typeface="Times New Roman"/>
              </a:rPr>
              <a:t>).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1.3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Processing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114300" algn="just">
              <a:lnSpc>
                <a:spcPct val="143600"/>
              </a:lnSpc>
              <a:spcBef>
                <a:spcPts val="110"/>
              </a:spcBef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processing is computer imaging where application involves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human  being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visual loop.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other words the image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to be examined and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acted upon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people.</a:t>
            </a:r>
          </a:p>
          <a:p>
            <a:pPr marL="127000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The major topics </a:t>
            </a:r>
            <a:r>
              <a:rPr sz="1400" spc="-10" dirty="0">
                <a:latin typeface="Times New Roman"/>
                <a:cs typeface="Times New Roman"/>
              </a:rPr>
              <a:t>within </a:t>
            </a:r>
            <a:r>
              <a:rPr sz="1400" spc="-5" dirty="0">
                <a:latin typeface="Times New Roman"/>
                <a:cs typeface="Times New Roman"/>
              </a:rPr>
              <a:t>the field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processing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include:</a:t>
            </a: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Image</a:t>
            </a:r>
            <a:r>
              <a:rPr sz="1400" spc="-5" dirty="0">
                <a:latin typeface="Times New Roman"/>
                <a:cs typeface="Times New Roman"/>
              </a:rPr>
              <a:t> restoration.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Image</a:t>
            </a:r>
            <a:r>
              <a:rPr sz="1400" spc="-5" dirty="0">
                <a:latin typeface="Times New Roman"/>
                <a:cs typeface="Times New Roman"/>
              </a:rPr>
              <a:t> enhancement.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Image</a:t>
            </a:r>
            <a:r>
              <a:rPr sz="1400" spc="-5" dirty="0">
                <a:latin typeface="Times New Roman"/>
                <a:cs typeface="Times New Roman"/>
              </a:rPr>
              <a:t> compression.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1.3.1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Restoration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6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taking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with some known, or estimated  degradation, and restoring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to its original appearance. Image restoration is  often used in the field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photography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publishing where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was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6" y="792835"/>
            <a:ext cx="5513705" cy="632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somehow degraded but needs </a:t>
            </a:r>
            <a:r>
              <a:rPr sz="1400" dirty="0">
                <a:latin typeface="Times New Roman"/>
                <a:cs typeface="Times New Roman"/>
              </a:rPr>
              <a:t>to be improved </a:t>
            </a:r>
            <a:r>
              <a:rPr sz="1400" spc="-5" dirty="0">
                <a:latin typeface="Times New Roman"/>
                <a:cs typeface="Times New Roman"/>
              </a:rPr>
              <a:t>before it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printed(Figure  </a:t>
            </a:r>
            <a:r>
              <a:rPr sz="1400" dirty="0">
                <a:latin typeface="Times New Roman"/>
                <a:cs typeface="Times New Roman"/>
              </a:rPr>
              <a:t>1.2).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6" y="3845788"/>
            <a:ext cx="5511165" cy="7018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5430" marR="690245" indent="-1066165">
              <a:lnSpc>
                <a:spcPct val="144300"/>
              </a:lnSpc>
              <a:spcBef>
                <a:spcPts val="95"/>
              </a:spcBef>
              <a:tabLst>
                <a:tab pos="3441700" algn="l"/>
              </a:tabLst>
            </a:pPr>
            <a:r>
              <a:rPr b="1" dirty="0">
                <a:latin typeface="Times New Roman"/>
                <a:cs typeface="Times New Roman"/>
              </a:rPr>
              <a:t>a. </a:t>
            </a:r>
            <a:r>
              <a:rPr b="1" spc="-5" dirty="0">
                <a:latin typeface="Times New Roman"/>
                <a:cs typeface="Times New Roman"/>
              </a:rPr>
              <a:t>Image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with</a:t>
            </a:r>
            <a:r>
              <a:rPr b="1" spc="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distortion	</a:t>
            </a:r>
            <a:r>
              <a:rPr b="1" dirty="0">
                <a:latin typeface="Times New Roman"/>
                <a:cs typeface="Times New Roman"/>
              </a:rPr>
              <a:t>b. </a:t>
            </a:r>
            <a:r>
              <a:rPr b="1" spc="-5" dirty="0">
                <a:latin typeface="Times New Roman"/>
                <a:cs typeface="Times New Roman"/>
              </a:rPr>
              <a:t>Restored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image  </a:t>
            </a:r>
            <a:r>
              <a:rPr b="1" dirty="0">
                <a:latin typeface="Times New Roman"/>
                <a:cs typeface="Times New Roman"/>
              </a:rPr>
              <a:t>Figure (1.2) </a:t>
            </a:r>
            <a:r>
              <a:rPr b="1" spc="-5" dirty="0">
                <a:latin typeface="Times New Roman"/>
                <a:cs typeface="Times New Roman"/>
              </a:rPr>
              <a:t>Image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Restoration</a:t>
            </a: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b="1" spc="-5" dirty="0">
                <a:latin typeface="Times New Roman"/>
                <a:cs typeface="Times New Roman"/>
              </a:rPr>
              <a:t>1.3.2</a:t>
            </a:r>
            <a:r>
              <a:rPr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Enhancement</a:t>
            </a:r>
            <a:endParaRPr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5"/>
              </a:spcBef>
            </a:pPr>
            <a:r>
              <a:rPr spc="-5" dirty="0">
                <a:latin typeface="Times New Roman"/>
                <a:cs typeface="Times New Roman"/>
              </a:rPr>
              <a:t>Involves taking </a:t>
            </a:r>
            <a:r>
              <a:rPr spc="-10" dirty="0">
                <a:latin typeface="Times New Roman"/>
                <a:cs typeface="Times New Roman"/>
              </a:rPr>
              <a:t>an </a:t>
            </a:r>
            <a:r>
              <a:rPr spc="-5" dirty="0">
                <a:latin typeface="Times New Roman"/>
                <a:cs typeface="Times New Roman"/>
              </a:rPr>
              <a:t>image and improving </a:t>
            </a:r>
            <a:r>
              <a:rPr dirty="0">
                <a:latin typeface="Times New Roman"/>
                <a:cs typeface="Times New Roman"/>
              </a:rPr>
              <a:t>it </a:t>
            </a:r>
            <a:r>
              <a:rPr spc="-10" dirty="0">
                <a:latin typeface="Times New Roman"/>
                <a:cs typeface="Times New Roman"/>
              </a:rPr>
              <a:t>visually, </a:t>
            </a:r>
            <a:r>
              <a:rPr spc="-5" dirty="0">
                <a:latin typeface="Times New Roman"/>
                <a:cs typeface="Times New Roman"/>
              </a:rPr>
              <a:t>typically </a:t>
            </a:r>
            <a:r>
              <a:rPr spc="5" dirty="0">
                <a:latin typeface="Times New Roman"/>
                <a:cs typeface="Times New Roman"/>
              </a:rPr>
              <a:t>by </a:t>
            </a:r>
            <a:r>
              <a:rPr spc="-5" dirty="0">
                <a:latin typeface="Times New Roman"/>
                <a:cs typeface="Times New Roman"/>
              </a:rPr>
              <a:t>taking  advantages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human Visual Systems responses. One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the simplest  enhancement techniques </a:t>
            </a:r>
            <a:r>
              <a:rPr dirty="0">
                <a:latin typeface="Times New Roman"/>
                <a:cs typeface="Times New Roman"/>
              </a:rPr>
              <a:t>is </a:t>
            </a:r>
            <a:r>
              <a:rPr spc="-5" dirty="0">
                <a:latin typeface="Times New Roman"/>
                <a:cs typeface="Times New Roman"/>
              </a:rPr>
              <a:t>to simply </a:t>
            </a:r>
            <a:r>
              <a:rPr dirty="0">
                <a:latin typeface="Times New Roman"/>
                <a:cs typeface="Times New Roman"/>
              </a:rPr>
              <a:t>stretch </a:t>
            </a:r>
            <a:r>
              <a:rPr spc="-5" dirty="0">
                <a:latin typeface="Times New Roman"/>
                <a:cs typeface="Times New Roman"/>
              </a:rPr>
              <a:t>the contrast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10" dirty="0">
                <a:latin typeface="Times New Roman"/>
                <a:cs typeface="Times New Roman"/>
              </a:rPr>
              <a:t>an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image.</a:t>
            </a:r>
            <a:endParaRPr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43600"/>
              </a:lnSpc>
              <a:spcBef>
                <a:spcPts val="10"/>
              </a:spcBef>
            </a:pPr>
            <a:r>
              <a:rPr spc="-5" dirty="0">
                <a:latin typeface="Times New Roman"/>
                <a:cs typeface="Times New Roman"/>
              </a:rPr>
              <a:t>Enhancement methods tend to </a:t>
            </a:r>
            <a:r>
              <a:rPr dirty="0">
                <a:latin typeface="Times New Roman"/>
                <a:cs typeface="Times New Roman"/>
              </a:rPr>
              <a:t>be </a:t>
            </a:r>
            <a:r>
              <a:rPr spc="-5" dirty="0">
                <a:latin typeface="Times New Roman"/>
                <a:cs typeface="Times New Roman"/>
              </a:rPr>
              <a:t>problem specific. </a:t>
            </a:r>
            <a:r>
              <a:rPr dirty="0">
                <a:latin typeface="Times New Roman"/>
                <a:cs typeface="Times New Roman"/>
              </a:rPr>
              <a:t>For </a:t>
            </a:r>
            <a:r>
              <a:rPr spc="-5" dirty="0">
                <a:latin typeface="Times New Roman"/>
                <a:cs typeface="Times New Roman"/>
              </a:rPr>
              <a:t>example, </a:t>
            </a:r>
            <a:r>
              <a:rPr dirty="0">
                <a:latin typeface="Times New Roman"/>
                <a:cs typeface="Times New Roman"/>
              </a:rPr>
              <a:t>a </a:t>
            </a:r>
            <a:r>
              <a:rPr spc="-5" dirty="0">
                <a:latin typeface="Times New Roman"/>
                <a:cs typeface="Times New Roman"/>
              </a:rPr>
              <a:t>method  that </a:t>
            </a:r>
            <a:r>
              <a:rPr dirty="0">
                <a:latin typeface="Times New Roman"/>
                <a:cs typeface="Times New Roman"/>
              </a:rPr>
              <a:t>is </a:t>
            </a:r>
            <a:r>
              <a:rPr spc="-5" dirty="0">
                <a:latin typeface="Times New Roman"/>
                <a:cs typeface="Times New Roman"/>
              </a:rPr>
              <a:t>used </a:t>
            </a:r>
            <a:r>
              <a:rPr dirty="0">
                <a:latin typeface="Times New Roman"/>
                <a:cs typeface="Times New Roman"/>
              </a:rPr>
              <a:t>to </a:t>
            </a:r>
            <a:r>
              <a:rPr spc="-5" dirty="0">
                <a:latin typeface="Times New Roman"/>
                <a:cs typeface="Times New Roman"/>
              </a:rPr>
              <a:t>enhance satellite images may </a:t>
            </a:r>
            <a:r>
              <a:rPr dirty="0">
                <a:latin typeface="Times New Roman"/>
                <a:cs typeface="Times New Roman"/>
              </a:rPr>
              <a:t>not </a:t>
            </a:r>
            <a:r>
              <a:rPr spc="-5" dirty="0">
                <a:latin typeface="Times New Roman"/>
                <a:cs typeface="Times New Roman"/>
              </a:rPr>
              <a:t>suitable for enhancing  medical</a:t>
            </a:r>
            <a:r>
              <a:rPr dirty="0">
                <a:latin typeface="Times New Roman"/>
                <a:cs typeface="Times New Roman"/>
              </a:rPr>
              <a:t> images.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pc="-5" dirty="0">
                <a:latin typeface="Times New Roman"/>
                <a:cs typeface="Times New Roman"/>
              </a:rPr>
              <a:t>Although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enhancement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and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restoration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are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similar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aim,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to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make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image</a:t>
            </a:r>
            <a:endParaRPr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5"/>
              </a:spcBef>
            </a:pPr>
            <a:r>
              <a:rPr spc="-5" dirty="0">
                <a:latin typeface="Times New Roman"/>
                <a:cs typeface="Times New Roman"/>
              </a:rPr>
              <a:t>look better. They differ in how they approach the problem. Restoration  method attempt to model the distortion </a:t>
            </a:r>
            <a:r>
              <a:rPr dirty="0">
                <a:latin typeface="Times New Roman"/>
                <a:cs typeface="Times New Roman"/>
              </a:rPr>
              <a:t>to </a:t>
            </a:r>
            <a:r>
              <a:rPr spc="-5" dirty="0">
                <a:latin typeface="Times New Roman"/>
                <a:cs typeface="Times New Roman"/>
              </a:rPr>
              <a:t>the image and </a:t>
            </a:r>
            <a:r>
              <a:rPr dirty="0">
                <a:latin typeface="Times New Roman"/>
                <a:cs typeface="Times New Roman"/>
              </a:rPr>
              <a:t>reverse </a:t>
            </a:r>
            <a:r>
              <a:rPr spc="-5" dirty="0">
                <a:latin typeface="Times New Roman"/>
                <a:cs typeface="Times New Roman"/>
              </a:rPr>
              <a:t>the  degradation, where enhancement methods use knowledge of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5" dirty="0">
                <a:latin typeface="Times New Roman"/>
                <a:cs typeface="Times New Roman"/>
              </a:rPr>
              <a:t>human  visual systems </a:t>
            </a:r>
            <a:r>
              <a:rPr dirty="0">
                <a:latin typeface="Times New Roman"/>
                <a:cs typeface="Times New Roman"/>
              </a:rPr>
              <a:t>responses to </a:t>
            </a:r>
            <a:r>
              <a:rPr spc="-5" dirty="0">
                <a:latin typeface="Times New Roman"/>
                <a:cs typeface="Times New Roman"/>
              </a:rPr>
              <a:t>improve </a:t>
            </a:r>
            <a:r>
              <a:rPr dirty="0">
                <a:latin typeface="Times New Roman"/>
                <a:cs typeface="Times New Roman"/>
              </a:rPr>
              <a:t>an image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visually.</a:t>
            </a:r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33475" y="1527188"/>
          <a:ext cx="5504180" cy="2438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2090"/>
                <a:gridCol w="2752090"/>
              </a:tblGrid>
              <a:tr h="2438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0475" y="1527188"/>
            <a:ext cx="2438400" cy="24383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72254" y="1527188"/>
            <a:ext cx="2438400" cy="2438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151760"/>
            <a:ext cx="21043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a. </a:t>
            </a:r>
            <a:r>
              <a:rPr sz="1400" b="1" spc="-5" dirty="0">
                <a:latin typeface="Times New Roman"/>
                <a:cs typeface="Times New Roman"/>
              </a:rPr>
              <a:t>image with poor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contrast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1590" y="3151759"/>
            <a:ext cx="1972310" cy="4379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23215" marR="5080" indent="-311150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Times New Roman"/>
                <a:cs typeface="Times New Roman"/>
              </a:rPr>
              <a:t>b. </a:t>
            </a:r>
            <a:r>
              <a:rPr sz="1400" b="1" spc="-5" dirty="0">
                <a:latin typeface="Times New Roman"/>
                <a:cs typeface="Times New Roman"/>
              </a:rPr>
              <a:t>Image enhancement </a:t>
            </a:r>
            <a:r>
              <a:rPr sz="1400" b="1" dirty="0">
                <a:latin typeface="Times New Roman"/>
                <a:cs typeface="Times New Roman"/>
              </a:rPr>
              <a:t>by  contrast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stretching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3560190"/>
            <a:ext cx="5514340" cy="5536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3543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Figure (1.3) </a:t>
            </a:r>
            <a:r>
              <a:rPr sz="1400" b="1" spc="-5" dirty="0">
                <a:latin typeface="Times New Roman"/>
                <a:cs typeface="Times New Roman"/>
              </a:rPr>
              <a:t>Image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Enhancement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463550" lvl="2" indent="-407034">
              <a:lnSpc>
                <a:spcPct val="100000"/>
              </a:lnSpc>
              <a:buSzPct val="93750"/>
              <a:buAutoNum type="arabicPeriod"/>
              <a:tabLst>
                <a:tab pos="464184" algn="l"/>
              </a:tabLst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Image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Compression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8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Involves reducing the typically massive amount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 </a:t>
            </a:r>
            <a:r>
              <a:rPr sz="1400" spc="-10" dirty="0">
                <a:latin typeface="Times New Roman"/>
                <a:cs typeface="Times New Roman"/>
              </a:rPr>
              <a:t>needed </a:t>
            </a:r>
            <a:r>
              <a:rPr sz="1400" spc="-5" dirty="0">
                <a:latin typeface="Times New Roman"/>
                <a:cs typeface="Times New Roman"/>
              </a:rPr>
              <a:t>to  represent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image. This done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eliminating data that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visually  unnecessary and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taking advantage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redundancy that is inherent in  most images.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data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reduced </a:t>
            </a:r>
            <a:r>
              <a:rPr sz="1400" dirty="0">
                <a:latin typeface="Times New Roman"/>
                <a:cs typeface="Times New Roman"/>
              </a:rPr>
              <a:t>10 to </a:t>
            </a:r>
            <a:r>
              <a:rPr sz="1400" spc="-5" dirty="0">
                <a:latin typeface="Times New Roman"/>
                <a:cs typeface="Times New Roman"/>
              </a:rPr>
              <a:t>50 times,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motion image  data (video)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reduced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factors of 100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10" dirty="0">
                <a:latin typeface="Times New Roman"/>
                <a:cs typeface="Times New Roman"/>
              </a:rPr>
              <a:t>even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200.</a:t>
            </a:r>
            <a:endParaRPr sz="1400">
              <a:latin typeface="Times New Roman"/>
              <a:cs typeface="Times New Roman"/>
            </a:endParaRPr>
          </a:p>
          <a:p>
            <a:pPr marL="12700" marR="8890" indent="456565" algn="just">
              <a:lnSpc>
                <a:spcPts val="242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processing systems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in many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various types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environments, such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469265" marR="6350" lvl="3" indent="-228600">
              <a:lnSpc>
                <a:spcPts val="2410"/>
              </a:lnSpc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Medical community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many important applications for image  processing involving various type diagnostics imaging </a:t>
            </a:r>
            <a:r>
              <a:rPr sz="1400" dirty="0">
                <a:latin typeface="Times New Roman"/>
                <a:cs typeface="Times New Roman"/>
              </a:rPr>
              <a:t>, as an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MRI(Magnetics Resonance Imaging </a:t>
            </a:r>
            <a:r>
              <a:rPr sz="1400" dirty="0">
                <a:latin typeface="Times New Roman"/>
                <a:cs typeface="Times New Roman"/>
              </a:rPr>
              <a:t>( ) </a:t>
            </a:r>
            <a:r>
              <a:rPr sz="1400" spc="-5" dirty="0">
                <a:latin typeface="Times New Roman"/>
                <a:cs typeface="Times New Roman"/>
              </a:rPr>
              <a:t>scanning, that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allows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265" marR="698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medical professional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look into the human body without the need to  </a:t>
            </a:r>
            <a:r>
              <a:rPr sz="1400" dirty="0">
                <a:latin typeface="Times New Roman"/>
                <a:cs typeface="Times New Roman"/>
              </a:rPr>
              <a:t>cut it </a:t>
            </a:r>
            <a:r>
              <a:rPr sz="1400" spc="-5" dirty="0">
                <a:latin typeface="Times New Roman"/>
                <a:cs typeface="Times New Roman"/>
              </a:rPr>
              <a:t>open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marR="9525" lvl="3" indent="-228600">
              <a:lnSpc>
                <a:spcPct val="143600"/>
              </a:lnSpc>
              <a:buAutoNum type="arabicPeriod" startAt="2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Computer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10" dirty="0">
                <a:latin typeface="Times New Roman"/>
                <a:cs typeface="Times New Roman"/>
              </a:rPr>
              <a:t>Aided </a:t>
            </a:r>
            <a:r>
              <a:rPr sz="1400" spc="-5" dirty="0">
                <a:latin typeface="Times New Roman"/>
                <a:cs typeface="Times New Roman"/>
              </a:rPr>
              <a:t>Design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uses tools from image processing  and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graphics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allows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design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new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building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spacecraft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explore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inside out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35710" y="913130"/>
          <a:ext cx="5207000" cy="2160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3180"/>
                <a:gridCol w="2623820"/>
              </a:tblGrid>
              <a:tr h="2160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2710" y="934085"/>
            <a:ext cx="2120900" cy="2121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54170" y="913131"/>
            <a:ext cx="2161540" cy="2160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792837"/>
            <a:ext cx="5285740" cy="127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43600"/>
              </a:lnSpc>
              <a:spcBef>
                <a:spcPts val="95"/>
              </a:spcBef>
              <a:buAutoNum type="arabicPeriod" startAt="3"/>
              <a:tabLst>
                <a:tab pos="241300" algn="l"/>
                <a:tab pos="4217035" algn="l"/>
              </a:tabLst>
            </a:pPr>
            <a:r>
              <a:rPr sz="1400" spc="-5" dirty="0">
                <a:latin typeface="Times New Roman"/>
                <a:cs typeface="Times New Roman"/>
              </a:rPr>
              <a:t>Virtual  Reality  </a:t>
            </a:r>
            <a:r>
              <a:rPr sz="1400" dirty="0">
                <a:latin typeface="Times New Roman"/>
                <a:cs typeface="Times New Roman"/>
              </a:rPr>
              <a:t>is  one  </a:t>
            </a:r>
            <a:r>
              <a:rPr sz="1400" spc="-5" dirty="0">
                <a:latin typeface="Times New Roman"/>
                <a:cs typeface="Times New Roman"/>
              </a:rPr>
              <a:t>application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exemplifies	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285" dirty="0">
                <a:latin typeface="Times New Roman"/>
                <a:cs typeface="Times New Roman"/>
              </a:rPr>
              <a:t>لثمي </a:t>
            </a:r>
            <a:r>
              <a:rPr sz="1400" dirty="0">
                <a:latin typeface="Times New Roman"/>
                <a:cs typeface="Times New Roman"/>
              </a:rPr>
              <a:t>) future  </a:t>
            </a:r>
            <a:r>
              <a:rPr sz="1400" spc="-5" dirty="0">
                <a:latin typeface="Times New Roman"/>
                <a:cs typeface="Times New Roman"/>
              </a:rPr>
              <a:t>possibilities</a:t>
            </a:r>
            <a:endParaRPr sz="1400">
              <a:latin typeface="Times New Roman"/>
              <a:cs typeface="Times New Roman"/>
            </a:endParaRPr>
          </a:p>
          <a:p>
            <a:pPr marL="241300" marR="11430" indent="-228600">
              <a:lnSpc>
                <a:spcPts val="2420"/>
              </a:lnSpc>
              <a:spcBef>
                <a:spcPts val="200"/>
              </a:spcBef>
              <a:buAutoNum type="arabicPeriod" startAt="3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Processing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being used enable people </a:t>
            </a:r>
            <a:r>
              <a:rPr sz="1400" dirty="0">
                <a:latin typeface="Times New Roman"/>
                <a:cs typeface="Times New Roman"/>
              </a:rPr>
              <a:t>to see </a:t>
            </a:r>
            <a:r>
              <a:rPr sz="1400" spc="-10" dirty="0">
                <a:latin typeface="Times New Roman"/>
                <a:cs typeface="Times New Roman"/>
              </a:rPr>
              <a:t>what </a:t>
            </a:r>
            <a:r>
              <a:rPr sz="1400" spc="-5" dirty="0">
                <a:latin typeface="Times New Roman"/>
                <a:cs typeface="Times New Roman"/>
              </a:rPr>
              <a:t>they look  like with </a:t>
            </a:r>
            <a:r>
              <a:rPr sz="1400" dirty="0">
                <a:latin typeface="Times New Roman"/>
                <a:cs typeface="Times New Roman"/>
              </a:rPr>
              <a:t>new </a:t>
            </a:r>
            <a:r>
              <a:rPr sz="1400" spc="-5" dirty="0">
                <a:latin typeface="Times New Roman"/>
                <a:cs typeface="Times New Roman"/>
              </a:rPr>
              <a:t>haircut, </a:t>
            </a:r>
            <a:r>
              <a:rPr sz="1400" dirty="0">
                <a:latin typeface="Times New Roman"/>
                <a:cs typeface="Times New Roman"/>
              </a:rPr>
              <a:t>a new </a:t>
            </a:r>
            <a:r>
              <a:rPr sz="1400" spc="-5" dirty="0">
                <a:latin typeface="Times New Roman"/>
                <a:cs typeface="Times New Roman"/>
              </a:rPr>
              <a:t>pair of eyeglasses,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even </a:t>
            </a:r>
            <a:r>
              <a:rPr sz="1400" dirty="0">
                <a:latin typeface="Times New Roman"/>
                <a:cs typeface="Times New Roman"/>
              </a:rPr>
              <a:t>anew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12" y="3985387"/>
            <a:ext cx="2205355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a. </a:t>
            </a:r>
            <a:r>
              <a:rPr sz="1400" b="1" spc="-5" dirty="0">
                <a:latin typeface="Times New Roman"/>
                <a:cs typeface="Times New Roman"/>
              </a:rPr>
              <a:t>Image before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compression</a:t>
            </a:r>
            <a:endParaRPr sz="1400">
              <a:latin typeface="Times New Roman"/>
              <a:cs typeface="Times New Roman"/>
            </a:endParaRPr>
          </a:p>
          <a:p>
            <a:pPr marL="588645">
              <a:lnSpc>
                <a:spcPts val="1645"/>
              </a:lnSpc>
            </a:pPr>
            <a:r>
              <a:rPr sz="1400" b="1" dirty="0">
                <a:latin typeface="Times New Roman"/>
                <a:cs typeface="Times New Roman"/>
              </a:rPr>
              <a:t>(92)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KB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9009" y="3985387"/>
            <a:ext cx="2091055" cy="4379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52145" marR="5080" indent="-640080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Times New Roman"/>
                <a:cs typeface="Times New Roman"/>
              </a:rPr>
              <a:t>b. </a:t>
            </a:r>
            <a:r>
              <a:rPr sz="1400" b="1" spc="-5" dirty="0">
                <a:latin typeface="Times New Roman"/>
                <a:cs typeface="Times New Roman"/>
              </a:rPr>
              <a:t>Image after compression  </a:t>
            </a:r>
            <a:r>
              <a:rPr sz="1400" b="1" dirty="0">
                <a:latin typeface="Times New Roman"/>
                <a:cs typeface="Times New Roman"/>
              </a:rPr>
              <a:t>(6.59)KB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6" y="4390781"/>
            <a:ext cx="5513705" cy="43543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3543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Figure </a:t>
            </a:r>
            <a:r>
              <a:rPr sz="1400" b="1" spc="-5" dirty="0">
                <a:latin typeface="Times New Roman"/>
                <a:cs typeface="Times New Roman"/>
              </a:rPr>
              <a:t>(1.4):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Compression.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175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Computer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Imaging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</a:t>
            </a:r>
            <a:endParaRPr sz="1600">
              <a:latin typeface="Times New Roman"/>
              <a:cs typeface="Times New Roman"/>
            </a:endParaRPr>
          </a:p>
          <a:p>
            <a:pPr marL="12700" marR="6985" indent="456565" algn="just">
              <a:lnSpc>
                <a:spcPct val="1438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Computer imaging systems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comprised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two primary components  types, hardware and software. The hard ware components can be divided  into image acquiring sub system (computer, scanner,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camera)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display devices (monitor, printer).The software allows </a:t>
            </a:r>
            <a:r>
              <a:rPr sz="1400" dirty="0">
                <a:latin typeface="Times New Roman"/>
                <a:cs typeface="Times New Roman"/>
              </a:rPr>
              <a:t>us to </a:t>
            </a:r>
            <a:r>
              <a:rPr sz="1400" spc="-5" dirty="0">
                <a:latin typeface="Times New Roman"/>
                <a:cs typeface="Times New Roman"/>
              </a:rPr>
              <a:t>manipulate the  image </a:t>
            </a:r>
            <a:r>
              <a:rPr sz="1400" dirty="0">
                <a:latin typeface="Times New Roman"/>
                <a:cs typeface="Times New Roman"/>
              </a:rPr>
              <a:t>and perform any desired </a:t>
            </a:r>
            <a:r>
              <a:rPr sz="1400" spc="-5" dirty="0">
                <a:latin typeface="Times New Roman"/>
                <a:cs typeface="Times New Roman"/>
              </a:rPr>
              <a:t>processing </a:t>
            </a:r>
            <a:r>
              <a:rPr sz="1400" dirty="0">
                <a:latin typeface="Times New Roman"/>
                <a:cs typeface="Times New Roman"/>
              </a:rPr>
              <a:t>on the image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data.</a:t>
            </a:r>
            <a:endParaRPr sz="1400">
              <a:latin typeface="Times New Roman"/>
              <a:cs typeface="Times New Roman"/>
            </a:endParaRPr>
          </a:p>
          <a:p>
            <a:pPr marL="367665" lvl="1" indent="-354965">
              <a:lnSpc>
                <a:spcPct val="100000"/>
              </a:lnSpc>
              <a:spcBef>
                <a:spcPts val="745"/>
              </a:spcBef>
              <a:buAutoNum type="arabicPeriod" startAt="5"/>
              <a:tabLst>
                <a:tab pos="3683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Digitization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8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The process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transforming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standard video signal into digital  image. This transformation is necessary </a:t>
            </a:r>
            <a:r>
              <a:rPr sz="1400" dirty="0">
                <a:latin typeface="Times New Roman"/>
                <a:cs typeface="Times New Roman"/>
              </a:rPr>
              <a:t>because </a:t>
            </a:r>
            <a:r>
              <a:rPr sz="1400" spc="-5" dirty="0">
                <a:latin typeface="Times New Roman"/>
                <a:cs typeface="Times New Roman"/>
              </a:rPr>
              <a:t>the standard video signal in  analog (continuous) form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computer </a:t>
            </a:r>
            <a:r>
              <a:rPr sz="1400" spc="-5" dirty="0">
                <a:latin typeface="Times New Roman"/>
                <a:cs typeface="Times New Roman"/>
              </a:rPr>
              <a:t>requires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digitized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sampled  version of that continuous signal. The analog video signal is turned into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digital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sampling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continuous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signal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affixed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rate.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figure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17653" y="2139951"/>
          <a:ext cx="47371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8550"/>
                <a:gridCol w="2368550"/>
              </a:tblGrid>
              <a:tr h="175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650" y="2139951"/>
            <a:ext cx="1625600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02151" y="2139951"/>
            <a:ext cx="1625600" cy="175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997</Words>
  <Application>Microsoft Office PowerPoint</Application>
  <PresentationFormat>Custom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