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5"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11323" y="381000"/>
            <a:ext cx="2907277" cy="1365156"/>
          </a:xfrm>
          <a:prstGeom prst="rect">
            <a:avLst/>
          </a:prstGeom>
        </p:spPr>
      </p:pic>
      <p:sp>
        <p:nvSpPr>
          <p:cNvPr id="3" name="Rectangle 2"/>
          <p:cNvSpPr/>
          <p:nvPr/>
        </p:nvSpPr>
        <p:spPr>
          <a:xfrm>
            <a:off x="1524000" y="5475123"/>
            <a:ext cx="2676438" cy="369332"/>
          </a:xfrm>
          <a:prstGeom prst="rect">
            <a:avLst/>
          </a:prstGeom>
        </p:spPr>
        <p:txBody>
          <a:bodyPr wrap="none">
            <a:spAutoFit/>
          </a:bodyPr>
          <a:lstStyle/>
          <a:p>
            <a:pPr lvl="0"/>
            <a:r>
              <a:rPr lang="en-US" b="1" dirty="0">
                <a:solidFill>
                  <a:srgbClr val="614B7C"/>
                </a:solidFill>
              </a:rPr>
              <a:t>Asst. </a:t>
            </a:r>
            <a:r>
              <a:rPr lang="en-US" b="1" dirty="0" err="1">
                <a:solidFill>
                  <a:srgbClr val="614B7C"/>
                </a:solidFill>
              </a:rPr>
              <a:t>Lec</a:t>
            </a:r>
            <a:r>
              <a:rPr lang="en-US" b="1" dirty="0">
                <a:solidFill>
                  <a:srgbClr val="614B7C"/>
                </a:solidFill>
              </a:rPr>
              <a:t>. </a:t>
            </a:r>
            <a:r>
              <a:rPr lang="en-US" b="1" dirty="0" err="1">
                <a:solidFill>
                  <a:srgbClr val="614B7C"/>
                </a:solidFill>
              </a:rPr>
              <a:t>Lubna</a:t>
            </a:r>
            <a:r>
              <a:rPr lang="en-US" b="1" dirty="0">
                <a:solidFill>
                  <a:srgbClr val="614B7C"/>
                </a:solidFill>
              </a:rPr>
              <a:t> A. </a:t>
            </a:r>
            <a:r>
              <a:rPr lang="en-US" b="1" dirty="0" err="1">
                <a:solidFill>
                  <a:srgbClr val="614B7C"/>
                </a:solidFill>
              </a:rPr>
              <a:t>Alnabi</a:t>
            </a:r>
            <a:r>
              <a:rPr lang="en-US" b="1" dirty="0">
                <a:solidFill>
                  <a:srgbClr val="614B7C"/>
                </a:solidFill>
              </a:rPr>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440" y="5106641"/>
            <a:ext cx="1020342" cy="1020342"/>
          </a:xfrm>
          <a:prstGeom prst="rect">
            <a:avLst/>
          </a:prstGeom>
        </p:spPr>
      </p:pic>
      <p:sp>
        <p:nvSpPr>
          <p:cNvPr id="5" name="Rectangle 4"/>
          <p:cNvSpPr/>
          <p:nvPr/>
        </p:nvSpPr>
        <p:spPr>
          <a:xfrm>
            <a:off x="1337296" y="3048000"/>
            <a:ext cx="184731" cy="923330"/>
          </a:xfrm>
          <a:prstGeom prst="rect">
            <a:avLst/>
          </a:prstGeom>
        </p:spPr>
        <p:txBody>
          <a:bodyPr wrap="none">
            <a:spAutoFit/>
          </a:bodyPr>
          <a:lstStyle/>
          <a:p>
            <a:endParaRPr lang="ar-IQ"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TextBox 5"/>
          <p:cNvSpPr txBox="1"/>
          <p:nvPr/>
        </p:nvSpPr>
        <p:spPr>
          <a:xfrm>
            <a:off x="302440" y="687202"/>
            <a:ext cx="4438330" cy="2062103"/>
          </a:xfrm>
          <a:prstGeom prst="rect">
            <a:avLst/>
          </a:prstGeom>
          <a:noFill/>
        </p:spPr>
        <p:txBody>
          <a:bodyPr wrap="square" rtlCol="1">
            <a:spAutoFit/>
          </a:bodyPr>
          <a:lstStyle/>
          <a:p>
            <a:r>
              <a:rPr lang="en-US" sz="3200" dirty="0" smtClean="0">
                <a:solidFill>
                  <a:srgbClr val="FF0000"/>
                </a:solidFill>
              </a:rPr>
              <a:t>Electronic branch</a:t>
            </a:r>
          </a:p>
          <a:p>
            <a:r>
              <a:rPr lang="en-US" sz="3200" dirty="0" smtClean="0">
                <a:solidFill>
                  <a:srgbClr val="FF0000"/>
                </a:solidFill>
              </a:rPr>
              <a:t>Fourth Class</a:t>
            </a:r>
          </a:p>
          <a:p>
            <a:r>
              <a:rPr lang="en-US" sz="3200" dirty="0" smtClean="0">
                <a:solidFill>
                  <a:srgbClr val="FF0000"/>
                </a:solidFill>
              </a:rPr>
              <a:t>Interface Circuits Design</a:t>
            </a:r>
          </a:p>
          <a:p>
            <a:endParaRPr lang="ar-IQ" sz="3200" dirty="0">
              <a:solidFill>
                <a:srgbClr val="FF0000"/>
              </a:solidFill>
            </a:endParaRPr>
          </a:p>
        </p:txBody>
      </p:sp>
      <p:sp>
        <p:nvSpPr>
          <p:cNvPr id="7" name="TextBox 6"/>
          <p:cNvSpPr txBox="1"/>
          <p:nvPr/>
        </p:nvSpPr>
        <p:spPr>
          <a:xfrm>
            <a:off x="2051289" y="3386555"/>
            <a:ext cx="5378962" cy="584775"/>
          </a:xfrm>
          <a:prstGeom prst="rect">
            <a:avLst/>
          </a:prstGeom>
          <a:noFill/>
        </p:spPr>
        <p:txBody>
          <a:bodyPr wrap="square" rtlCol="1">
            <a:spAutoFit/>
          </a:bodyPr>
          <a:lstStyle/>
          <a:p>
            <a:r>
              <a:rPr lang="en-US" sz="3200" b="1" dirty="0">
                <a:latin typeface="Brush Script MT" pitchFamily="66" charset="0"/>
              </a:rPr>
              <a:t>Serial (RS232) Port Interface </a:t>
            </a:r>
            <a:endParaRPr lang="ar-IQ" sz="3200" b="1" dirty="0">
              <a:latin typeface="Brush Script MT" pitchFamily="66" charset="0"/>
            </a:endParaRPr>
          </a:p>
        </p:txBody>
      </p:sp>
    </p:spTree>
    <p:extLst>
      <p:ext uri="{BB962C8B-B14F-4D97-AF65-F5344CB8AC3E}">
        <p14:creationId xmlns:p14="http://schemas.microsoft.com/office/powerpoint/2010/main" val="314270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nodePh="1">
                                  <p:stCondLst>
                                    <p:cond delay="0"/>
                                  </p:stCondLst>
                                  <p:endCondLst>
                                    <p:cond evt="begin" delay="0">
                                      <p:tn val="24"/>
                                    </p:cond>
                                  </p:end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circle(in)">
                                      <p:cBhvr>
                                        <p:cTn id="3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Serial </a:t>
            </a:r>
            <a:r>
              <a:rPr lang="en-US" b="1" dirty="0"/>
              <a:t>(RS232) Port Interface </a:t>
            </a:r>
            <a:r>
              <a:rPr lang="ar-IQ" b="1" dirty="0"/>
              <a:t/>
            </a:r>
            <a:br>
              <a:rPr lang="ar-IQ" b="1" dirty="0"/>
            </a:br>
            <a:endParaRPr lang="ar-IQ" dirty="0"/>
          </a:p>
        </p:txBody>
      </p:sp>
      <p:sp>
        <p:nvSpPr>
          <p:cNvPr id="3" name="TextBox 2"/>
          <p:cNvSpPr txBox="1"/>
          <p:nvPr/>
        </p:nvSpPr>
        <p:spPr>
          <a:xfrm>
            <a:off x="2209800" y="3200400"/>
            <a:ext cx="1905000" cy="369332"/>
          </a:xfrm>
          <a:prstGeom prst="rect">
            <a:avLst/>
          </a:prstGeom>
          <a:noFill/>
        </p:spPr>
        <p:txBody>
          <a:bodyPr wrap="square" rtlCol="1">
            <a:spAutoFit/>
          </a:bodyPr>
          <a:lstStyle/>
          <a:p>
            <a:endParaRPr lang="ar-IQ"/>
          </a:p>
        </p:txBody>
      </p:sp>
      <p:sp>
        <p:nvSpPr>
          <p:cNvPr id="4" name="TextBox 3"/>
          <p:cNvSpPr txBox="1"/>
          <p:nvPr/>
        </p:nvSpPr>
        <p:spPr>
          <a:xfrm>
            <a:off x="1295400" y="1524001"/>
            <a:ext cx="7239000" cy="369332"/>
          </a:xfrm>
          <a:prstGeom prst="rect">
            <a:avLst/>
          </a:prstGeom>
          <a:noFill/>
        </p:spPr>
        <p:txBody>
          <a:bodyPr wrap="square" rtlCol="1">
            <a:spAutoFit/>
          </a:bodyPr>
          <a:lstStyle/>
          <a:p>
            <a:endParaRPr lang="ar-IQ" dirty="0"/>
          </a:p>
        </p:txBody>
      </p:sp>
      <p:sp>
        <p:nvSpPr>
          <p:cNvPr id="5" name="TextBox 4"/>
          <p:cNvSpPr txBox="1"/>
          <p:nvPr/>
        </p:nvSpPr>
        <p:spPr>
          <a:xfrm>
            <a:off x="740229" y="1524000"/>
            <a:ext cx="7772400" cy="369332"/>
          </a:xfrm>
          <a:prstGeom prst="rect">
            <a:avLst/>
          </a:prstGeom>
          <a:noFill/>
        </p:spPr>
        <p:txBody>
          <a:bodyPr wrap="square" rtlCol="1">
            <a:spAutoFit/>
          </a:bodyPr>
          <a:lstStyle/>
          <a:p>
            <a:pPr algn="just"/>
            <a:r>
              <a:rPr lang="en-US" dirty="0"/>
              <a:t> </a:t>
            </a:r>
            <a:endParaRPr lang="ar-IQ" sz="2000" dirty="0"/>
          </a:p>
        </p:txBody>
      </p:sp>
      <p:sp>
        <p:nvSpPr>
          <p:cNvPr id="6" name="TextBox 5"/>
          <p:cNvSpPr txBox="1"/>
          <p:nvPr/>
        </p:nvSpPr>
        <p:spPr>
          <a:xfrm>
            <a:off x="990599" y="1524001"/>
            <a:ext cx="7522029" cy="923330"/>
          </a:xfrm>
          <a:prstGeom prst="rect">
            <a:avLst/>
          </a:prstGeom>
          <a:noFill/>
        </p:spPr>
        <p:txBody>
          <a:bodyPr wrap="square" rtlCol="1">
            <a:spAutoFit/>
          </a:bodyPr>
          <a:lstStyle/>
          <a:p>
            <a:r>
              <a:rPr lang="en-US" dirty="0"/>
              <a:t>Two types of RS232 link between a computer and an external </a:t>
            </a:r>
            <a:r>
              <a:rPr lang="en-US" dirty="0" smtClean="0"/>
              <a:t> (a </a:t>
            </a:r>
            <a:r>
              <a:rPr lang="en-US" dirty="0"/>
              <a:t>connection using only three </a:t>
            </a:r>
            <a:r>
              <a:rPr lang="en-US" dirty="0" smtClean="0"/>
              <a:t>lines). </a:t>
            </a:r>
            <a:r>
              <a:rPr lang="en-US" dirty="0"/>
              <a:t>One line </a:t>
            </a:r>
            <a:r>
              <a:rPr lang="en-US" dirty="0" smtClean="0"/>
              <a:t>is for </a:t>
            </a:r>
            <a:r>
              <a:rPr lang="en-US" dirty="0"/>
              <a:t>transmitting data and the other for receiving data. a connection using only </a:t>
            </a:r>
            <a:r>
              <a:rPr lang="en-US" dirty="0" smtClean="0"/>
              <a:t>seven </a:t>
            </a:r>
            <a:r>
              <a:rPr lang="en-US" dirty="0"/>
              <a:t>lines)</a:t>
            </a:r>
            <a:endParaRPr lang="ar-IQ"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170" y="2674382"/>
            <a:ext cx="2552700" cy="17907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0" y="2674382"/>
            <a:ext cx="3810000" cy="2857500"/>
          </a:xfrm>
          <a:prstGeom prst="rect">
            <a:avLst/>
          </a:prstGeom>
        </p:spPr>
      </p:pic>
    </p:spTree>
    <p:extLst>
      <p:ext uri="{BB962C8B-B14F-4D97-AF65-F5344CB8AC3E}">
        <p14:creationId xmlns:p14="http://schemas.microsoft.com/office/powerpoint/2010/main" val="3881703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7030A0"/>
                </a:solidFill>
              </a:rPr>
              <a:t>Serial </a:t>
            </a:r>
            <a:r>
              <a:rPr lang="en-US" b="1" dirty="0">
                <a:solidFill>
                  <a:srgbClr val="7030A0"/>
                </a:solidFill>
              </a:rPr>
              <a:t>(RS232) Port Interface </a:t>
            </a:r>
            <a:r>
              <a:rPr lang="ar-IQ" b="1" dirty="0">
                <a:solidFill>
                  <a:srgbClr val="7030A0"/>
                </a:solidFill>
              </a:rPr>
              <a:t/>
            </a:r>
            <a:br>
              <a:rPr lang="ar-IQ" b="1" dirty="0">
                <a:solidFill>
                  <a:srgbClr val="7030A0"/>
                </a:solidFill>
              </a:rPr>
            </a:br>
            <a:endParaRPr lang="ar-IQ" dirty="0">
              <a:solidFill>
                <a:srgbClr val="7030A0"/>
              </a:solidFill>
            </a:endParaRPr>
          </a:p>
        </p:txBody>
      </p:sp>
      <p:sp>
        <p:nvSpPr>
          <p:cNvPr id="3" name="TextBox 2"/>
          <p:cNvSpPr txBox="1"/>
          <p:nvPr/>
        </p:nvSpPr>
        <p:spPr>
          <a:xfrm>
            <a:off x="2209800" y="3200400"/>
            <a:ext cx="1905000" cy="369332"/>
          </a:xfrm>
          <a:prstGeom prst="rect">
            <a:avLst/>
          </a:prstGeom>
          <a:noFill/>
        </p:spPr>
        <p:txBody>
          <a:bodyPr wrap="square" rtlCol="1">
            <a:spAutoFit/>
          </a:bodyPr>
          <a:lstStyle/>
          <a:p>
            <a:endParaRPr lang="ar-IQ"/>
          </a:p>
        </p:txBody>
      </p:sp>
      <p:sp>
        <p:nvSpPr>
          <p:cNvPr id="4" name="TextBox 3"/>
          <p:cNvSpPr txBox="1"/>
          <p:nvPr/>
        </p:nvSpPr>
        <p:spPr>
          <a:xfrm>
            <a:off x="400050" y="1219200"/>
            <a:ext cx="5391150" cy="4062651"/>
          </a:xfrm>
          <a:prstGeom prst="rect">
            <a:avLst/>
          </a:prstGeom>
          <a:solidFill>
            <a:schemeClr val="accent3">
              <a:lumMod val="40000"/>
              <a:lumOff val="60000"/>
            </a:schemeClr>
          </a:solidFill>
        </p:spPr>
        <p:style>
          <a:lnRef idx="2">
            <a:schemeClr val="accent6"/>
          </a:lnRef>
          <a:fillRef idx="1">
            <a:schemeClr val="lt1"/>
          </a:fillRef>
          <a:effectRef idx="0">
            <a:schemeClr val="accent6"/>
          </a:effectRef>
          <a:fontRef idx="minor">
            <a:schemeClr val="dk1"/>
          </a:fontRef>
        </p:style>
        <p:txBody>
          <a:bodyPr wrap="square" rtlCol="1">
            <a:spAutoFit/>
          </a:bodyPr>
          <a:lstStyle/>
          <a:p>
            <a:pPr algn="just"/>
            <a:r>
              <a:rPr lang="en-US" sz="2000" dirty="0"/>
              <a:t>The RS232 serial interface is an industrial standard bi-directional </a:t>
            </a:r>
            <a:r>
              <a:rPr lang="en-US" sz="2000" dirty="0" smtClean="0"/>
              <a:t>data communication </a:t>
            </a:r>
            <a:r>
              <a:rPr lang="en-US" sz="2000" dirty="0"/>
              <a:t>interface. For computers, it is used for connecting printers, </a:t>
            </a:r>
            <a:r>
              <a:rPr lang="en-US" sz="2000" dirty="0" smtClean="0"/>
              <a:t>modems, mice</a:t>
            </a:r>
            <a:r>
              <a:rPr lang="en-US" sz="2000" dirty="0"/>
              <a:t>, etc. </a:t>
            </a:r>
            <a:endParaRPr lang="en-US" sz="2000" dirty="0" smtClean="0"/>
          </a:p>
          <a:p>
            <a:pPr algn="just"/>
            <a:r>
              <a:rPr lang="en-US" sz="2000" dirty="0" smtClean="0"/>
              <a:t>The </a:t>
            </a:r>
            <a:r>
              <a:rPr lang="en-US" sz="2000" dirty="0"/>
              <a:t>communication distance is 20 </a:t>
            </a:r>
            <a:r>
              <a:rPr lang="en-US" sz="2000" dirty="0" smtClean="0"/>
              <a:t>meters. Unlike </a:t>
            </a:r>
            <a:r>
              <a:rPr lang="en-US" sz="2000" dirty="0"/>
              <a:t>a parallel I/O port, which consists of a number of data lines and </a:t>
            </a:r>
            <a:r>
              <a:rPr lang="en-US" sz="2000" dirty="0" smtClean="0"/>
              <a:t>each time </a:t>
            </a:r>
            <a:r>
              <a:rPr lang="en-US" sz="2000" dirty="0"/>
              <a:t>transmits a byte; the serial data transmission requires only one line. A byte </a:t>
            </a:r>
            <a:r>
              <a:rPr lang="en-US" sz="2000" dirty="0" smtClean="0"/>
              <a:t>is transmitted </a:t>
            </a:r>
            <a:r>
              <a:rPr lang="en-US" sz="2000" dirty="0"/>
              <a:t>bit by bit. This reduces data lines between devices. It reduces the rate </a:t>
            </a:r>
            <a:r>
              <a:rPr lang="en-US" sz="2000" dirty="0" smtClean="0"/>
              <a:t>of data </a:t>
            </a:r>
            <a:r>
              <a:rPr lang="en-US" sz="2000" dirty="0"/>
              <a:t>transfer too; maximum data rates may be up to 20 kbps.  </a:t>
            </a:r>
          </a:p>
          <a:p>
            <a:endParaRPr lang="ar-IQ"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4267200"/>
            <a:ext cx="3270552" cy="2452914"/>
          </a:xfrm>
          <a:prstGeom prst="rect">
            <a:avLst/>
          </a:prstGeom>
        </p:spPr>
      </p:pic>
    </p:spTree>
    <p:extLst>
      <p:ext uri="{BB962C8B-B14F-4D97-AF65-F5344CB8AC3E}">
        <p14:creationId xmlns:p14="http://schemas.microsoft.com/office/powerpoint/2010/main" val="300200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FF0000"/>
                </a:solidFill>
              </a:rPr>
              <a:t>Serial </a:t>
            </a:r>
            <a:r>
              <a:rPr lang="en-US" b="1" dirty="0">
                <a:solidFill>
                  <a:srgbClr val="FF0000"/>
                </a:solidFill>
              </a:rPr>
              <a:t>(RS232) Port Interface </a:t>
            </a:r>
            <a:r>
              <a:rPr lang="ar-IQ" b="1" dirty="0"/>
              <a:t/>
            </a:r>
            <a:br>
              <a:rPr lang="ar-IQ" b="1" dirty="0"/>
            </a:br>
            <a:endParaRPr lang="ar-IQ" dirty="0"/>
          </a:p>
        </p:txBody>
      </p:sp>
      <p:sp>
        <p:nvSpPr>
          <p:cNvPr id="3" name="TextBox 2"/>
          <p:cNvSpPr txBox="1"/>
          <p:nvPr/>
        </p:nvSpPr>
        <p:spPr>
          <a:xfrm>
            <a:off x="801914" y="1200289"/>
            <a:ext cx="7848600" cy="2677656"/>
          </a:xfrm>
          <a:prstGeom prst="rect">
            <a:avLst/>
          </a:prstGeo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1">
            <a:spAutoFit/>
          </a:bodyPr>
          <a:lstStyle/>
          <a:p>
            <a:pPr algn="just"/>
            <a:r>
              <a:rPr lang="en-US" sz="2400" dirty="0"/>
              <a:t>A serial data format includes four parts: a start bit (1 bit), serial data bits (5, 6, </a:t>
            </a:r>
            <a:r>
              <a:rPr lang="en-US" sz="2400" dirty="0" smtClean="0"/>
              <a:t>7 or </a:t>
            </a:r>
            <a:r>
              <a:rPr lang="en-US" sz="2400" dirty="0"/>
              <a:t>8 bits), parity check bit (1 bit) and stop bits (1 or 1.5 bit). </a:t>
            </a:r>
            <a:r>
              <a:rPr lang="en-US" sz="2400" dirty="0" smtClean="0"/>
              <a:t> </a:t>
            </a:r>
            <a:r>
              <a:rPr lang="en-US" sz="2400" dirty="0"/>
              <a:t>When no data is sent, the data line is at logic high. This is called </a:t>
            </a:r>
            <a:r>
              <a:rPr lang="en-US" sz="2400" dirty="0" smtClean="0"/>
              <a:t>the waiting </a:t>
            </a:r>
            <a:r>
              <a:rPr lang="en-US" sz="2400" dirty="0"/>
              <a:t>stage. </a:t>
            </a:r>
            <a:endParaRPr lang="en-US" sz="2400" dirty="0" smtClean="0"/>
          </a:p>
          <a:p>
            <a:pPr algn="just"/>
            <a:r>
              <a:rPr lang="en-US" sz="2400" dirty="0"/>
              <a:t>The beginning of a data transmission is indicated by pulling the line to the logic </a:t>
            </a:r>
            <a:r>
              <a:rPr lang="en-US" sz="2400" dirty="0" smtClean="0"/>
              <a:t> low </a:t>
            </a:r>
            <a:r>
              <a:rPr lang="en-US" sz="2400" dirty="0"/>
              <a:t>state for 1 bit time. This bit is the start bit. The data bits are then sent out one </a:t>
            </a:r>
            <a:r>
              <a:rPr lang="en-US" sz="2400" dirty="0" smtClean="0"/>
              <a:t>after another</a:t>
            </a:r>
            <a:r>
              <a:rPr lang="en-US" sz="2400" dirty="0"/>
              <a:t>. </a:t>
            </a:r>
            <a:endParaRPr lang="en-US" sz="2400" dirty="0" smtClean="0"/>
          </a:p>
        </p:txBody>
      </p:sp>
      <p:sp>
        <p:nvSpPr>
          <p:cNvPr id="4" name="TextBox 3"/>
          <p:cNvSpPr txBox="1"/>
          <p:nvPr/>
        </p:nvSpPr>
        <p:spPr>
          <a:xfrm>
            <a:off x="1295400" y="1524001"/>
            <a:ext cx="7239000" cy="369332"/>
          </a:xfrm>
          <a:prstGeom prst="rect">
            <a:avLst/>
          </a:prstGeom>
          <a:noFill/>
        </p:spPr>
        <p:txBody>
          <a:bodyPr wrap="square" rtlCol="1">
            <a:spAutoFit/>
          </a:bodyPr>
          <a:lstStyle/>
          <a:p>
            <a:endParaRPr lang="ar-IQ"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88143" y="3877945"/>
            <a:ext cx="7131786" cy="2754651"/>
          </a:xfrm>
          <a:prstGeom prst="rect">
            <a:avLst/>
          </a:prstGeom>
        </p:spPr>
      </p:pic>
    </p:spTree>
    <p:extLst>
      <p:ext uri="{BB962C8B-B14F-4D97-AF65-F5344CB8AC3E}">
        <p14:creationId xmlns:p14="http://schemas.microsoft.com/office/powerpoint/2010/main" val="154967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FF0000"/>
                </a:solidFill>
              </a:rPr>
              <a:t>Serial </a:t>
            </a:r>
            <a:r>
              <a:rPr lang="en-US" b="1" dirty="0">
                <a:solidFill>
                  <a:srgbClr val="FF0000"/>
                </a:solidFill>
              </a:rPr>
              <a:t>(RS232) Port Interface </a:t>
            </a:r>
            <a:r>
              <a:rPr lang="ar-IQ" b="1" dirty="0"/>
              <a:t/>
            </a:r>
            <a:br>
              <a:rPr lang="ar-IQ" b="1" dirty="0"/>
            </a:br>
            <a:endParaRPr lang="ar-IQ" dirty="0"/>
          </a:p>
        </p:txBody>
      </p:sp>
      <p:sp>
        <p:nvSpPr>
          <p:cNvPr id="3" name="TextBox 2"/>
          <p:cNvSpPr txBox="1"/>
          <p:nvPr/>
        </p:nvSpPr>
        <p:spPr>
          <a:xfrm>
            <a:off x="801914" y="1225689"/>
            <a:ext cx="7848600" cy="1938992"/>
          </a:xfrm>
          <a:prstGeom prst="rect">
            <a:avLst/>
          </a:prstGeom>
          <a:solidFill>
            <a:schemeClr val="accent1">
              <a:lumMod val="60000"/>
              <a:lumOff val="40000"/>
            </a:schemeClr>
          </a:solidFill>
        </p:spPr>
        <p:txBody>
          <a:bodyPr wrap="square" rtlCol="1">
            <a:spAutoFit/>
          </a:bodyPr>
          <a:lstStyle/>
          <a:p>
            <a:pPr algn="just"/>
            <a:r>
              <a:rPr lang="en-US" sz="2000" dirty="0"/>
              <a:t>The number of the data bits can be 6, 7 or 8. Following the data bits comes the parity bit which is used to check transmission errors occurred during the data transmission. The parity check can be ODD, EVEN or NONE. The odd and even parities indicate that the total number of ones ('1') in the transmitted serial data is an odd number or an even number. It is only reliable to detect single-bit errors.  </a:t>
            </a:r>
            <a:endParaRPr lang="ar-IQ" sz="2000" dirty="0"/>
          </a:p>
        </p:txBody>
      </p:sp>
      <p:sp>
        <p:nvSpPr>
          <p:cNvPr id="4" name="TextBox 3"/>
          <p:cNvSpPr txBox="1"/>
          <p:nvPr/>
        </p:nvSpPr>
        <p:spPr>
          <a:xfrm>
            <a:off x="1295400" y="1524001"/>
            <a:ext cx="7239000" cy="369332"/>
          </a:xfrm>
          <a:prstGeom prst="rect">
            <a:avLst/>
          </a:prstGeom>
          <a:noFill/>
        </p:spPr>
        <p:txBody>
          <a:bodyPr wrap="square" rtlCol="1">
            <a:spAutoFit/>
          </a:bodyPr>
          <a:lstStyle/>
          <a:p>
            <a:endParaRPr lang="ar-IQ"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0961" y="3429000"/>
            <a:ext cx="5570506" cy="3522274"/>
          </a:xfrm>
          <a:prstGeom prst="rect">
            <a:avLst/>
          </a:prstGeom>
        </p:spPr>
      </p:pic>
    </p:spTree>
    <p:extLst>
      <p:ext uri="{BB962C8B-B14F-4D97-AF65-F5344CB8AC3E}">
        <p14:creationId xmlns:p14="http://schemas.microsoft.com/office/powerpoint/2010/main" val="807797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00B050"/>
                </a:solidFill>
              </a:rPr>
              <a:t>Serial </a:t>
            </a:r>
            <a:r>
              <a:rPr lang="en-US" b="1" dirty="0">
                <a:solidFill>
                  <a:srgbClr val="00B050"/>
                </a:solidFill>
              </a:rPr>
              <a:t>(RS232) Port Interface </a:t>
            </a:r>
            <a:r>
              <a:rPr lang="ar-IQ" b="1" dirty="0">
                <a:solidFill>
                  <a:srgbClr val="00B050"/>
                </a:solidFill>
              </a:rPr>
              <a:t/>
            </a:r>
            <a:br>
              <a:rPr lang="ar-IQ" b="1" dirty="0">
                <a:solidFill>
                  <a:srgbClr val="00B050"/>
                </a:solidFill>
              </a:rPr>
            </a:br>
            <a:endParaRPr lang="ar-IQ" dirty="0">
              <a:solidFill>
                <a:srgbClr val="00B050"/>
              </a:solidFill>
            </a:endParaRPr>
          </a:p>
        </p:txBody>
      </p:sp>
      <p:sp>
        <p:nvSpPr>
          <p:cNvPr id="3" name="TextBox 2"/>
          <p:cNvSpPr txBox="1"/>
          <p:nvPr/>
        </p:nvSpPr>
        <p:spPr>
          <a:xfrm>
            <a:off x="2209800" y="3200400"/>
            <a:ext cx="1905000" cy="369332"/>
          </a:xfrm>
          <a:prstGeom prst="rect">
            <a:avLst/>
          </a:prstGeom>
          <a:noFill/>
        </p:spPr>
        <p:txBody>
          <a:bodyPr wrap="square" rtlCol="1">
            <a:spAutoFit/>
          </a:bodyPr>
          <a:lstStyle/>
          <a:p>
            <a:endParaRPr lang="ar-IQ"/>
          </a:p>
        </p:txBody>
      </p:sp>
      <p:sp>
        <p:nvSpPr>
          <p:cNvPr id="4" name="TextBox 3"/>
          <p:cNvSpPr txBox="1"/>
          <p:nvPr/>
        </p:nvSpPr>
        <p:spPr>
          <a:xfrm>
            <a:off x="1295400" y="1524001"/>
            <a:ext cx="7239000" cy="369332"/>
          </a:xfrm>
          <a:prstGeom prst="rect">
            <a:avLst/>
          </a:prstGeom>
          <a:noFill/>
        </p:spPr>
        <p:txBody>
          <a:bodyPr wrap="square" rtlCol="1">
            <a:spAutoFit/>
          </a:bodyPr>
          <a:lstStyle/>
          <a:p>
            <a:endParaRPr lang="ar-IQ" dirty="0"/>
          </a:p>
        </p:txBody>
      </p:sp>
      <p:sp>
        <p:nvSpPr>
          <p:cNvPr id="6" name="Oval Callout 5"/>
          <p:cNvSpPr/>
          <p:nvPr/>
        </p:nvSpPr>
        <p:spPr>
          <a:xfrm>
            <a:off x="228600" y="1219200"/>
            <a:ext cx="9078686" cy="3657600"/>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just"/>
            <a:r>
              <a:rPr lang="en-US" sz="2000" dirty="0"/>
              <a:t>The rate at which the data bits are sent is measured by the baud rate. The standard baud rates for an RS232 serial port are 110, 150, 300, 600, 1200, 2400, 4800, 9600 and 19200. Knowing the baud rate, the number of bytes to be transmitted per second can be calculated. For example, if a serial data has 8 data bits, no parity check and 1 stop bit, the total length of serial data bits is 10. The transfer rate for characters is the baud rate divided by 10. A baud rate of 9600 will transfer 960 characters per second.</a:t>
            </a:r>
            <a:endParaRPr lang="en-US" sz="2000" dirty="0"/>
          </a:p>
        </p:txBody>
      </p:sp>
      <p:sp>
        <p:nvSpPr>
          <p:cNvPr id="7" name="TextBox 6"/>
          <p:cNvSpPr txBox="1"/>
          <p:nvPr/>
        </p:nvSpPr>
        <p:spPr>
          <a:xfrm>
            <a:off x="2247900" y="5707352"/>
            <a:ext cx="2400299" cy="707886"/>
          </a:xfrm>
          <a:prstGeom prst="rect">
            <a:avLst/>
          </a:prstGeom>
          <a:solidFill>
            <a:schemeClr val="accent6">
              <a:lumMod val="75000"/>
            </a:schemeClr>
          </a:solidFill>
        </p:spPr>
        <p:style>
          <a:lnRef idx="2">
            <a:schemeClr val="accent6"/>
          </a:lnRef>
          <a:fillRef idx="1">
            <a:schemeClr val="lt1"/>
          </a:fillRef>
          <a:effectRef idx="0">
            <a:schemeClr val="accent6"/>
          </a:effectRef>
          <a:fontRef idx="minor">
            <a:schemeClr val="dk1"/>
          </a:fontRef>
        </p:style>
        <p:txBody>
          <a:bodyPr wrap="square" rtlCol="1">
            <a:spAutoFit/>
          </a:bodyPr>
          <a:lstStyle/>
          <a:p>
            <a:r>
              <a:rPr lang="en-US" sz="4000" dirty="0" smtClean="0"/>
              <a:t>Baud rate</a:t>
            </a:r>
            <a:endParaRPr lang="ar-IQ" sz="4000" dirty="0"/>
          </a:p>
        </p:txBody>
      </p:sp>
    </p:spTree>
    <p:extLst>
      <p:ext uri="{BB962C8B-B14F-4D97-AF65-F5344CB8AC3E}">
        <p14:creationId xmlns:p14="http://schemas.microsoft.com/office/powerpoint/2010/main" val="251534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Serial </a:t>
            </a:r>
            <a:r>
              <a:rPr lang="en-US" b="1" dirty="0"/>
              <a:t>(RS232) Port Interface </a:t>
            </a:r>
            <a:r>
              <a:rPr lang="ar-IQ" b="1" dirty="0"/>
              <a:t/>
            </a:r>
            <a:br>
              <a:rPr lang="ar-IQ" b="1" dirty="0"/>
            </a:br>
            <a:endParaRPr lang="ar-IQ" dirty="0"/>
          </a:p>
        </p:txBody>
      </p:sp>
      <p:sp>
        <p:nvSpPr>
          <p:cNvPr id="3" name="TextBox 2"/>
          <p:cNvSpPr txBox="1"/>
          <p:nvPr/>
        </p:nvSpPr>
        <p:spPr>
          <a:xfrm>
            <a:off x="2209800" y="3200400"/>
            <a:ext cx="1905000" cy="369332"/>
          </a:xfrm>
          <a:prstGeom prst="rect">
            <a:avLst/>
          </a:prstGeom>
          <a:noFill/>
        </p:spPr>
        <p:txBody>
          <a:bodyPr wrap="square" rtlCol="1">
            <a:spAutoFit/>
          </a:bodyPr>
          <a:lstStyle/>
          <a:p>
            <a:endParaRPr lang="ar-IQ"/>
          </a:p>
        </p:txBody>
      </p:sp>
      <p:sp>
        <p:nvSpPr>
          <p:cNvPr id="4" name="TextBox 3"/>
          <p:cNvSpPr txBox="1"/>
          <p:nvPr/>
        </p:nvSpPr>
        <p:spPr>
          <a:xfrm>
            <a:off x="1295400" y="1524001"/>
            <a:ext cx="7239000" cy="369332"/>
          </a:xfrm>
          <a:prstGeom prst="rect">
            <a:avLst/>
          </a:prstGeom>
          <a:noFill/>
        </p:spPr>
        <p:txBody>
          <a:bodyPr wrap="square" rtlCol="1">
            <a:spAutoFit/>
          </a:bodyPr>
          <a:lstStyle/>
          <a:p>
            <a:endParaRPr lang="ar-IQ" dirty="0"/>
          </a:p>
        </p:txBody>
      </p:sp>
      <p:sp>
        <p:nvSpPr>
          <p:cNvPr id="5" name="TextBox 4"/>
          <p:cNvSpPr txBox="1"/>
          <p:nvPr/>
        </p:nvSpPr>
        <p:spPr>
          <a:xfrm>
            <a:off x="990600" y="1311427"/>
            <a:ext cx="7391400" cy="1938992"/>
          </a:xfrm>
          <a:prstGeom prst="rect">
            <a:avLst/>
          </a:prstGeom>
          <a:noFill/>
        </p:spPr>
        <p:txBody>
          <a:bodyPr wrap="square" rtlCol="1">
            <a:spAutoFit/>
          </a:bodyPr>
          <a:lstStyle/>
          <a:p>
            <a:pPr algn="just"/>
            <a:r>
              <a:rPr lang="en-US" sz="2400" dirty="0"/>
              <a:t>A specially designed electronic device which generates and receives </a:t>
            </a:r>
            <a:r>
              <a:rPr lang="en-US" sz="2400" dirty="0" smtClean="0"/>
              <a:t>the asynchronous </a:t>
            </a:r>
            <a:r>
              <a:rPr lang="en-US" sz="2400" dirty="0"/>
              <a:t>serial data is called the </a:t>
            </a:r>
            <a:r>
              <a:rPr lang="en-US" sz="2400" dirty="0" smtClean="0"/>
              <a:t>Universal Asynchronous Receiver/Transmitter (UART</a:t>
            </a:r>
            <a:r>
              <a:rPr lang="en-US" sz="2400" dirty="0"/>
              <a:t>). The serial data transmission format is generated by the transmitting UART. </a:t>
            </a:r>
            <a:endParaRPr lang="ar-IQ" sz="24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4637" y="3886199"/>
            <a:ext cx="4200525" cy="2466975"/>
          </a:xfrm>
          <a:prstGeom prst="rect">
            <a:avLst/>
          </a:prstGeom>
        </p:spPr>
      </p:pic>
    </p:spTree>
    <p:extLst>
      <p:ext uri="{BB962C8B-B14F-4D97-AF65-F5344CB8AC3E}">
        <p14:creationId xmlns:p14="http://schemas.microsoft.com/office/powerpoint/2010/main" val="2515348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Serial </a:t>
            </a:r>
            <a:r>
              <a:rPr lang="en-US" b="1" dirty="0"/>
              <a:t>(RS232) Port Interface </a:t>
            </a:r>
            <a:r>
              <a:rPr lang="ar-IQ" b="1" dirty="0"/>
              <a:t/>
            </a:r>
            <a:br>
              <a:rPr lang="ar-IQ" b="1" dirty="0"/>
            </a:br>
            <a:endParaRPr lang="ar-IQ" dirty="0"/>
          </a:p>
        </p:txBody>
      </p:sp>
      <p:sp>
        <p:nvSpPr>
          <p:cNvPr id="3" name="TextBox 2"/>
          <p:cNvSpPr txBox="1"/>
          <p:nvPr/>
        </p:nvSpPr>
        <p:spPr>
          <a:xfrm>
            <a:off x="2209800" y="3200400"/>
            <a:ext cx="1905000" cy="369332"/>
          </a:xfrm>
          <a:prstGeom prst="rect">
            <a:avLst/>
          </a:prstGeom>
          <a:noFill/>
        </p:spPr>
        <p:txBody>
          <a:bodyPr wrap="square" rtlCol="1">
            <a:spAutoFit/>
          </a:bodyPr>
          <a:lstStyle/>
          <a:p>
            <a:endParaRPr lang="ar-IQ"/>
          </a:p>
        </p:txBody>
      </p:sp>
      <p:sp>
        <p:nvSpPr>
          <p:cNvPr id="4" name="TextBox 3"/>
          <p:cNvSpPr txBox="1"/>
          <p:nvPr/>
        </p:nvSpPr>
        <p:spPr>
          <a:xfrm>
            <a:off x="1295400" y="1524001"/>
            <a:ext cx="7239000" cy="369332"/>
          </a:xfrm>
          <a:prstGeom prst="rect">
            <a:avLst/>
          </a:prstGeom>
          <a:noFill/>
        </p:spPr>
        <p:txBody>
          <a:bodyPr wrap="square" rtlCol="1">
            <a:spAutoFit/>
          </a:bodyPr>
          <a:lstStyle/>
          <a:p>
            <a:endParaRPr lang="ar-IQ" dirty="0"/>
          </a:p>
        </p:txBody>
      </p:sp>
      <p:sp>
        <p:nvSpPr>
          <p:cNvPr id="5" name="TextBox 4"/>
          <p:cNvSpPr txBox="1"/>
          <p:nvPr/>
        </p:nvSpPr>
        <p:spPr>
          <a:xfrm>
            <a:off x="740229" y="1524000"/>
            <a:ext cx="7772400" cy="3170099"/>
          </a:xfrm>
          <a:prstGeom prst="rect">
            <a:avLst/>
          </a:prstGeom>
          <a:noFill/>
        </p:spPr>
        <p:txBody>
          <a:bodyPr wrap="square" rtlCol="1">
            <a:spAutoFit/>
          </a:bodyPr>
          <a:lstStyle/>
          <a:p>
            <a:pPr algn="just"/>
            <a:r>
              <a:rPr lang="en-US" dirty="0"/>
              <a:t> </a:t>
            </a:r>
            <a:r>
              <a:rPr lang="en-US" sz="2000" dirty="0" smtClean="0"/>
              <a:t>UART </a:t>
            </a:r>
            <a:r>
              <a:rPr lang="en-US" sz="2000" dirty="0"/>
              <a:t>is responsible for sending and receiving a sequence of bits.</a:t>
            </a:r>
          </a:p>
          <a:p>
            <a:pPr algn="just"/>
            <a:r>
              <a:rPr lang="en-US" sz="2000" dirty="0"/>
              <a:t>At the output of a UART these bits are usually represented by </a:t>
            </a:r>
            <a:r>
              <a:rPr lang="en-US" sz="2000" dirty="0" smtClean="0"/>
              <a:t>logic level </a:t>
            </a:r>
            <a:r>
              <a:rPr lang="en-US" sz="2000" dirty="0"/>
              <a:t>voltages. These bits can become RS232. </a:t>
            </a:r>
          </a:p>
          <a:p>
            <a:pPr algn="just"/>
            <a:r>
              <a:rPr lang="en-US" sz="2000" dirty="0"/>
              <a:t>RS232 specifies voltage levels. Notice that some of these voltage</a:t>
            </a:r>
          </a:p>
          <a:p>
            <a:pPr algn="just"/>
            <a:r>
              <a:rPr lang="en-US" sz="2000" dirty="0"/>
              <a:t>levels are negative, and they can also reach ±15V. </a:t>
            </a:r>
          </a:p>
          <a:p>
            <a:pPr algn="just"/>
            <a:r>
              <a:rPr lang="en-US" sz="2000" dirty="0"/>
              <a:t> </a:t>
            </a:r>
          </a:p>
          <a:p>
            <a:pPr algn="just"/>
            <a:r>
              <a:rPr lang="en-US" sz="2000" dirty="0"/>
              <a:t>A microcontroller UART cannot generate such voltages levels by</a:t>
            </a:r>
          </a:p>
          <a:p>
            <a:pPr algn="just"/>
            <a:r>
              <a:rPr lang="en-US" sz="2000" dirty="0"/>
              <a:t>itself. This is done with help of an additional component: RS232 </a:t>
            </a:r>
            <a:r>
              <a:rPr lang="en-US" sz="2000" dirty="0" smtClean="0"/>
              <a:t>line driver</a:t>
            </a:r>
            <a:r>
              <a:rPr lang="en-US" sz="2000" dirty="0"/>
              <a:t>. A classic example of an RS232 line driver is MAX232. This IC </a:t>
            </a:r>
            <a:r>
              <a:rPr lang="en-US" sz="2000" dirty="0" smtClean="0"/>
              <a:t>has a </a:t>
            </a:r>
            <a:r>
              <a:rPr lang="en-US" sz="2000" dirty="0"/>
              <a:t>charge pump, which generates ±10V from +5V. </a:t>
            </a:r>
            <a:endParaRPr lang="ar-IQ" sz="2000" dirty="0"/>
          </a:p>
        </p:txBody>
      </p:sp>
    </p:spTree>
    <p:extLst>
      <p:ext uri="{BB962C8B-B14F-4D97-AF65-F5344CB8AC3E}">
        <p14:creationId xmlns:p14="http://schemas.microsoft.com/office/powerpoint/2010/main" val="2515348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Serial </a:t>
            </a:r>
            <a:r>
              <a:rPr lang="en-US" b="1" dirty="0"/>
              <a:t>(RS232) Port Interface </a:t>
            </a:r>
            <a:r>
              <a:rPr lang="ar-IQ" b="1" dirty="0"/>
              <a:t/>
            </a:r>
            <a:br>
              <a:rPr lang="ar-IQ" b="1" dirty="0"/>
            </a:br>
            <a:endParaRPr lang="ar-IQ" dirty="0"/>
          </a:p>
        </p:txBody>
      </p:sp>
      <p:sp>
        <p:nvSpPr>
          <p:cNvPr id="3" name="TextBox 2"/>
          <p:cNvSpPr txBox="1"/>
          <p:nvPr/>
        </p:nvSpPr>
        <p:spPr>
          <a:xfrm>
            <a:off x="2209800" y="3200400"/>
            <a:ext cx="1905000" cy="369332"/>
          </a:xfrm>
          <a:prstGeom prst="rect">
            <a:avLst/>
          </a:prstGeom>
          <a:noFill/>
        </p:spPr>
        <p:txBody>
          <a:bodyPr wrap="square" rtlCol="1">
            <a:spAutoFit/>
          </a:bodyPr>
          <a:lstStyle/>
          <a:p>
            <a:endParaRPr lang="ar-IQ"/>
          </a:p>
        </p:txBody>
      </p:sp>
      <p:sp>
        <p:nvSpPr>
          <p:cNvPr id="4" name="TextBox 3"/>
          <p:cNvSpPr txBox="1"/>
          <p:nvPr/>
        </p:nvSpPr>
        <p:spPr>
          <a:xfrm>
            <a:off x="1295400" y="1524001"/>
            <a:ext cx="7239000" cy="369332"/>
          </a:xfrm>
          <a:prstGeom prst="rect">
            <a:avLst/>
          </a:prstGeom>
          <a:noFill/>
        </p:spPr>
        <p:txBody>
          <a:bodyPr wrap="square" rtlCol="1">
            <a:spAutoFit/>
          </a:bodyPr>
          <a:lstStyle/>
          <a:p>
            <a:endParaRPr lang="ar-IQ" dirty="0"/>
          </a:p>
        </p:txBody>
      </p:sp>
      <p:sp>
        <p:nvSpPr>
          <p:cNvPr id="5" name="TextBox 4"/>
          <p:cNvSpPr txBox="1"/>
          <p:nvPr/>
        </p:nvSpPr>
        <p:spPr>
          <a:xfrm>
            <a:off x="740229" y="1524000"/>
            <a:ext cx="7772400" cy="369332"/>
          </a:xfrm>
          <a:prstGeom prst="rect">
            <a:avLst/>
          </a:prstGeom>
          <a:noFill/>
        </p:spPr>
        <p:txBody>
          <a:bodyPr wrap="square" rtlCol="1">
            <a:spAutoFit/>
          </a:bodyPr>
          <a:lstStyle/>
          <a:p>
            <a:pPr algn="just"/>
            <a:r>
              <a:rPr lang="en-US" dirty="0"/>
              <a:t> </a:t>
            </a:r>
            <a:endParaRPr lang="ar-IQ" sz="2000" dirty="0"/>
          </a:p>
        </p:txBody>
      </p:sp>
      <p:sp>
        <p:nvSpPr>
          <p:cNvPr id="6" name="TextBox 5"/>
          <p:cNvSpPr txBox="1"/>
          <p:nvPr/>
        </p:nvSpPr>
        <p:spPr>
          <a:xfrm>
            <a:off x="740229" y="1185447"/>
            <a:ext cx="8147230" cy="707886"/>
          </a:xfrm>
          <a:prstGeom prst="rect">
            <a:avLst/>
          </a:prstGeom>
          <a:noFill/>
        </p:spPr>
        <p:txBody>
          <a:bodyPr wrap="none" rtlCol="1">
            <a:spAutoFit/>
          </a:bodyPr>
          <a:lstStyle/>
          <a:p>
            <a:r>
              <a:rPr lang="en-US" sz="2000" dirty="0"/>
              <a:t>A standard RS232 interface is a 25-pin interface housed in a 25-pin or a 9-pin</a:t>
            </a:r>
          </a:p>
          <a:p>
            <a:r>
              <a:rPr lang="en-US" sz="2000" dirty="0"/>
              <a:t>D-type male connector. </a:t>
            </a:r>
            <a:endParaRPr lang="ar-IQ" sz="2000" dirty="0"/>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t="30412" b="-1"/>
          <a:stretch/>
        </p:blipFill>
        <p:spPr>
          <a:xfrm>
            <a:off x="1524000" y="3733800"/>
            <a:ext cx="5981700" cy="2341448"/>
          </a:xfrm>
          <a:prstGeom prst="rect">
            <a:avLst/>
          </a:prstGeom>
        </p:spPr>
      </p:pic>
    </p:spTree>
    <p:extLst>
      <p:ext uri="{BB962C8B-B14F-4D97-AF65-F5344CB8AC3E}">
        <p14:creationId xmlns:p14="http://schemas.microsoft.com/office/powerpoint/2010/main" val="3297045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Serial </a:t>
            </a:r>
            <a:r>
              <a:rPr lang="en-US" b="1" dirty="0"/>
              <a:t>(RS232) Port Interface </a:t>
            </a:r>
            <a:r>
              <a:rPr lang="ar-IQ" b="1" dirty="0"/>
              <a:t/>
            </a:r>
            <a:br>
              <a:rPr lang="ar-IQ" b="1" dirty="0"/>
            </a:br>
            <a:endParaRPr lang="ar-IQ" dirty="0"/>
          </a:p>
        </p:txBody>
      </p:sp>
      <p:sp>
        <p:nvSpPr>
          <p:cNvPr id="3" name="TextBox 2"/>
          <p:cNvSpPr txBox="1"/>
          <p:nvPr/>
        </p:nvSpPr>
        <p:spPr>
          <a:xfrm>
            <a:off x="2209800" y="3200400"/>
            <a:ext cx="1905000" cy="369332"/>
          </a:xfrm>
          <a:prstGeom prst="rect">
            <a:avLst/>
          </a:prstGeom>
          <a:noFill/>
        </p:spPr>
        <p:txBody>
          <a:bodyPr wrap="square" rtlCol="1">
            <a:spAutoFit/>
          </a:bodyPr>
          <a:lstStyle/>
          <a:p>
            <a:endParaRPr lang="ar-IQ"/>
          </a:p>
        </p:txBody>
      </p:sp>
      <p:sp>
        <p:nvSpPr>
          <p:cNvPr id="4" name="TextBox 3"/>
          <p:cNvSpPr txBox="1"/>
          <p:nvPr/>
        </p:nvSpPr>
        <p:spPr>
          <a:xfrm>
            <a:off x="1295400" y="1524001"/>
            <a:ext cx="7239000" cy="369332"/>
          </a:xfrm>
          <a:prstGeom prst="rect">
            <a:avLst/>
          </a:prstGeom>
          <a:noFill/>
        </p:spPr>
        <p:txBody>
          <a:bodyPr wrap="square" rtlCol="1">
            <a:spAutoFit/>
          </a:bodyPr>
          <a:lstStyle/>
          <a:p>
            <a:endParaRPr lang="ar-IQ" dirty="0"/>
          </a:p>
        </p:txBody>
      </p:sp>
      <p:sp>
        <p:nvSpPr>
          <p:cNvPr id="5" name="TextBox 4"/>
          <p:cNvSpPr txBox="1"/>
          <p:nvPr/>
        </p:nvSpPr>
        <p:spPr>
          <a:xfrm>
            <a:off x="740229" y="1524000"/>
            <a:ext cx="7772400" cy="369332"/>
          </a:xfrm>
          <a:prstGeom prst="rect">
            <a:avLst/>
          </a:prstGeom>
          <a:noFill/>
        </p:spPr>
        <p:txBody>
          <a:bodyPr wrap="square" rtlCol="1">
            <a:spAutoFit/>
          </a:bodyPr>
          <a:lstStyle/>
          <a:p>
            <a:pPr algn="just"/>
            <a:r>
              <a:rPr lang="en-US" dirty="0"/>
              <a:t> </a:t>
            </a:r>
            <a:endParaRPr lang="ar-IQ" sz="2000" dirty="0"/>
          </a:p>
        </p:txBody>
      </p:sp>
      <p:sp>
        <p:nvSpPr>
          <p:cNvPr id="6" name="TextBox 5"/>
          <p:cNvSpPr txBox="1"/>
          <p:nvPr/>
        </p:nvSpPr>
        <p:spPr>
          <a:xfrm>
            <a:off x="990599" y="1524001"/>
            <a:ext cx="7522029" cy="923330"/>
          </a:xfrm>
          <a:prstGeom prst="rect">
            <a:avLst/>
          </a:prstGeom>
          <a:noFill/>
        </p:spPr>
        <p:txBody>
          <a:bodyPr wrap="square" rtlCol="1">
            <a:spAutoFit/>
          </a:bodyPr>
          <a:lstStyle/>
          <a:p>
            <a:r>
              <a:rPr lang="en-US" dirty="0"/>
              <a:t>Two types of RS232 link between a computer and an external </a:t>
            </a:r>
            <a:r>
              <a:rPr lang="en-US" dirty="0" smtClean="0"/>
              <a:t> (a </a:t>
            </a:r>
            <a:r>
              <a:rPr lang="en-US" dirty="0"/>
              <a:t>connection using only three </a:t>
            </a:r>
            <a:r>
              <a:rPr lang="en-US" dirty="0" smtClean="0"/>
              <a:t>lines). </a:t>
            </a:r>
            <a:r>
              <a:rPr lang="en-US" dirty="0"/>
              <a:t>One line </a:t>
            </a:r>
            <a:r>
              <a:rPr lang="en-US" dirty="0" smtClean="0"/>
              <a:t>is for </a:t>
            </a:r>
            <a:r>
              <a:rPr lang="en-US" dirty="0"/>
              <a:t>transmitting data and the other for receiving data. a connection using only </a:t>
            </a:r>
            <a:r>
              <a:rPr lang="en-US" dirty="0" smtClean="0"/>
              <a:t>seven </a:t>
            </a:r>
            <a:r>
              <a:rPr lang="en-US" dirty="0"/>
              <a:t>lines)</a:t>
            </a:r>
            <a:endParaRPr lang="ar-IQ"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6165" y="3200400"/>
            <a:ext cx="4200525" cy="2466975"/>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8565" y="3352800"/>
            <a:ext cx="4200525" cy="2466975"/>
          </a:xfrm>
          <a:prstGeom prst="rect">
            <a:avLst/>
          </a:prstGeom>
        </p:spPr>
      </p:pic>
    </p:spTree>
    <p:extLst>
      <p:ext uri="{BB962C8B-B14F-4D97-AF65-F5344CB8AC3E}">
        <p14:creationId xmlns:p14="http://schemas.microsoft.com/office/powerpoint/2010/main" val="380610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727</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Serial (RS232) Port Interface  </vt:lpstr>
      <vt:lpstr>Serial (RS232) Port Interface  </vt:lpstr>
      <vt:lpstr>Serial (RS232) Port Interface  </vt:lpstr>
      <vt:lpstr>Serial (RS232) Port Interface  </vt:lpstr>
      <vt:lpstr>Serial (RS232) Port Interface  </vt:lpstr>
      <vt:lpstr>Serial (RS232) Port Interface  </vt:lpstr>
      <vt:lpstr>Serial (RS232) Port Interface  </vt:lpstr>
      <vt:lpstr>Serial (RS232) Port Interface  </vt:lpstr>
      <vt:lpstr>Serial (RS232) Port Interface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dc:creator>
  <cp:lastModifiedBy>DR.Ahmed Saker 2o1O</cp:lastModifiedBy>
  <cp:revision>35</cp:revision>
  <dcterms:created xsi:type="dcterms:W3CDTF">2006-08-16T00:00:00Z</dcterms:created>
  <dcterms:modified xsi:type="dcterms:W3CDTF">2018-04-23T04:26:44Z</dcterms:modified>
</cp:coreProperties>
</file>