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5" r:id="rId4"/>
    <p:sldId id="259" r:id="rId5"/>
    <p:sldId id="260" r:id="rId6"/>
    <p:sldId id="261" r:id="rId7"/>
    <p:sldId id="262" r:id="rId8"/>
    <p:sldId id="263" r:id="rId9"/>
    <p:sldId id="264"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6211323" y="381000"/>
            <a:ext cx="2907277" cy="1365156"/>
          </a:xfrm>
          <a:prstGeom prst="rect">
            <a:avLst/>
          </a:prstGeom>
        </p:spPr>
      </p:pic>
      <p:sp>
        <p:nvSpPr>
          <p:cNvPr id="3" name="Rectangle 2"/>
          <p:cNvSpPr/>
          <p:nvPr/>
        </p:nvSpPr>
        <p:spPr>
          <a:xfrm>
            <a:off x="1524000" y="5475123"/>
            <a:ext cx="2676438" cy="369332"/>
          </a:xfrm>
          <a:prstGeom prst="rect">
            <a:avLst/>
          </a:prstGeom>
        </p:spPr>
        <p:txBody>
          <a:bodyPr wrap="none">
            <a:spAutoFit/>
          </a:bodyPr>
          <a:lstStyle/>
          <a:p>
            <a:pPr lvl="0"/>
            <a:r>
              <a:rPr lang="en-US" b="1" dirty="0">
                <a:solidFill>
                  <a:srgbClr val="614B7C"/>
                </a:solidFill>
              </a:rPr>
              <a:t>Asst. </a:t>
            </a:r>
            <a:r>
              <a:rPr lang="en-US" b="1" dirty="0" err="1">
                <a:solidFill>
                  <a:srgbClr val="614B7C"/>
                </a:solidFill>
              </a:rPr>
              <a:t>Lec</a:t>
            </a:r>
            <a:r>
              <a:rPr lang="en-US" b="1" dirty="0">
                <a:solidFill>
                  <a:srgbClr val="614B7C"/>
                </a:solidFill>
              </a:rPr>
              <a:t>. </a:t>
            </a:r>
            <a:r>
              <a:rPr lang="en-US" b="1" dirty="0" err="1">
                <a:solidFill>
                  <a:srgbClr val="614B7C"/>
                </a:solidFill>
              </a:rPr>
              <a:t>Lubna</a:t>
            </a:r>
            <a:r>
              <a:rPr lang="en-US" b="1" dirty="0">
                <a:solidFill>
                  <a:srgbClr val="614B7C"/>
                </a:solidFill>
              </a:rPr>
              <a:t> A. </a:t>
            </a:r>
            <a:r>
              <a:rPr lang="en-US" b="1" dirty="0" err="1">
                <a:solidFill>
                  <a:srgbClr val="614B7C"/>
                </a:solidFill>
              </a:rPr>
              <a:t>Alnabi</a:t>
            </a:r>
            <a:r>
              <a:rPr lang="en-US" b="1" dirty="0">
                <a:solidFill>
                  <a:srgbClr val="614B7C"/>
                </a:solidFill>
              </a:rPr>
              <a:t> </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440" y="5106641"/>
            <a:ext cx="1020342" cy="1020342"/>
          </a:xfrm>
          <a:prstGeom prst="rect">
            <a:avLst/>
          </a:prstGeom>
        </p:spPr>
      </p:pic>
      <p:sp>
        <p:nvSpPr>
          <p:cNvPr id="5" name="Rectangle 4"/>
          <p:cNvSpPr/>
          <p:nvPr/>
        </p:nvSpPr>
        <p:spPr>
          <a:xfrm>
            <a:off x="1337296" y="3048000"/>
            <a:ext cx="184731" cy="923330"/>
          </a:xfrm>
          <a:prstGeom prst="rect">
            <a:avLst/>
          </a:prstGeom>
        </p:spPr>
        <p:txBody>
          <a:bodyPr wrap="none">
            <a:spAutoFit/>
          </a:bodyPr>
          <a:lstStyle/>
          <a:p>
            <a:endParaRPr lang="ar-IQ"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TextBox 5"/>
          <p:cNvSpPr txBox="1"/>
          <p:nvPr/>
        </p:nvSpPr>
        <p:spPr>
          <a:xfrm>
            <a:off x="302440" y="687202"/>
            <a:ext cx="4438330" cy="2062103"/>
          </a:xfrm>
          <a:prstGeom prst="rect">
            <a:avLst/>
          </a:prstGeom>
          <a:noFill/>
        </p:spPr>
        <p:txBody>
          <a:bodyPr wrap="square" rtlCol="1">
            <a:spAutoFit/>
          </a:bodyPr>
          <a:lstStyle/>
          <a:p>
            <a:r>
              <a:rPr lang="en-US" sz="3200" dirty="0" smtClean="0">
                <a:solidFill>
                  <a:srgbClr val="FF0000"/>
                </a:solidFill>
              </a:rPr>
              <a:t>Electronic branch</a:t>
            </a:r>
          </a:p>
          <a:p>
            <a:r>
              <a:rPr lang="en-US" sz="3200" dirty="0" smtClean="0">
                <a:solidFill>
                  <a:srgbClr val="FF0000"/>
                </a:solidFill>
              </a:rPr>
              <a:t>Fourth Class</a:t>
            </a:r>
          </a:p>
          <a:p>
            <a:r>
              <a:rPr lang="en-US" sz="3200" dirty="0" smtClean="0">
                <a:solidFill>
                  <a:srgbClr val="FF0000"/>
                </a:solidFill>
              </a:rPr>
              <a:t>Interface Circuits Design</a:t>
            </a:r>
          </a:p>
          <a:p>
            <a:endParaRPr lang="ar-IQ" sz="3200" dirty="0">
              <a:solidFill>
                <a:srgbClr val="FF0000"/>
              </a:solidFill>
            </a:endParaRPr>
          </a:p>
        </p:txBody>
      </p:sp>
      <p:sp>
        <p:nvSpPr>
          <p:cNvPr id="7" name="TextBox 6"/>
          <p:cNvSpPr txBox="1"/>
          <p:nvPr/>
        </p:nvSpPr>
        <p:spPr>
          <a:xfrm>
            <a:off x="2862219" y="3509665"/>
            <a:ext cx="3995781" cy="830997"/>
          </a:xfrm>
          <a:prstGeom prst="rect">
            <a:avLst/>
          </a:prstGeom>
          <a:noFill/>
        </p:spPr>
        <p:txBody>
          <a:bodyPr wrap="square" rtlCol="1">
            <a:spAutoFit/>
          </a:bodyPr>
          <a:lstStyle/>
          <a:p>
            <a:r>
              <a:rPr lang="en-US" sz="4800" dirty="0" smtClean="0">
                <a:latin typeface="Brush Script MT" pitchFamily="66" charset="0"/>
              </a:rPr>
              <a:t>Power Supply</a:t>
            </a:r>
            <a:endParaRPr lang="ar-IQ" sz="4800" dirty="0">
              <a:latin typeface="Brush Script MT" pitchFamily="66" charset="0"/>
            </a:endParaRPr>
          </a:p>
        </p:txBody>
      </p:sp>
    </p:spTree>
    <p:extLst>
      <p:ext uri="{BB962C8B-B14F-4D97-AF65-F5344CB8AC3E}">
        <p14:creationId xmlns:p14="http://schemas.microsoft.com/office/powerpoint/2010/main" val="314270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barn(inVertical)">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nodePh="1">
                                  <p:stCondLst>
                                    <p:cond delay="0"/>
                                  </p:stCondLst>
                                  <p:endCondLst>
                                    <p:cond evt="begin" delay="0">
                                      <p:tn val="27"/>
                                    </p:cond>
                                  </p:endCondLst>
                                  <p:childTnLst>
                                    <p:set>
                                      <p:cBhvr>
                                        <p:cTn id="28" dur="1" fill="hold">
                                          <p:stCondLst>
                                            <p:cond delay="0"/>
                                          </p:stCondLst>
                                        </p:cTn>
                                        <p:tgtEl>
                                          <p:spTgt spid="5"/>
                                        </p:tgtEl>
                                        <p:attrNameLst>
                                          <p:attrName>style.visibility</p:attrName>
                                        </p:attrNameLst>
                                      </p:cBhvr>
                                      <p:to>
                                        <p:strVal val="visible"/>
                                      </p:to>
                                    </p:set>
                                    <p:animEffect transition="in" filter="barn(inVertical)">
                                      <p:cBhvr>
                                        <p:cTn id="2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Digital signal </a:t>
            </a:r>
            <a:r>
              <a:rPr lang="en-US" dirty="0" smtClean="0">
                <a:solidFill>
                  <a:srgbClr val="00B050"/>
                </a:solidFill>
              </a:rPr>
              <a:t>generators</a:t>
            </a:r>
            <a:endParaRPr lang="ar-IQ" dirty="0">
              <a:solidFill>
                <a:srgbClr val="00B050"/>
              </a:solidFill>
            </a:endParaRPr>
          </a:p>
        </p:txBody>
      </p:sp>
      <p:sp>
        <p:nvSpPr>
          <p:cNvPr id="5" name="Flowchart: Sequential Access Storage 4"/>
          <p:cNvSpPr/>
          <p:nvPr/>
        </p:nvSpPr>
        <p:spPr>
          <a:xfrm>
            <a:off x="152400" y="1440152"/>
            <a:ext cx="5410200" cy="2590800"/>
          </a:xfrm>
          <a:prstGeom prst="flowChartMagneticTape">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r>
              <a:rPr lang="en-US" dirty="0"/>
              <a:t>To solve this problem, a de-bouncing circuit is used.  (circuit using a Schmitt trigger inverter, 74LS14). When the switch is closed, the output gives logic 1. When the switch is open, the output gives logic 0.</a:t>
            </a:r>
            <a:endParaRPr lang="ar-IQ" dirty="0"/>
          </a:p>
        </p:txBody>
      </p:sp>
      <p:sp>
        <p:nvSpPr>
          <p:cNvPr id="6" name="Rounded Rectangle 5"/>
          <p:cNvSpPr/>
          <p:nvPr/>
        </p:nvSpPr>
        <p:spPr>
          <a:xfrm>
            <a:off x="5943600" y="2190679"/>
            <a:ext cx="2362200" cy="1720334"/>
          </a:xfrm>
          <a:prstGeom prst="roundRect">
            <a:avLst/>
          </a:prstGeom>
        </p:spPr>
        <p:style>
          <a:lnRef idx="1">
            <a:schemeClr val="accent2"/>
          </a:lnRef>
          <a:fillRef idx="2">
            <a:schemeClr val="accent2"/>
          </a:fillRef>
          <a:effectRef idx="1">
            <a:schemeClr val="accent2"/>
          </a:effectRef>
          <a:fontRef idx="minor">
            <a:schemeClr val="dk1"/>
          </a:fontRef>
        </p:style>
        <p:txBody>
          <a:bodyPr rtlCol="1" anchor="ctr"/>
          <a:lstStyle/>
          <a:p>
            <a:pPr algn="ctr"/>
            <a:r>
              <a:rPr lang="en-US" dirty="0"/>
              <a:t>generator </a:t>
            </a:r>
            <a:r>
              <a:rPr lang="en-US" dirty="0" smtClean="0"/>
              <a:t>circuit</a:t>
            </a:r>
            <a:r>
              <a:rPr lang="en-US" dirty="0"/>
              <a:t> </a:t>
            </a:r>
            <a:r>
              <a:rPr lang="en-US" dirty="0" smtClean="0"/>
              <a:t>with </a:t>
            </a:r>
            <a:r>
              <a:rPr lang="en-US" dirty="0"/>
              <a:t>(</a:t>
            </a:r>
            <a:r>
              <a:rPr lang="en-US" dirty="0" smtClean="0"/>
              <a:t>SPDT)</a:t>
            </a:r>
            <a:endParaRPr lang="ar-IQ"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4043" y="4179332"/>
            <a:ext cx="3352800" cy="2403440"/>
          </a:xfrm>
          <a:prstGeom prst="rect">
            <a:avLst/>
          </a:prstGeom>
        </p:spPr>
      </p:pic>
    </p:spTree>
    <p:extLst>
      <p:ext uri="{BB962C8B-B14F-4D97-AF65-F5344CB8AC3E}">
        <p14:creationId xmlns:p14="http://schemas.microsoft.com/office/powerpoint/2010/main" val="1648196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3786" y="228600"/>
            <a:ext cx="8229600" cy="1143000"/>
          </a:xfrm>
        </p:spPr>
        <p:txBody>
          <a:bodyPr/>
          <a:lstStyle/>
          <a:p>
            <a:r>
              <a:rPr lang="en-US" dirty="0">
                <a:solidFill>
                  <a:srgbClr val="FF0000"/>
                </a:solidFill>
              </a:rPr>
              <a:t>DC Power Supply</a:t>
            </a:r>
            <a:endParaRPr lang="ar-IQ" dirty="0">
              <a:solidFill>
                <a:srgbClr val="FF0000"/>
              </a:solidFill>
            </a:endParaRPr>
          </a:p>
        </p:txBody>
      </p:sp>
      <p:sp>
        <p:nvSpPr>
          <p:cNvPr id="4" name="Snip and Round Single Corner Rectangle 3"/>
          <p:cNvSpPr/>
          <p:nvPr/>
        </p:nvSpPr>
        <p:spPr>
          <a:xfrm>
            <a:off x="381000" y="1371600"/>
            <a:ext cx="8572500" cy="1553031"/>
          </a:xfrm>
          <a:prstGeom prst="snipRound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just"/>
            <a:r>
              <a:rPr lang="en-US" sz="2400" dirty="0"/>
              <a:t>The aim of a DC power supply is to provide the required level of DC power to the load using an AC supply at the input. DC power supplies usually have the following parts: Transformer, Rectifier, Smoothing, and Regulation.</a:t>
            </a:r>
            <a:endParaRPr lang="ar-IQ" sz="24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167743"/>
            <a:ext cx="7571695" cy="2952750"/>
          </a:xfrm>
          <a:prstGeom prst="rect">
            <a:avLst/>
          </a:prstGeom>
        </p:spPr>
      </p:pic>
    </p:spTree>
    <p:extLst>
      <p:ext uri="{BB962C8B-B14F-4D97-AF65-F5344CB8AC3E}">
        <p14:creationId xmlns:p14="http://schemas.microsoft.com/office/powerpoint/2010/main" val="2023333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1000"/>
                                        <p:tgtEl>
                                          <p:spTgt spid="6"/>
                                        </p:tgtEl>
                                      </p:cBhvr>
                                    </p:animEffect>
                                    <p:anim calcmode="lin" valueType="num">
                                      <p:cBhvr>
                                        <p:cTn id="20" dur="1000" fill="hold"/>
                                        <p:tgtEl>
                                          <p:spTgt spid="6"/>
                                        </p:tgtEl>
                                        <p:attrNameLst>
                                          <p:attrName>ppt_x</p:attrName>
                                        </p:attrNameLst>
                                      </p:cBhvr>
                                      <p:tavLst>
                                        <p:tav tm="0">
                                          <p:val>
                                            <p:strVal val="#ppt_x"/>
                                          </p:val>
                                        </p:tav>
                                        <p:tav tm="100000">
                                          <p:val>
                                            <p:strVal val="#ppt_x"/>
                                          </p:val>
                                        </p:tav>
                                      </p:tavLst>
                                    </p:anim>
                                    <p:anim calcmode="lin" valueType="num">
                                      <p:cBhvr>
                                        <p:cTn id="21"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11215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6">
                    <a:lumMod val="75000"/>
                  </a:schemeClr>
                </a:solidFill>
              </a:rPr>
              <a:t>power supply using </a:t>
            </a:r>
            <a:r>
              <a:rPr lang="en-US" b="1" dirty="0" err="1">
                <a:solidFill>
                  <a:schemeClr val="accent6">
                    <a:lumMod val="75000"/>
                  </a:schemeClr>
                </a:solidFill>
              </a:rPr>
              <a:t>Zener</a:t>
            </a:r>
            <a:r>
              <a:rPr lang="en-US" b="1" dirty="0">
                <a:solidFill>
                  <a:schemeClr val="accent6">
                    <a:lumMod val="75000"/>
                  </a:schemeClr>
                </a:solidFill>
              </a:rPr>
              <a:t> diode </a:t>
            </a:r>
            <a:endParaRPr lang="ar-IQ" b="1" dirty="0">
              <a:solidFill>
                <a:schemeClr val="accent6">
                  <a:lumMod val="75000"/>
                </a:schemeClr>
              </a:solidFill>
            </a:endParaRPr>
          </a:p>
        </p:txBody>
      </p:sp>
      <p:sp>
        <p:nvSpPr>
          <p:cNvPr id="4" name="Folded Corner 3"/>
          <p:cNvSpPr/>
          <p:nvPr/>
        </p:nvSpPr>
        <p:spPr>
          <a:xfrm>
            <a:off x="609600" y="1578429"/>
            <a:ext cx="3505200" cy="4648200"/>
          </a:xfrm>
          <a:prstGeom prst="foldedCorner">
            <a:avLst/>
          </a:prstGeom>
        </p:spPr>
        <p:style>
          <a:lnRef idx="1">
            <a:schemeClr val="accent3"/>
          </a:lnRef>
          <a:fillRef idx="2">
            <a:schemeClr val="accent3"/>
          </a:fillRef>
          <a:effectRef idx="1">
            <a:schemeClr val="accent3"/>
          </a:effectRef>
          <a:fontRef idx="minor">
            <a:schemeClr val="dk1"/>
          </a:fontRef>
        </p:style>
        <p:txBody>
          <a:bodyPr rtlCol="1" anchor="ctr"/>
          <a:lstStyle/>
          <a:p>
            <a:pPr algn="just"/>
            <a:r>
              <a:rPr lang="en-US" sz="2400" dirty="0"/>
              <a:t>The simplest way of generating a fixed voltage is to use </a:t>
            </a:r>
            <a:r>
              <a:rPr lang="en-US" sz="2400" dirty="0" err="1"/>
              <a:t>Zener</a:t>
            </a:r>
            <a:r>
              <a:rPr lang="en-US" sz="2400" dirty="0"/>
              <a:t> diodes. The regulated voltage can vary from 2.4V to 75V using the BZX79 series diodes. The diodes in this series are rated at 500 </a:t>
            </a:r>
            <a:r>
              <a:rPr lang="en-US" sz="2400" dirty="0" err="1"/>
              <a:t>mW</a:t>
            </a:r>
            <a:r>
              <a:rPr lang="en-US" sz="2400" dirty="0"/>
              <a:t> and the tolerance of the stabilizing voltage is</a:t>
            </a:r>
          </a:p>
          <a:p>
            <a:pPr algn="just"/>
            <a:r>
              <a:rPr lang="en-US" sz="2400" dirty="0"/>
              <a:t>5%. </a:t>
            </a:r>
            <a:endParaRPr lang="ar-IQ" sz="24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24400" y="3222173"/>
            <a:ext cx="4191000" cy="2786324"/>
          </a:xfrm>
          <a:prstGeom prst="rect">
            <a:avLst/>
          </a:prstGeom>
        </p:spPr>
      </p:pic>
    </p:spTree>
    <p:extLst>
      <p:ext uri="{BB962C8B-B14F-4D97-AF65-F5344CB8AC3E}">
        <p14:creationId xmlns:p14="http://schemas.microsoft.com/office/powerpoint/2010/main" val="164438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Voltage </a:t>
            </a:r>
            <a:r>
              <a:rPr lang="en-US" dirty="0" smtClean="0">
                <a:solidFill>
                  <a:srgbClr val="7030A0"/>
                </a:solidFill>
              </a:rPr>
              <a:t>Regulator</a:t>
            </a:r>
            <a:endParaRPr lang="ar-IQ" dirty="0">
              <a:solidFill>
                <a:srgbClr val="7030A0"/>
              </a:solidFill>
            </a:endParaRPr>
          </a:p>
        </p:txBody>
      </p:sp>
      <p:sp>
        <p:nvSpPr>
          <p:cNvPr id="5" name="Left Arrow Callout 4"/>
          <p:cNvSpPr/>
          <p:nvPr/>
        </p:nvSpPr>
        <p:spPr>
          <a:xfrm>
            <a:off x="2895600" y="1269999"/>
            <a:ext cx="6096000" cy="4267200"/>
          </a:xfrm>
          <a:prstGeom prst="leftArrowCallout">
            <a:avLst>
              <a:gd name="adj1" fmla="val 25000"/>
              <a:gd name="adj2" fmla="val 25000"/>
              <a:gd name="adj3" fmla="val 25000"/>
              <a:gd name="adj4" fmla="val 75000"/>
            </a:avLst>
          </a:prstGeom>
        </p:spPr>
        <p:style>
          <a:lnRef idx="1">
            <a:schemeClr val="accent4"/>
          </a:lnRef>
          <a:fillRef idx="2">
            <a:schemeClr val="accent4"/>
          </a:fillRef>
          <a:effectRef idx="1">
            <a:schemeClr val="accent4"/>
          </a:effectRef>
          <a:fontRef idx="minor">
            <a:schemeClr val="dk1"/>
          </a:fontRef>
        </p:style>
        <p:txBody>
          <a:bodyPr rtlCol="1" anchor="ctr"/>
          <a:lstStyle/>
          <a:p>
            <a:pPr algn="just"/>
            <a:r>
              <a:rPr lang="en-US" sz="2400" dirty="0"/>
              <a:t>a L200C adjustable voltage regulator. It can supply a regulated voltage from 2.85 to 36V with an output current up to 2 A. It features current limiting, thermal shutdown and input over voltage protection up to 60V. The quiescent current is typically 4.2 mA. </a:t>
            </a:r>
            <a:endParaRPr lang="ar-IQ" sz="24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457" y="1219200"/>
            <a:ext cx="2514600" cy="2514600"/>
          </a:xfrm>
          <a:prstGeom prst="rect">
            <a:avLst/>
          </a:prstGeom>
        </p:spPr>
      </p:pic>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r="31886"/>
          <a:stretch/>
        </p:blipFill>
        <p:spPr>
          <a:xfrm>
            <a:off x="145143" y="4071711"/>
            <a:ext cx="3458029" cy="2771775"/>
          </a:xfrm>
          <a:prstGeom prst="rect">
            <a:avLst/>
          </a:prstGeom>
        </p:spPr>
      </p:pic>
    </p:spTree>
    <p:extLst>
      <p:ext uri="{BB962C8B-B14F-4D97-AF65-F5344CB8AC3E}">
        <p14:creationId xmlns:p14="http://schemas.microsoft.com/office/powerpoint/2010/main" val="109597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Voltage Converters</a:t>
            </a:r>
            <a:endParaRPr lang="ar-IQ" dirty="0">
              <a:solidFill>
                <a:schemeClr val="accent2">
                  <a:lumMod val="75000"/>
                </a:schemeClr>
              </a:solidFill>
            </a:endParaRPr>
          </a:p>
        </p:txBody>
      </p:sp>
      <p:sp>
        <p:nvSpPr>
          <p:cNvPr id="3" name="TextBox 2"/>
          <p:cNvSpPr txBox="1"/>
          <p:nvPr/>
        </p:nvSpPr>
        <p:spPr>
          <a:xfrm>
            <a:off x="685800" y="1219200"/>
            <a:ext cx="7772400" cy="2246769"/>
          </a:xfrm>
          <a:prstGeom prst="rect">
            <a:avLst/>
          </a:prstGeom>
        </p:spPr>
        <p:style>
          <a:lnRef idx="2">
            <a:schemeClr val="accent2"/>
          </a:lnRef>
          <a:fillRef idx="1">
            <a:schemeClr val="lt1"/>
          </a:fillRef>
          <a:effectRef idx="0">
            <a:schemeClr val="accent2"/>
          </a:effectRef>
          <a:fontRef idx="minor">
            <a:schemeClr val="dk1"/>
          </a:fontRef>
        </p:style>
        <p:txBody>
          <a:bodyPr wrap="square" rtlCol="1">
            <a:spAutoFit/>
          </a:bodyPr>
          <a:lstStyle/>
          <a:p>
            <a:pPr algn="just"/>
            <a:r>
              <a:rPr lang="en-US" sz="2800" dirty="0" smtClean="0"/>
              <a:t>a </a:t>
            </a:r>
            <a:r>
              <a:rPr lang="en-US" sz="2800" dirty="0"/>
              <a:t>voltage inverter which converts +</a:t>
            </a:r>
            <a:r>
              <a:rPr lang="en-US" sz="2800" dirty="0" smtClean="0"/>
              <a:t>5V voltage </a:t>
            </a:r>
            <a:r>
              <a:rPr lang="en-US" sz="2800" dirty="0"/>
              <a:t>to-5V using an SI7660CJ voltage converter (</a:t>
            </a:r>
            <a:r>
              <a:rPr lang="en-US" sz="2800" dirty="0" err="1"/>
              <a:t>Siliconix</a:t>
            </a:r>
            <a:r>
              <a:rPr lang="en-US" sz="2800" dirty="0"/>
              <a:t>). The chip is able </a:t>
            </a:r>
            <a:r>
              <a:rPr lang="en-US" sz="2800" dirty="0" smtClean="0"/>
              <a:t>to generate </a:t>
            </a:r>
            <a:r>
              <a:rPr lang="en-US" sz="2800" dirty="0"/>
              <a:t>a negative voltage output which is equal to the positive voltage input in </a:t>
            </a:r>
            <a:r>
              <a:rPr lang="en-US" sz="2800" dirty="0" smtClean="0"/>
              <a:t>the range </a:t>
            </a:r>
            <a:r>
              <a:rPr lang="en-US" sz="2800" dirty="0"/>
              <a:t>1.5V to </a:t>
            </a:r>
            <a:r>
              <a:rPr lang="en-US" sz="2800" dirty="0" smtClean="0"/>
              <a:t>10V. </a:t>
            </a:r>
            <a:endParaRPr lang="ar-IQ"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5883" y="3733800"/>
            <a:ext cx="3892233" cy="2847975"/>
          </a:xfrm>
          <a:prstGeom prst="rect">
            <a:avLst/>
          </a:prstGeom>
        </p:spPr>
      </p:pic>
    </p:spTree>
    <p:extLst>
      <p:ext uri="{BB962C8B-B14F-4D97-AF65-F5344CB8AC3E}">
        <p14:creationId xmlns:p14="http://schemas.microsoft.com/office/powerpoint/2010/main" val="1281370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Voltage Converters</a:t>
            </a:r>
            <a:endParaRPr lang="ar-IQ" dirty="0">
              <a:solidFill>
                <a:schemeClr val="accent2">
                  <a:lumMod val="75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00" y="4938486"/>
            <a:ext cx="1905000" cy="1905000"/>
          </a:xfrm>
          <a:prstGeom prst="rect">
            <a:avLst/>
          </a:prstGeom>
        </p:spPr>
      </p:pic>
      <p:sp>
        <p:nvSpPr>
          <p:cNvPr id="6" name="Down Arrow Callout 5"/>
          <p:cNvSpPr/>
          <p:nvPr/>
        </p:nvSpPr>
        <p:spPr>
          <a:xfrm>
            <a:off x="166914" y="1362528"/>
            <a:ext cx="8763000" cy="4123871"/>
          </a:xfrm>
          <a:prstGeom prst="downArrowCallou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en-US" sz="2400" dirty="0"/>
              <a:t>MAX680CPA converts a +5V voltage to +10V and-10V it is </a:t>
            </a:r>
            <a:r>
              <a:rPr lang="en-US" sz="2400" dirty="0" err="1"/>
              <a:t>doubler</a:t>
            </a:r>
            <a:r>
              <a:rPr lang="en-US" sz="2400" dirty="0"/>
              <a:t> and inverter (Maxim). The input voltage ranges from 2V to 6V. The internal resistances for the positive and negative output are 150 ~and 90Ω respectively. If a 10 mA current is drawn from both outputs, the positive voltage falls to 7V and the negative voltage becomes -6.1V. The quiescent current of the device is typically 1 mA for a 5V power supply. </a:t>
            </a:r>
            <a:endParaRPr lang="ar-IQ" sz="2400" dirty="0"/>
          </a:p>
        </p:txBody>
      </p:sp>
    </p:spTree>
    <p:extLst>
      <p:ext uri="{BB962C8B-B14F-4D97-AF65-F5344CB8AC3E}">
        <p14:creationId xmlns:p14="http://schemas.microsoft.com/office/powerpoint/2010/main" val="1583645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arn(inVertical)">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Isolated voltage supply circuits</a:t>
            </a:r>
            <a:endParaRPr lang="ar-IQ" dirty="0">
              <a:solidFill>
                <a:srgbClr val="FF0000"/>
              </a:solidFill>
            </a:endParaRPr>
          </a:p>
        </p:txBody>
      </p:sp>
      <p:sp>
        <p:nvSpPr>
          <p:cNvPr id="4" name="Rounded Rectangle 3"/>
          <p:cNvSpPr/>
          <p:nvPr/>
        </p:nvSpPr>
        <p:spPr>
          <a:xfrm>
            <a:off x="381000" y="1143000"/>
            <a:ext cx="6172200" cy="541020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just"/>
            <a:r>
              <a:rPr lang="en-US" sz="2400" dirty="0"/>
              <a:t>This circuit is used when a complete isolation between two circuits is required. NME and NMA series DC-to-DC converters are high efficiency voltage converters.</a:t>
            </a:r>
          </a:p>
          <a:p>
            <a:pPr algn="just"/>
            <a:r>
              <a:rPr lang="en-US" sz="2400" dirty="0"/>
              <a:t>The NME series operate from a 5V or 12V DC input and provide an isolated +5V, 12V or 15V output, depending on types. Up to 200 mA supply current is available from the 5V type, 84 mA from the 12V type and 67 mA from the 15V type. The NMA series provide dual +-5V, +-12V and +-15V DC supplies from a single 5V or 12V DC input. Up to 100 mA is available from the 5V type and 42 mA from the 15V type</a:t>
            </a:r>
            <a:endParaRPr lang="ar-IQ" sz="2400" dirty="0"/>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l="24866" t="15406" r="17793" b="10644"/>
          <a:stretch/>
        </p:blipFill>
        <p:spPr>
          <a:xfrm>
            <a:off x="6705599" y="1524000"/>
            <a:ext cx="2162629" cy="191588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6019" y="4114800"/>
            <a:ext cx="2428875" cy="1885950"/>
          </a:xfrm>
          <a:prstGeom prst="rect">
            <a:avLst/>
          </a:prstGeom>
        </p:spPr>
      </p:pic>
    </p:spTree>
    <p:extLst>
      <p:ext uri="{BB962C8B-B14F-4D97-AF65-F5344CB8AC3E}">
        <p14:creationId xmlns:p14="http://schemas.microsoft.com/office/powerpoint/2010/main" val="4256176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Digital signal </a:t>
            </a:r>
            <a:r>
              <a:rPr lang="en-US" dirty="0" smtClean="0">
                <a:solidFill>
                  <a:srgbClr val="00B050"/>
                </a:solidFill>
              </a:rPr>
              <a:t>generators</a:t>
            </a:r>
            <a:endParaRPr lang="ar-IQ" dirty="0">
              <a:solidFill>
                <a:srgbClr val="00B050"/>
              </a:solidFill>
            </a:endParaRPr>
          </a:p>
        </p:txBody>
      </p:sp>
      <p:sp>
        <p:nvSpPr>
          <p:cNvPr id="4" name="Folded Corner 3"/>
          <p:cNvSpPr/>
          <p:nvPr/>
        </p:nvSpPr>
        <p:spPr>
          <a:xfrm>
            <a:off x="228600" y="1219200"/>
            <a:ext cx="8381999" cy="2743199"/>
          </a:xfrm>
          <a:prstGeom prst="foldedCorner">
            <a:avLst/>
          </a:prstGeom>
        </p:spPr>
        <p:style>
          <a:lnRef idx="1">
            <a:schemeClr val="accent1"/>
          </a:lnRef>
          <a:fillRef idx="2">
            <a:schemeClr val="accent1"/>
          </a:fillRef>
          <a:effectRef idx="1">
            <a:schemeClr val="accent1"/>
          </a:effectRef>
          <a:fontRef idx="minor">
            <a:schemeClr val="dk1"/>
          </a:fontRef>
        </p:style>
        <p:txBody>
          <a:bodyPr rtlCol="1" anchor="ctr"/>
          <a:lstStyle/>
          <a:p>
            <a:pPr algn="just"/>
            <a:r>
              <a:rPr lang="en-US" dirty="0"/>
              <a:t>an eight-channel logic status </a:t>
            </a:r>
            <a:r>
              <a:rPr lang="en-US" sz="2000" dirty="0"/>
              <a:t>generator circuit. It consists of eight single pole double throw (SPDT) switches and eight l k metal film resistors.</a:t>
            </a:r>
          </a:p>
          <a:p>
            <a:pPr algn="just"/>
            <a:r>
              <a:rPr lang="en-US" sz="2000" dirty="0"/>
              <a:t>When a switch is off, the status of the corresponding channel is high. When it is switched on, a logic low is generated. This logic generator suffers that the output signal is not 'clean' when it changes the status. When the switch changes position, the output signal does not change from one state to the other instantly. It consists of a number of oscillations within a very short period of time. </a:t>
            </a:r>
            <a:endParaRPr lang="en-US" sz="2000"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3962399"/>
            <a:ext cx="6015951" cy="3048277"/>
          </a:xfrm>
          <a:prstGeom prst="rect">
            <a:avLst/>
          </a:prstGeom>
        </p:spPr>
      </p:pic>
    </p:spTree>
    <p:extLst>
      <p:ext uri="{BB962C8B-B14F-4D97-AF65-F5344CB8AC3E}">
        <p14:creationId xmlns:p14="http://schemas.microsoft.com/office/powerpoint/2010/main" val="381484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447</TotalTime>
  <Words>589</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DC Power Supply</vt:lpstr>
      <vt:lpstr>PowerPoint Presentation</vt:lpstr>
      <vt:lpstr>power supply using Zener diode </vt:lpstr>
      <vt:lpstr>Voltage Regulator</vt:lpstr>
      <vt:lpstr>Voltage Converters</vt:lpstr>
      <vt:lpstr>Voltage Converters</vt:lpstr>
      <vt:lpstr>Isolated voltage supply circuits</vt:lpstr>
      <vt:lpstr>Digital signal generators</vt:lpstr>
      <vt:lpstr>Digital signal generators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dc:creator>
  <cp:lastModifiedBy>DR.Ahmed Saker 2o1O</cp:lastModifiedBy>
  <cp:revision>36</cp:revision>
  <dcterms:created xsi:type="dcterms:W3CDTF">2006-08-16T00:00:00Z</dcterms:created>
  <dcterms:modified xsi:type="dcterms:W3CDTF">2018-04-22T23:09:14Z</dcterms:modified>
</cp:coreProperties>
</file>