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46" r:id="rId3"/>
    <p:sldId id="296" r:id="rId4"/>
    <p:sldId id="347" r:id="rId5"/>
    <p:sldId id="352" r:id="rId6"/>
    <p:sldId id="28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DAEA"/>
    <a:srgbClr val="D9D9D9"/>
    <a:srgbClr val="E4BC96"/>
    <a:srgbClr val="BFE10E"/>
    <a:srgbClr val="F664AF"/>
    <a:srgbClr val="FF7F00"/>
    <a:srgbClr val="FAB0B0"/>
    <a:srgbClr val="FCD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88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3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06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8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2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90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7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2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9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6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2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5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23A9A-AAF4-45B1-A3A1-48F98444AE34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02D0-2092-49B0-BBFC-319D438A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1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6563" y="357892"/>
            <a:ext cx="10250175" cy="6111607"/>
          </a:xfrm>
          <a:prstGeom prst="rect">
            <a:avLst/>
          </a:prstGeom>
          <a:noFill/>
          <a:ln w="28575">
            <a:solidFill>
              <a:srgbClr val="406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4008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597" y="-13087"/>
            <a:ext cx="3408104" cy="741956"/>
          </a:xfrm>
          <a:prstGeom prst="rect">
            <a:avLst/>
          </a:prstGeom>
        </p:spPr>
      </p:pic>
      <p:sp>
        <p:nvSpPr>
          <p:cNvPr id="2" name="AutoShape 4" descr="Image result for arduino projects carto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arduino projects cartoon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1069" y="5476920"/>
            <a:ext cx="10001476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Asst. Prof. Dr.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Mazin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S. Al-Hakeem</a:t>
            </a:r>
            <a:endParaRPr lang="ar-IQ" sz="10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  <a:p>
            <a:pPr algn="ctr" rtl="1"/>
            <a:endParaRPr lang="ar-IQ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</p:txBody>
      </p:sp>
      <p:sp>
        <p:nvSpPr>
          <p:cNvPr id="14" name="AutoShape 12" descr="Image result for rain cartoon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 descr="Image result for rain cartoon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53557" y="861505"/>
            <a:ext cx="57165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 Networks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Seven</a:t>
            </a:r>
          </a:p>
          <a:p>
            <a:pPr algn="ctr"/>
            <a:r>
              <a:rPr 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LINK LAYER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5404" y="3117799"/>
            <a:ext cx="4872488" cy="21268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Error </a:t>
            </a:r>
            <a:r>
              <a:rPr 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Detection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(Part I)</a:t>
            </a:r>
            <a:endParaRPr lang="en-US" sz="1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2807" y="113418"/>
            <a:ext cx="1284909" cy="125568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70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279805" y="-242688"/>
            <a:ext cx="4872488" cy="11894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Error Detection</a:t>
            </a:r>
          </a:p>
        </p:txBody>
      </p:sp>
      <p:grpSp>
        <p:nvGrpSpPr>
          <p:cNvPr id="32" name="Group 31"/>
          <p:cNvGrpSpPr/>
          <p:nvPr/>
        </p:nvGrpSpPr>
        <p:grpSpPr>
          <a:xfrm rot="357555">
            <a:off x="5071763" y="3182733"/>
            <a:ext cx="6241260" cy="2680644"/>
            <a:chOff x="-216869" y="1704312"/>
            <a:chExt cx="6241260" cy="2680644"/>
          </a:xfrm>
        </p:grpSpPr>
        <p:sp>
          <p:nvSpPr>
            <p:cNvPr id="23" name="Rectangle 22"/>
            <p:cNvSpPr/>
            <p:nvPr/>
          </p:nvSpPr>
          <p:spPr>
            <a:xfrm>
              <a:off x="-216869" y="1704312"/>
              <a:ext cx="6241260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Error </a:t>
              </a:r>
              <a:r>
                <a:rPr lang="en-US" sz="44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Detection </a:t>
              </a:r>
              <a:r>
                <a:rPr lang="en-US" sz="44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Methods</a:t>
              </a:r>
              <a:endPara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-11790" y="2569074"/>
              <a:ext cx="5904757" cy="18158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Single Error Parity </a:t>
              </a:r>
            </a:p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Two-Dimensional Parity-Check Code</a:t>
              </a:r>
            </a:p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Checksum </a:t>
              </a:r>
              <a:endPara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CRC </a:t>
              </a:r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Error </a:t>
              </a:r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Detection</a:t>
              </a:r>
              <a:endPara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 rot="21288568">
            <a:off x="908951" y="1526240"/>
            <a:ext cx="3614195" cy="1964201"/>
            <a:chOff x="7133956" y="1639895"/>
            <a:chExt cx="3614195" cy="1964201"/>
          </a:xfrm>
        </p:grpSpPr>
        <p:sp>
          <p:nvSpPr>
            <p:cNvPr id="29" name="Rectangle 28"/>
            <p:cNvSpPr/>
            <p:nvPr/>
          </p:nvSpPr>
          <p:spPr>
            <a:xfrm>
              <a:off x="7133956" y="1639895"/>
              <a:ext cx="3614195" cy="9050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40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Types of </a:t>
              </a:r>
              <a:r>
                <a:rPr lang="en-US" sz="4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Errors</a:t>
              </a:r>
              <a:endPara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676940" y="2649989"/>
              <a:ext cx="2678875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Single-Bit </a:t>
              </a:r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Error</a:t>
              </a:r>
            </a:p>
            <a:p>
              <a:pPr algn="ctr"/>
              <a:r>
                <a: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Burst Error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6886433" y="1366783"/>
            <a:ext cx="2949846" cy="9050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Redundancy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8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8537" y="0"/>
            <a:ext cx="11333922" cy="752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Error Detection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1427" y="865040"/>
            <a:ext cx="1107103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be able to transfer data from one device to another with acceptable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accuracy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most applications, a system must guarantee that the data received are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identical to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transmitted.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01427" y="3180857"/>
            <a:ext cx="110710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data are transmitted from one node to the next, they can become </a:t>
            </a:r>
            <a:r>
              <a:rPr lang="en-US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corrupted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passage.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can alter one or more bits of a message. 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applications require a </a:t>
            </a:r>
            <a:r>
              <a:rPr lang="en-US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 for detecting and correcting errors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12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479" y="5182793"/>
            <a:ext cx="3282931" cy="87711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8537" y="0"/>
            <a:ext cx="11333922" cy="752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.1-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Types of Errors</a:t>
            </a:r>
          </a:p>
        </p:txBody>
      </p:sp>
      <p:sp>
        <p:nvSpPr>
          <p:cNvPr id="5" name="Rectangle 4"/>
          <p:cNvSpPr/>
          <p:nvPr/>
        </p:nvSpPr>
        <p:spPr>
          <a:xfrm>
            <a:off x="1569056" y="802901"/>
            <a:ext cx="30667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Single-Bit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</a:p>
        </p:txBody>
      </p:sp>
      <p:sp>
        <p:nvSpPr>
          <p:cNvPr id="4" name="Rectangle 3"/>
          <p:cNvSpPr/>
          <p:nvPr/>
        </p:nvSpPr>
        <p:spPr>
          <a:xfrm>
            <a:off x="501427" y="1346163"/>
            <a:ext cx="52019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single-bit error means that only 1 bit of a given data unit (such as a byte, character, or packet) is changed from 1 to 0 or from 0 to 1.</a:t>
            </a:r>
          </a:p>
        </p:txBody>
      </p:sp>
      <p:sp>
        <p:nvSpPr>
          <p:cNvPr id="6" name="Rectangle 5"/>
          <p:cNvSpPr/>
          <p:nvPr/>
        </p:nvSpPr>
        <p:spPr>
          <a:xfrm>
            <a:off x="7861145" y="719300"/>
            <a:ext cx="30667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Burst 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0479" y="1346163"/>
            <a:ext cx="52019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single-bit error means that only 1 bit of a given data unit (such as a byte, character, or packet) is changed from 1 to 0 or from 0 to 1.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479" y="3824939"/>
            <a:ext cx="3270399" cy="852058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3210340" y="4676997"/>
            <a:ext cx="10435" cy="8539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098" y="4032119"/>
            <a:ext cx="5626089" cy="80193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2159" y="4804239"/>
            <a:ext cx="5638620" cy="14535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6269" y="3696575"/>
            <a:ext cx="2792253" cy="64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89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8537" y="0"/>
            <a:ext cx="11333922" cy="752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8.2- Redundancy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501426" y="733246"/>
            <a:ext cx="113360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 concept in detecting or correcting errors is redundancy.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 detect or correct errors, we need to send some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 bits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our data.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redundant bits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added by the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sender (Generator)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removed by the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receiver (Checker)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presence allows the receiver to detect or correct corrupted bits.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887438" y="3162424"/>
            <a:ext cx="9950065" cy="3134800"/>
            <a:chOff x="1887438" y="3162424"/>
            <a:chExt cx="9950065" cy="3134800"/>
          </a:xfrm>
        </p:grpSpPr>
        <p:pic>
          <p:nvPicPr>
            <p:cNvPr id="6" name="Picture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7438" y="3162424"/>
              <a:ext cx="7304019" cy="31348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Rectangle 1"/>
            <p:cNvSpPr/>
            <p:nvPr/>
          </p:nvSpPr>
          <p:spPr>
            <a:xfrm>
              <a:off x="9362658" y="5650893"/>
              <a:ext cx="247484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i="1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The Structure of Encoder and Decoder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26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6563" y="357892"/>
            <a:ext cx="10250175" cy="5995400"/>
          </a:xfrm>
          <a:prstGeom prst="rect">
            <a:avLst/>
          </a:prstGeom>
          <a:noFill/>
          <a:ln w="28575">
            <a:solidFill>
              <a:srgbClr val="4068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4008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597" y="-13087"/>
            <a:ext cx="3408104" cy="741956"/>
          </a:xfrm>
          <a:prstGeom prst="rect">
            <a:avLst/>
          </a:prstGeom>
        </p:spPr>
      </p:pic>
      <p:sp>
        <p:nvSpPr>
          <p:cNvPr id="2" name="AutoShape 4" descr="Image result for arduino projects cartoo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arduino projects cartoon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5262" y="5360713"/>
            <a:ext cx="10001476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Asst. Prof. Dr. </a:t>
            </a:r>
            <a:r>
              <a:rPr lang="en-US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Mazin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S. Al-Hakeem</a:t>
            </a:r>
            <a:endParaRPr lang="ar-IQ" sz="105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  <a:p>
            <a:pPr algn="ctr" rtl="1"/>
            <a:endParaRPr lang="ar-IQ" sz="1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oto Naskh Arabic" panose="020B0502040504020204" pitchFamily="34" charset="-78"/>
              <a:cs typeface="Noto Naskh Arabic" panose="020B0502040504020204" pitchFamily="34" charset="-78"/>
            </a:endParaRPr>
          </a:p>
        </p:txBody>
      </p:sp>
      <p:sp>
        <p:nvSpPr>
          <p:cNvPr id="14" name="AutoShape 12" descr="Image result for rain cartoon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4" descr="Image result for rain cartoon"/>
          <p:cNvSpPr>
            <a:spLocks noChangeAspect="1" noChangeArrowheads="1"/>
          </p:cNvSpPr>
          <p:nvPr/>
        </p:nvSpPr>
        <p:spPr bwMode="auto">
          <a:xfrm>
            <a:off x="520700" y="320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68709" y="754797"/>
            <a:ext cx="4794582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Computer Networks</a:t>
            </a:r>
          </a:p>
          <a:p>
            <a:pPr algn="ctr"/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Chapter Seven</a:t>
            </a:r>
          </a:p>
          <a:p>
            <a:pPr algn="ctr"/>
            <a:r>
              <a:rPr lang="en-GB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anose="02040603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LINK LAYER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anose="02040603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8726" y="2343648"/>
            <a:ext cx="4162678" cy="823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Error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Detection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(Part I)</a:t>
            </a:r>
            <a:endParaRPr lang="en-US" sz="9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rot="20975491">
            <a:off x="2544042" y="2367300"/>
            <a:ext cx="5891357" cy="29374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n-US" sz="1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Thanks</a:t>
            </a:r>
            <a:endParaRPr lang="en-US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37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302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Aharoni</vt:lpstr>
      <vt:lpstr>Arial</vt:lpstr>
      <vt:lpstr>Calibri</vt:lpstr>
      <vt:lpstr>Calibri Light</vt:lpstr>
      <vt:lpstr>Calisto MT</vt:lpstr>
      <vt:lpstr>Noto Naskh Arabic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Mazin Al-Hakeem</dc:creator>
  <cp:lastModifiedBy>Mazin Al-Hakeem</cp:lastModifiedBy>
  <cp:revision>95</cp:revision>
  <dcterms:created xsi:type="dcterms:W3CDTF">2018-04-07T20:27:30Z</dcterms:created>
  <dcterms:modified xsi:type="dcterms:W3CDTF">2018-05-21T20:58:16Z</dcterms:modified>
</cp:coreProperties>
</file>