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6" r:id="rId3"/>
    <p:sldId id="296" r:id="rId4"/>
    <p:sldId id="347" r:id="rId5"/>
    <p:sldId id="352" r:id="rId6"/>
    <p:sldId id="349" r:id="rId7"/>
    <p:sldId id="350" r:id="rId8"/>
    <p:sldId id="353" r:id="rId9"/>
    <p:sldId id="351" r:id="rId10"/>
    <p:sldId id="354"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DAEA"/>
    <a:srgbClr val="D9D9D9"/>
    <a:srgbClr val="E4BC96"/>
    <a:srgbClr val="BFE10E"/>
    <a:srgbClr val="F664AF"/>
    <a:srgbClr val="FF7F00"/>
    <a:srgbClr val="FAB0B0"/>
    <a:srgbClr val="FCD4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2220531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1692306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13978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98762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323A9A-AAF4-45B1-A3A1-48F98444AE34}" type="datetimeFigureOut">
              <a:rPr lang="en-US" smtClean="0"/>
              <a:t>5/21/2018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4849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305307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323A9A-AAF4-45B1-A3A1-48F98444AE34}" type="datetimeFigureOut">
              <a:rPr lang="en-US" smtClean="0"/>
              <a:t>5/21/2018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268582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323A9A-AAF4-45B1-A3A1-48F98444AE34}" type="datetimeFigureOut">
              <a:rPr lang="en-US" smtClean="0"/>
              <a:t>5/21/2018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50159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23A9A-AAF4-45B1-A3A1-48F98444AE34}" type="datetimeFigureOut">
              <a:rPr lang="en-US" smtClean="0"/>
              <a:t>5/21/2018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116656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410982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323A9A-AAF4-45B1-A3A1-48F98444AE34}" type="datetimeFigureOut">
              <a:rPr lang="en-US" smtClean="0"/>
              <a:t>5/21/2018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02D0-2092-49B0-BBFC-319D438A10F7}" type="slidenum">
              <a:rPr lang="en-US" smtClean="0"/>
              <a:t>‹#›</a:t>
            </a:fld>
            <a:endParaRPr lang="en-US"/>
          </a:p>
        </p:txBody>
      </p:sp>
    </p:spTree>
    <p:extLst>
      <p:ext uri="{BB962C8B-B14F-4D97-AF65-F5344CB8AC3E}">
        <p14:creationId xmlns:p14="http://schemas.microsoft.com/office/powerpoint/2010/main" val="78455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23A9A-AAF4-45B1-A3A1-48F98444AE34}" type="datetimeFigureOut">
              <a:rPr lang="en-US" smtClean="0"/>
              <a:t>5/21/2018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102D0-2092-49B0-BBFC-319D438A10F7}" type="slidenum">
              <a:rPr lang="en-US" smtClean="0"/>
              <a:t>‹#›</a:t>
            </a:fld>
            <a:endParaRPr lang="en-US"/>
          </a:p>
        </p:txBody>
      </p:sp>
    </p:spTree>
    <p:extLst>
      <p:ext uri="{BB962C8B-B14F-4D97-AF65-F5344CB8AC3E}">
        <p14:creationId xmlns:p14="http://schemas.microsoft.com/office/powerpoint/2010/main" val="1026717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6563" y="357892"/>
            <a:ext cx="10250175" cy="6111607"/>
          </a:xfrm>
          <a:prstGeom prst="rect">
            <a:avLst/>
          </a:prstGeom>
          <a:noFill/>
          <a:ln w="28575">
            <a:solidFill>
              <a:srgbClr val="406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40081"/>
              </a:solidFill>
            </a:endParaRPr>
          </a:p>
        </p:txBody>
      </p:sp>
      <p:pic>
        <p:nvPicPr>
          <p:cNvPr id="9" name="Picture 8"/>
          <p:cNvPicPr>
            <a:picLocks noChangeAspect="1"/>
          </p:cNvPicPr>
          <p:nvPr/>
        </p:nvPicPr>
        <p:blipFill>
          <a:blip r:embed="rId2"/>
          <a:stretch>
            <a:fillRect/>
          </a:stretch>
        </p:blipFill>
        <p:spPr>
          <a:xfrm>
            <a:off x="3937597" y="-13087"/>
            <a:ext cx="3408104" cy="741956"/>
          </a:xfrm>
          <a:prstGeom prst="rect">
            <a:avLst/>
          </a:prstGeom>
        </p:spPr>
      </p:pic>
      <p:sp>
        <p:nvSpPr>
          <p:cNvPr id="2" name="AutoShape 4" descr="Image result for arduino projects cartoo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arduino projects cartoon"/>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11069" y="5476920"/>
            <a:ext cx="10001476" cy="992579"/>
          </a:xfrm>
          <a:prstGeom prst="rect">
            <a:avLst/>
          </a:prstGeom>
        </p:spPr>
        <p:txBody>
          <a:bodyPr wrap="square">
            <a:spAutoFit/>
          </a:bodyPr>
          <a:lstStyle/>
          <a:p>
            <a:pPr algn="ctr" rtl="1">
              <a:lnSpc>
                <a:spcPct val="150000"/>
              </a:lnSpc>
            </a:pP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Asst. Prof. Dr. </a:t>
            </a:r>
            <a:r>
              <a:rPr lang="en-US" sz="3200" b="1" dirty="0" err="1"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Mazin</a:t>
            </a: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S. Al-Hakeem</a:t>
            </a:r>
            <a:endParaRPr lang="ar-IQ" sz="1050" b="1" dirty="0" smtClean="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a:p>
            <a:pPr algn="ctr" rtl="1"/>
            <a:endParaRPr lang="ar-IQ" sz="1000" b="1" dirty="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p:txBody>
      </p:sp>
      <p:sp>
        <p:nvSpPr>
          <p:cNvPr id="14" name="AutoShape 12" descr="Image result for rain cartoon"/>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4" descr="Image result for rain cartoon"/>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2853557" y="861505"/>
            <a:ext cx="5716501" cy="2123658"/>
          </a:xfrm>
          <a:prstGeom prst="rect">
            <a:avLst/>
          </a:prstGeom>
        </p:spPr>
        <p:txBody>
          <a:bodyPr wrap="none">
            <a:spAutoFit/>
          </a:bodyPr>
          <a:lstStyle/>
          <a:p>
            <a:pPr algn="ctr"/>
            <a:r>
              <a:rPr lang="en-US" sz="4800" b="1" dirty="0" smtClean="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Computer Networks</a:t>
            </a:r>
          </a:p>
          <a:p>
            <a:pPr algn="ctr"/>
            <a:r>
              <a:rPr lang="en-US" sz="48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Chapter Seven</a:t>
            </a:r>
          </a:p>
          <a:p>
            <a:pPr algn="ctr"/>
            <a:r>
              <a:rPr lang="en-GB" sz="32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DATA LINK LAYER</a:t>
            </a:r>
            <a:endParaRPr lang="en-US" sz="32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endParaRPr>
          </a:p>
        </p:txBody>
      </p:sp>
      <p:sp>
        <p:nvSpPr>
          <p:cNvPr id="12" name="Rectangle 11"/>
          <p:cNvSpPr/>
          <p:nvPr/>
        </p:nvSpPr>
        <p:spPr>
          <a:xfrm>
            <a:off x="695102" y="3117799"/>
            <a:ext cx="9893093" cy="2205732"/>
          </a:xfrm>
          <a:prstGeom prst="rect">
            <a:avLst/>
          </a:prstGeom>
        </p:spPr>
        <p:txBody>
          <a:bodyPr wrap="none">
            <a:spAutoFit/>
          </a:bodyPr>
          <a:lstStyle/>
          <a:p>
            <a:pPr algn="ctr">
              <a:lnSpc>
                <a:spcPct val="150000"/>
              </a:lnSpc>
              <a:spcAft>
                <a:spcPts val="1000"/>
              </a:spcAft>
            </a:pP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Data Link Control and Protocols</a:t>
            </a:r>
          </a:p>
          <a:p>
            <a:pPr algn="ctr">
              <a:lnSpc>
                <a:spcPct val="150000"/>
              </a:lnSpc>
              <a:spcAft>
                <a:spcPts val="1000"/>
              </a:spcAft>
            </a:pPr>
            <a:r>
              <a:rPr lang="en-US" sz="32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(Part </a:t>
            </a:r>
            <a:r>
              <a:rPr lang="en-US" sz="3200" b="1" dirty="0" err="1"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IIIb</a:t>
            </a:r>
            <a:r>
              <a:rPr lang="en-US" sz="32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endParaRPr lang="en-US" sz="12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13" name="Oval 12"/>
          <p:cNvSpPr/>
          <p:nvPr/>
        </p:nvSpPr>
        <p:spPr>
          <a:xfrm>
            <a:off x="122807" y="113418"/>
            <a:ext cx="1284909" cy="125568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5400" b="1" smtClean="0">
                <a:effectLst>
                  <a:outerShdw blurRad="38100" dist="38100" dir="2700000" algn="tl">
                    <a:srgbClr val="000000">
                      <a:alpha val="43137"/>
                    </a:srgbClr>
                  </a:outerShdw>
                </a:effectLst>
              </a:rPr>
              <a:t>8</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870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26" y="38072"/>
            <a:ext cx="11658600" cy="6304033"/>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7.11.1.3 Carrier Sense Multiple Access with Collision Avoidance (CSMA/CA)</a:t>
            </a:r>
          </a:p>
          <a:p>
            <a:pPr algn="just">
              <a:lnSpc>
                <a:spcPct val="115000"/>
              </a:lnSpc>
            </a:pPr>
            <a:r>
              <a:rPr lang="en-US" sz="1100" dirty="0">
                <a:latin typeface="Times New Roman" panose="02020603050405020304" pitchFamily="18"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In a wired network</a:t>
            </a:r>
            <a:r>
              <a:rPr lang="en-US" sz="2400" dirty="0">
                <a:latin typeface="Times New Roman" panose="02020603050405020304" pitchFamily="18" charset="0"/>
                <a:ea typeface="Calibri" panose="020F0502020204030204" pitchFamily="34" charset="0"/>
                <a:cs typeface="Arial" panose="020B0604020202020204" pitchFamily="34" charset="0"/>
              </a:rPr>
              <a:t>, the received signal has almost the same energy as the sent signal because either the length of the cable is short or there are repeaters that amplify the energy between the sender and the receiver. </a:t>
            </a:r>
            <a:r>
              <a:rPr lang="en-US" sz="2400" b="1" i="1" dirty="0" smtClean="0">
                <a:latin typeface="Times New Roman" panose="02020603050405020304" pitchFamily="18" charset="0"/>
                <a:ea typeface="Calibri" panose="020F0502020204030204" pitchFamily="34" charset="0"/>
                <a:cs typeface="Arial" panose="020B0604020202020204" pitchFamily="34" charset="0"/>
              </a:rPr>
              <a:t>This </a:t>
            </a:r>
            <a:r>
              <a:rPr lang="en-US" sz="2400" b="1" i="1" dirty="0">
                <a:latin typeface="Times New Roman" panose="02020603050405020304" pitchFamily="18" charset="0"/>
                <a:ea typeface="Calibri" panose="020F0502020204030204" pitchFamily="34" charset="0"/>
                <a:cs typeface="Arial" panose="020B0604020202020204" pitchFamily="34" charset="0"/>
              </a:rPr>
              <a:t>means that in a collision, the detected energy almost doubles</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12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b="1" dirty="0" smtClean="0">
                <a:latin typeface="Times New Roman" panose="02020603050405020304" pitchFamily="18" charset="0"/>
                <a:ea typeface="Calibri" panose="020F0502020204030204" pitchFamily="34" charset="0"/>
                <a:cs typeface="Arial" panose="020B0604020202020204" pitchFamily="34" charset="0"/>
              </a:rPr>
              <a:t>In </a:t>
            </a:r>
            <a:r>
              <a:rPr lang="en-US" sz="2400" b="1" dirty="0">
                <a:latin typeface="Times New Roman" panose="02020603050405020304" pitchFamily="18" charset="0"/>
                <a:ea typeface="Calibri" panose="020F0502020204030204" pitchFamily="34" charset="0"/>
                <a:cs typeface="Arial" panose="020B0604020202020204" pitchFamily="34" charset="0"/>
              </a:rPr>
              <a:t>a wireless network</a:t>
            </a:r>
            <a:r>
              <a:rPr lang="en-US" sz="2400" dirty="0">
                <a:latin typeface="Times New Roman" panose="02020603050405020304" pitchFamily="18" charset="0"/>
                <a:ea typeface="Calibri" panose="020F0502020204030204" pitchFamily="34" charset="0"/>
                <a:cs typeface="Arial" panose="020B0604020202020204" pitchFamily="34" charset="0"/>
              </a:rPr>
              <a:t>, much of the sent energy is lost in transmission. The received signal has very little energy.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Therefore</a:t>
            </a:r>
            <a:r>
              <a:rPr lang="en-US" sz="2400" dirty="0">
                <a:latin typeface="Times New Roman" panose="02020603050405020304" pitchFamily="18" charset="0"/>
                <a:ea typeface="Calibri" panose="020F0502020204030204" pitchFamily="34" charset="0"/>
                <a:cs typeface="Arial" panose="020B0604020202020204" pitchFamily="34" charset="0"/>
              </a:rPr>
              <a:t>, a collision may add only 5 to 10 percent additional energy. This is not useful for effective collision detection. </a:t>
            </a:r>
            <a:r>
              <a:rPr lang="en-US" sz="2400" dirty="0" smtClean="0">
                <a:latin typeface="Times New Roman" panose="02020603050405020304" pitchFamily="18" charset="0"/>
                <a:ea typeface="Calibri" panose="020F0502020204030204" pitchFamily="34" charset="0"/>
                <a:cs typeface="Arial" panose="020B0604020202020204" pitchFamily="34" charset="0"/>
              </a:rPr>
              <a:t>Therefore</a:t>
            </a:r>
            <a:r>
              <a:rPr lang="en-US" sz="2400" dirty="0">
                <a:latin typeface="Times New Roman" panose="02020603050405020304" pitchFamily="18" charset="0"/>
                <a:ea typeface="Calibri" panose="020F0502020204030204" pitchFamily="34" charset="0"/>
                <a:cs typeface="Arial" panose="020B0604020202020204" pitchFamily="34" charset="0"/>
              </a:rPr>
              <a:t>, we need to avoid collisions on wireless networks because they cannot be detected.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b="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Carrier </a:t>
            </a:r>
            <a:r>
              <a:rPr lang="en-US" sz="24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sense multiple access with collision avoidance </a:t>
            </a:r>
            <a:r>
              <a:rPr lang="en-US" sz="24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(CSMA/CA) </a:t>
            </a:r>
            <a:r>
              <a:rPr lang="en-US" sz="2400" dirty="0">
                <a:latin typeface="Times New Roman" panose="02020603050405020304" pitchFamily="18" charset="0"/>
                <a:ea typeface="Calibri" panose="020F0502020204030204" pitchFamily="34" charset="0"/>
                <a:cs typeface="Arial" panose="020B0604020202020204" pitchFamily="34" charset="0"/>
              </a:rPr>
              <a:t>was invented for this network.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7338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6563" y="357892"/>
            <a:ext cx="10250175" cy="5995400"/>
          </a:xfrm>
          <a:prstGeom prst="rect">
            <a:avLst/>
          </a:prstGeom>
          <a:noFill/>
          <a:ln w="28575">
            <a:solidFill>
              <a:srgbClr val="406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40081"/>
              </a:solidFill>
            </a:endParaRPr>
          </a:p>
        </p:txBody>
      </p:sp>
      <p:pic>
        <p:nvPicPr>
          <p:cNvPr id="9" name="Picture 8"/>
          <p:cNvPicPr>
            <a:picLocks noChangeAspect="1"/>
          </p:cNvPicPr>
          <p:nvPr/>
        </p:nvPicPr>
        <p:blipFill>
          <a:blip r:embed="rId2"/>
          <a:stretch>
            <a:fillRect/>
          </a:stretch>
        </p:blipFill>
        <p:spPr>
          <a:xfrm>
            <a:off x="3937597" y="-13087"/>
            <a:ext cx="3408104" cy="741956"/>
          </a:xfrm>
          <a:prstGeom prst="rect">
            <a:avLst/>
          </a:prstGeom>
        </p:spPr>
      </p:pic>
      <p:sp>
        <p:nvSpPr>
          <p:cNvPr id="2" name="AutoShape 4" descr="Image result for arduino projects cartoon"/>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arduino projects cartoon"/>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765262" y="5360713"/>
            <a:ext cx="10001476" cy="992579"/>
          </a:xfrm>
          <a:prstGeom prst="rect">
            <a:avLst/>
          </a:prstGeom>
        </p:spPr>
        <p:txBody>
          <a:bodyPr wrap="square">
            <a:spAutoFit/>
          </a:bodyPr>
          <a:lstStyle/>
          <a:p>
            <a:pPr algn="ctr" rtl="1">
              <a:lnSpc>
                <a:spcPct val="150000"/>
              </a:lnSpc>
            </a:pP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Asst. Prof. Dr. </a:t>
            </a:r>
            <a:r>
              <a:rPr lang="en-US" sz="3200" b="1" dirty="0" err="1"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Mazin</a:t>
            </a:r>
            <a:r>
              <a:rPr lang="en-US" sz="3200" b="1"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S. Al-Hakeem</a:t>
            </a:r>
            <a:endParaRPr lang="ar-IQ" sz="1050" b="1" dirty="0" smtClean="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a:p>
            <a:pPr algn="ctr" rtl="1"/>
            <a:endParaRPr lang="ar-IQ" sz="1000" b="1" dirty="0">
              <a:solidFill>
                <a:srgbClr val="FF0000"/>
              </a:solidFill>
              <a:effectLst>
                <a:outerShdw blurRad="38100" dist="38100" dir="2700000" algn="tl">
                  <a:srgbClr val="000000">
                    <a:alpha val="43137"/>
                  </a:srgbClr>
                </a:outerShdw>
              </a:effectLst>
              <a:latin typeface="Noto Naskh Arabic" panose="020B0502040504020204" pitchFamily="34" charset="-78"/>
              <a:cs typeface="Noto Naskh Arabic" panose="020B0502040504020204" pitchFamily="34" charset="-78"/>
            </a:endParaRPr>
          </a:p>
        </p:txBody>
      </p:sp>
      <p:sp>
        <p:nvSpPr>
          <p:cNvPr id="14" name="AutoShape 12" descr="Image result for rain cartoon"/>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4" descr="Image result for rain cartoon"/>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3368709" y="754797"/>
            <a:ext cx="4794582" cy="1754326"/>
          </a:xfrm>
          <a:prstGeom prst="rect">
            <a:avLst/>
          </a:prstGeom>
        </p:spPr>
        <p:txBody>
          <a:bodyPr wrap="none">
            <a:spAutoFit/>
          </a:bodyPr>
          <a:lstStyle/>
          <a:p>
            <a:pPr algn="ctr"/>
            <a:r>
              <a:rPr lang="en-US" sz="4000" b="1" dirty="0" smtClean="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Computer Networks</a:t>
            </a:r>
          </a:p>
          <a:p>
            <a:pPr algn="ctr"/>
            <a:r>
              <a:rPr lang="en-US" sz="40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Chapter Seven</a:t>
            </a:r>
          </a:p>
          <a:p>
            <a:pPr algn="ctr"/>
            <a:r>
              <a:rPr lang="en-GB" sz="24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rPr>
              <a:t>DATA LINK LAYER</a:t>
            </a:r>
            <a:endParaRPr lang="en-US" sz="2400" b="1" dirty="0">
              <a:solidFill>
                <a:srgbClr val="FF0000"/>
              </a:solidFill>
              <a:effectLst>
                <a:outerShdw blurRad="38100" dist="38100" dir="2700000" algn="tl">
                  <a:srgbClr val="000000">
                    <a:alpha val="43137"/>
                  </a:srgbClr>
                </a:outerShdw>
              </a:effectLst>
              <a:latin typeface="Calisto MT" panose="02040603050505030304" pitchFamily="18" charset="0"/>
              <a:ea typeface="Times New Roman" panose="02020603050405020304" pitchFamily="18" charset="0"/>
              <a:cs typeface="Times New Roman" panose="02020603050405020304" pitchFamily="18" charset="0"/>
            </a:endParaRPr>
          </a:p>
        </p:txBody>
      </p:sp>
      <p:sp>
        <p:nvSpPr>
          <p:cNvPr id="12" name="Rectangle 11"/>
          <p:cNvSpPr/>
          <p:nvPr/>
        </p:nvSpPr>
        <p:spPr>
          <a:xfrm>
            <a:off x="1904741" y="2343648"/>
            <a:ext cx="7990650" cy="823752"/>
          </a:xfrm>
          <a:prstGeom prst="rect">
            <a:avLst/>
          </a:prstGeom>
        </p:spPr>
        <p:txBody>
          <a:bodyPr wrap="none">
            <a:spAutoFit/>
          </a:bodyPr>
          <a:lstStyle/>
          <a:p>
            <a:pPr algn="ctr">
              <a:lnSpc>
                <a:spcPct val="150000"/>
              </a:lnSpc>
              <a:spcAft>
                <a:spcPts val="1000"/>
              </a:spcAft>
            </a:pPr>
            <a:r>
              <a:rPr lang="en-US" sz="36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Data Link Control and Protocols  </a:t>
            </a:r>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(Part III b)</a:t>
            </a:r>
            <a:endParaRPr lang="en-US" sz="900"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rot="20975491">
            <a:off x="2544042" y="2367300"/>
            <a:ext cx="5891357" cy="2937407"/>
          </a:xfrm>
          <a:prstGeom prst="rect">
            <a:avLst/>
          </a:prstGeom>
        </p:spPr>
        <p:txBody>
          <a:bodyPr wrap="none">
            <a:spAutoFit/>
          </a:bodyPr>
          <a:lstStyle/>
          <a:p>
            <a:pPr algn="ctr">
              <a:lnSpc>
                <a:spcPct val="150000"/>
              </a:lnSpc>
              <a:spcAft>
                <a:spcPts val="1000"/>
              </a:spcAft>
            </a:pPr>
            <a:r>
              <a:rPr lang="en-US" sz="13800" b="1" dirty="0" smtClean="0">
                <a:solidFill>
                  <a:srgbClr val="00B05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Thanks</a:t>
            </a:r>
            <a:endParaRPr lang="en-US" sz="5400" dirty="0">
              <a:solidFill>
                <a:srgbClr val="00B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637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235510" y="-217668"/>
            <a:ext cx="9155390" cy="1189493"/>
          </a:xfrm>
          <a:prstGeom prst="rect">
            <a:avLst/>
          </a:prstGeom>
        </p:spPr>
        <p:txBody>
          <a:bodyPr wrap="none">
            <a:spAutoFit/>
          </a:bodyPr>
          <a:lstStyle/>
          <a:p>
            <a:pPr algn="ctr">
              <a:lnSpc>
                <a:spcPct val="150000"/>
              </a:lnSpc>
              <a:spcAft>
                <a:spcPts val="1000"/>
              </a:spcAft>
            </a:pP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H</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igh-</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L</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evel </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D</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ata Link </a:t>
            </a:r>
            <a:r>
              <a:rPr lang="en-US" sz="5400" b="1" u="sng"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C</a:t>
            </a:r>
            <a:r>
              <a:rPr lang="en-US" sz="5400" b="1" dirty="0" smtClean="0">
                <a:solidFill>
                  <a:srgbClr val="0070C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ontrol</a:t>
            </a:r>
          </a:p>
        </p:txBody>
      </p:sp>
      <p:grpSp>
        <p:nvGrpSpPr>
          <p:cNvPr id="32" name="Group 31"/>
          <p:cNvGrpSpPr/>
          <p:nvPr/>
        </p:nvGrpSpPr>
        <p:grpSpPr>
          <a:xfrm>
            <a:off x="1433832" y="1183199"/>
            <a:ext cx="9268756" cy="1932659"/>
            <a:chOff x="-1730617" y="1784150"/>
            <a:chExt cx="9268756" cy="1932659"/>
          </a:xfrm>
        </p:grpSpPr>
        <p:sp>
          <p:nvSpPr>
            <p:cNvPr id="23" name="Rectangle 22"/>
            <p:cNvSpPr/>
            <p:nvPr/>
          </p:nvSpPr>
          <p:spPr>
            <a:xfrm>
              <a:off x="-355255" y="1784150"/>
              <a:ext cx="6065507" cy="769441"/>
            </a:xfrm>
            <a:prstGeom prst="rect">
              <a:avLst/>
            </a:prstGeom>
          </p:spPr>
          <p:txBody>
            <a:bodyPr wrap="none">
              <a:spAutoFit/>
            </a:bodyPr>
            <a:lstStyle/>
            <a:p>
              <a:r>
                <a:rPr lang="en-US" sz="44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HLDC General Protocol</a:t>
              </a:r>
              <a:endParaRPr lang="en-US" sz="3600" i="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24" name="Rectangle 23"/>
            <p:cNvSpPr/>
            <p:nvPr/>
          </p:nvSpPr>
          <p:spPr>
            <a:xfrm>
              <a:off x="-1344079" y="2569074"/>
              <a:ext cx="8569334" cy="523220"/>
            </a:xfrm>
            <a:prstGeom prst="rect">
              <a:avLst/>
            </a:prstGeom>
          </p:spPr>
          <p:txBody>
            <a:bodyPr wrap="none">
              <a:spAutoFit/>
            </a:bodyPr>
            <a:lstStyle/>
            <a:p>
              <a:pPr algn="just"/>
              <a:r>
                <a:rPr lang="en-US" sz="2800" b="1" dirty="0">
                  <a:solidFill>
                    <a:srgbClr val="0070C0"/>
                  </a:solidFill>
                  <a:latin typeface="Times New Roman" panose="02020603050405020304" pitchFamily="18" charset="0"/>
                  <a:cs typeface="Times New Roman" panose="02020603050405020304" pitchFamily="18" charset="0"/>
                </a:rPr>
                <a:t>Point-to-Point </a:t>
              </a:r>
              <a:r>
                <a:rPr lang="en-US" sz="2800" b="1" dirty="0" smtClean="0">
                  <a:solidFill>
                    <a:srgbClr val="0070C0"/>
                  </a:solidFill>
                  <a:latin typeface="Times New Roman" panose="02020603050405020304" pitchFamily="18" charset="0"/>
                  <a:cs typeface="Times New Roman" panose="02020603050405020304" pitchFamily="18" charset="0"/>
                </a:rPr>
                <a:t>Access Protocol </a:t>
              </a:r>
              <a:r>
                <a:rPr lang="en-US" sz="2800" b="1" dirty="0">
                  <a:solidFill>
                    <a:srgbClr val="0070C0"/>
                  </a:solidFill>
                  <a:latin typeface="Times New Roman" panose="02020603050405020304" pitchFamily="18" charset="0"/>
                  <a:cs typeface="Times New Roman" panose="02020603050405020304" pitchFamily="18" charset="0"/>
                </a:rPr>
                <a:t>(PPP) </a:t>
              </a:r>
              <a:r>
                <a:rPr lang="en-US" sz="2800" b="1" dirty="0" smtClean="0">
                  <a:solidFill>
                    <a:srgbClr val="0070C0"/>
                  </a:solidFill>
                  <a:latin typeface="Times New Roman" panose="02020603050405020304" pitchFamily="18" charset="0"/>
                  <a:cs typeface="Times New Roman" panose="02020603050405020304" pitchFamily="18" charset="0"/>
                </a:rPr>
                <a:t>: Dedicated Link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25" name="Rectangle 24"/>
            <p:cNvSpPr/>
            <p:nvPr/>
          </p:nvSpPr>
          <p:spPr>
            <a:xfrm>
              <a:off x="-1730617" y="3193589"/>
              <a:ext cx="9268756" cy="523220"/>
            </a:xfrm>
            <a:prstGeom prst="rect">
              <a:avLst/>
            </a:prstGeom>
          </p:spPr>
          <p:txBody>
            <a:bodyPr wrap="none">
              <a:spAutoFit/>
            </a:bodyPr>
            <a:lstStyle/>
            <a:p>
              <a:pPr algn="just"/>
              <a:r>
                <a:rPr lang="en-US" sz="2800" b="1" dirty="0" smtClean="0">
                  <a:solidFill>
                    <a:srgbClr val="0070C0"/>
                  </a:solidFill>
                  <a:latin typeface="Times New Roman" panose="02020603050405020304" pitchFamily="18" charset="0"/>
                  <a:cs typeface="Times New Roman" panose="02020603050405020304" pitchFamily="18" charset="0"/>
                </a:rPr>
                <a:t>Multiple-Access Protocol : Common Link (Broadcast Link)</a:t>
              </a:r>
              <a:endParaRPr lang="en-US" sz="2800" b="1" dirty="0">
                <a:solidFill>
                  <a:srgbClr val="0070C0"/>
                </a:solidFill>
                <a:latin typeface="Times New Roman" panose="02020603050405020304" pitchFamily="18" charset="0"/>
                <a:cs typeface="Times New Roman" panose="02020603050405020304" pitchFamily="18" charset="0"/>
              </a:endParaRPr>
            </a:p>
          </p:txBody>
        </p:sp>
      </p:grpSp>
      <p:grpSp>
        <p:nvGrpSpPr>
          <p:cNvPr id="34" name="Group 33"/>
          <p:cNvGrpSpPr/>
          <p:nvPr/>
        </p:nvGrpSpPr>
        <p:grpSpPr>
          <a:xfrm rot="21288568">
            <a:off x="873416" y="3532230"/>
            <a:ext cx="2621808" cy="2098371"/>
            <a:chOff x="7630148" y="1721167"/>
            <a:chExt cx="2621808" cy="2098371"/>
          </a:xfrm>
        </p:grpSpPr>
        <p:sp>
          <p:nvSpPr>
            <p:cNvPr id="29" name="Rectangle 28"/>
            <p:cNvSpPr/>
            <p:nvPr/>
          </p:nvSpPr>
          <p:spPr>
            <a:xfrm>
              <a:off x="7630148" y="1721167"/>
              <a:ext cx="2621808" cy="742511"/>
            </a:xfrm>
            <a:prstGeom prst="rect">
              <a:avLst/>
            </a:prstGeom>
          </p:spPr>
          <p:txBody>
            <a:bodyPr wrap="none">
              <a:spAutoFit/>
            </a:bodyPr>
            <a:lstStyle/>
            <a:p>
              <a:pPr algn="just">
                <a:lnSpc>
                  <a:spcPct val="150000"/>
                </a:lnSpc>
              </a:pPr>
              <a:r>
                <a:rPr lang="en-US" sz="3200" b="1" dirty="0" smtClean="0">
                  <a:solidFill>
                    <a:schemeClr val="bg1">
                      <a:lumMod val="50000"/>
                    </a:schemeClr>
                  </a:solidFill>
                  <a:latin typeface="Times New Roman" panose="02020603050405020304" pitchFamily="18" charset="0"/>
                  <a:ea typeface="Calibri" panose="020F0502020204030204" pitchFamily="34" charset="0"/>
                  <a:cs typeface="Arial" panose="020B0604020202020204" pitchFamily="34" charset="0"/>
                </a:rPr>
                <a:t>Frames Types</a:t>
              </a:r>
              <a:endParaRPr lang="en-US" sz="3200" b="1" dirty="0">
                <a:solidFill>
                  <a:schemeClr val="bg1">
                    <a:lumMod val="50000"/>
                  </a:schemeClr>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0" name="Rectangle 29"/>
            <p:cNvSpPr/>
            <p:nvPr/>
          </p:nvSpPr>
          <p:spPr>
            <a:xfrm>
              <a:off x="8161014" y="2434543"/>
              <a:ext cx="1710725" cy="1384995"/>
            </a:xfrm>
            <a:prstGeom prst="rect">
              <a:avLst/>
            </a:prstGeom>
          </p:spPr>
          <p:txBody>
            <a:bodyPr wrap="none">
              <a:spAutoFit/>
            </a:bodyPr>
            <a:lstStyle/>
            <a:p>
              <a:pPr algn="ctr"/>
              <a:r>
                <a:rPr lang="en-US" sz="2800" b="1" dirty="0">
                  <a:solidFill>
                    <a:schemeClr val="bg1">
                      <a:lumMod val="50000"/>
                    </a:schemeClr>
                  </a:solidFill>
                  <a:latin typeface="Times New Roman" panose="02020603050405020304" pitchFamily="18" charset="0"/>
                  <a:cs typeface="Times New Roman" panose="02020603050405020304" pitchFamily="18" charset="0"/>
                </a:rPr>
                <a:t>I-frames</a:t>
              </a:r>
            </a:p>
            <a:p>
              <a:pPr algn="ctr"/>
              <a:r>
                <a:rPr lang="en-US" sz="2800" b="1" dirty="0">
                  <a:solidFill>
                    <a:schemeClr val="bg1">
                      <a:lumMod val="50000"/>
                    </a:schemeClr>
                  </a:solidFill>
                  <a:latin typeface="Times New Roman" panose="02020603050405020304" pitchFamily="18" charset="0"/>
                  <a:cs typeface="Times New Roman" panose="02020603050405020304" pitchFamily="18" charset="0"/>
                </a:rPr>
                <a:t>S-frames</a:t>
              </a:r>
            </a:p>
            <a:p>
              <a:pPr algn="ctr"/>
              <a:r>
                <a:rPr lang="en-US" sz="2800" b="1" dirty="0">
                  <a:solidFill>
                    <a:schemeClr val="bg1">
                      <a:lumMod val="50000"/>
                    </a:schemeClr>
                  </a:solidFill>
                  <a:latin typeface="Times New Roman" panose="02020603050405020304" pitchFamily="18" charset="0"/>
                  <a:cs typeface="Times New Roman" panose="02020603050405020304" pitchFamily="18" charset="0"/>
                </a:rPr>
                <a:t>U-frames </a:t>
              </a:r>
            </a:p>
          </p:txBody>
        </p:sp>
      </p:grpSp>
      <p:sp>
        <p:nvSpPr>
          <p:cNvPr id="17" name="Rectangle 16"/>
          <p:cNvSpPr/>
          <p:nvPr/>
        </p:nvSpPr>
        <p:spPr>
          <a:xfrm rot="335279">
            <a:off x="4845840" y="3685733"/>
            <a:ext cx="5815375" cy="954107"/>
          </a:xfrm>
          <a:prstGeom prst="rect">
            <a:avLst/>
          </a:prstGeom>
        </p:spPr>
        <p:txBody>
          <a:bodyPr wrap="none">
            <a:spAutoFit/>
          </a:bodyPr>
          <a:lstStyle/>
          <a:p>
            <a:pPr algn="just"/>
            <a:r>
              <a:rPr lang="en-US" sz="2800" b="1" dirty="0">
                <a:solidFill>
                  <a:schemeClr val="bg1">
                    <a:lumMod val="50000"/>
                  </a:schemeClr>
                </a:solidFill>
                <a:latin typeface="Times New Roman" panose="02020603050405020304" pitchFamily="18" charset="0"/>
                <a:cs typeface="Times New Roman" panose="02020603050405020304" pitchFamily="18" charset="0"/>
              </a:rPr>
              <a:t>Point-to-Point </a:t>
            </a:r>
            <a:r>
              <a:rPr lang="en-US" sz="2800" b="1" dirty="0" smtClean="0">
                <a:solidFill>
                  <a:schemeClr val="bg1">
                    <a:lumMod val="50000"/>
                  </a:schemeClr>
                </a:solidFill>
                <a:latin typeface="Times New Roman" panose="02020603050405020304" pitchFamily="18" charset="0"/>
                <a:cs typeface="Times New Roman" panose="02020603050405020304" pitchFamily="18" charset="0"/>
              </a:rPr>
              <a:t>Access Protocol </a:t>
            </a:r>
            <a:r>
              <a:rPr lang="en-US" sz="2800" b="1" dirty="0">
                <a:solidFill>
                  <a:schemeClr val="bg1">
                    <a:lumMod val="50000"/>
                  </a:schemeClr>
                </a:solidFill>
                <a:latin typeface="Times New Roman" panose="02020603050405020304" pitchFamily="18" charset="0"/>
                <a:cs typeface="Times New Roman" panose="02020603050405020304" pitchFamily="18" charset="0"/>
              </a:rPr>
              <a:t>(PPP</a:t>
            </a:r>
            <a:r>
              <a:rPr lang="en-US" sz="2800" b="1" dirty="0" smtClean="0">
                <a:solidFill>
                  <a:schemeClr val="bg1">
                    <a:lumMod val="50000"/>
                  </a:schemeClr>
                </a:solidFill>
                <a:latin typeface="Times New Roman" panose="02020603050405020304" pitchFamily="18" charset="0"/>
                <a:cs typeface="Times New Roman" panose="02020603050405020304" pitchFamily="18" charset="0"/>
              </a:rPr>
              <a:t>)</a:t>
            </a:r>
          </a:p>
          <a:p>
            <a:pPr algn="ctr"/>
            <a:r>
              <a:rPr lang="en-US" sz="2800" b="1" dirty="0">
                <a:solidFill>
                  <a:srgbClr val="C00000"/>
                </a:solidFill>
                <a:latin typeface="Times New Roman" panose="02020603050405020304" pitchFamily="18" charset="0"/>
                <a:cs typeface="Times New Roman" panose="02020603050405020304" pitchFamily="18" charset="0"/>
              </a:rPr>
              <a:t>Multiple-Access Protocol</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4705494" y="4812214"/>
            <a:ext cx="2725426" cy="1754326"/>
          </a:xfrm>
          <a:prstGeom prst="rect">
            <a:avLst/>
          </a:prstGeom>
        </p:spPr>
        <p:txBody>
          <a:bodyPr wrap="none">
            <a:spAutoFit/>
          </a:bodyPr>
          <a:lstStyle/>
          <a:p>
            <a:pPr algn="ctr"/>
            <a:r>
              <a:rPr lang="en-US" sz="24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ALOHA Protocol</a:t>
            </a:r>
          </a:p>
          <a:p>
            <a:pPr algn="ctr"/>
            <a:endParaRPr lang="en-US" sz="900" b="1" dirty="0">
              <a:solidFill>
                <a:srgbClr val="C00000"/>
              </a:solidFill>
              <a:latin typeface="Times New Roman" panose="02020603050405020304" pitchFamily="18" charset="0"/>
              <a:ea typeface="Calibri" panose="020F0502020204030204" pitchFamily="34" charset="0"/>
              <a:cs typeface="Arial" panose="020B0604020202020204" pitchFamily="34" charset="0"/>
            </a:endParaRPr>
          </a:p>
          <a:p>
            <a:pPr algn="ctr"/>
            <a:r>
              <a:rPr lang="en-US" sz="24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CSMA Method</a:t>
            </a:r>
          </a:p>
          <a:p>
            <a:pPr algn="ctr"/>
            <a:r>
              <a:rPr lang="en-US" sz="2400" b="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CSMA/CD </a:t>
            </a:r>
            <a:r>
              <a:rPr lang="en-US" sz="24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Method</a:t>
            </a:r>
          </a:p>
          <a:p>
            <a:pPr algn="ctr"/>
            <a:r>
              <a:rPr lang="en-US" sz="2400" b="1"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CSMA/CA </a:t>
            </a:r>
            <a:r>
              <a:rPr lang="en-US" sz="24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Method</a:t>
            </a:r>
          </a:p>
        </p:txBody>
      </p:sp>
    </p:spTree>
    <p:extLst>
      <p:ext uri="{BB962C8B-B14F-4D97-AF65-F5344CB8AC3E}">
        <p14:creationId xmlns:p14="http://schemas.microsoft.com/office/powerpoint/2010/main" val="18278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fade">
                                      <p:cBhvr>
                                        <p:cTn id="14" dur="1000"/>
                                        <p:tgtEl>
                                          <p:spTgt spid="34"/>
                                        </p:tgtEl>
                                      </p:cBhvr>
                                    </p:animEffect>
                                    <p:anim calcmode="lin" valueType="num">
                                      <p:cBhvr>
                                        <p:cTn id="15" dur="1000" fill="hold"/>
                                        <p:tgtEl>
                                          <p:spTgt spid="34"/>
                                        </p:tgtEl>
                                        <p:attrNameLst>
                                          <p:attrName>ppt_x</p:attrName>
                                        </p:attrNameLst>
                                      </p:cBhvr>
                                      <p:tavLst>
                                        <p:tav tm="0">
                                          <p:val>
                                            <p:strVal val="#ppt_x"/>
                                          </p:val>
                                        </p:tav>
                                        <p:tav tm="100000">
                                          <p:val>
                                            <p:strVal val="#ppt_x"/>
                                          </p:val>
                                        </p:tav>
                                      </p:tavLst>
                                    </p:anim>
                                    <p:anim calcmode="lin" valueType="num">
                                      <p:cBhvr>
                                        <p:cTn id="1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up)">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537" y="0"/>
            <a:ext cx="11333922" cy="752065"/>
          </a:xfrm>
          <a:prstGeom prst="rect">
            <a:avLst/>
          </a:prstGeom>
        </p:spPr>
        <p:txBody>
          <a:bodyPr wrap="square">
            <a:spAutoFit/>
          </a:bodyPr>
          <a:lstStyle/>
          <a:p>
            <a:pPr algn="just">
              <a:lnSpc>
                <a:spcPct val="150000"/>
              </a:lnSpc>
            </a:pP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7.11- </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Multiple Accesses Protocols</a:t>
            </a:r>
          </a:p>
        </p:txBody>
      </p:sp>
      <p:sp>
        <p:nvSpPr>
          <p:cNvPr id="5" name="Rectangle 4"/>
          <p:cNvSpPr/>
          <p:nvPr/>
        </p:nvSpPr>
        <p:spPr>
          <a:xfrm>
            <a:off x="501427" y="865040"/>
            <a:ext cx="11071032" cy="1384995"/>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When </a:t>
            </a:r>
            <a:r>
              <a:rPr lang="en-US" sz="2800" dirty="0">
                <a:latin typeface="Times New Roman" panose="02020603050405020304" pitchFamily="18" charset="0"/>
                <a:cs typeface="Times New Roman" panose="02020603050405020304" pitchFamily="18" charset="0"/>
              </a:rPr>
              <a:t>nodes or stations are connected and use a </a:t>
            </a:r>
            <a:r>
              <a:rPr lang="en-US" sz="2800" b="1" dirty="0">
                <a:latin typeface="Times New Roman" panose="02020603050405020304" pitchFamily="18" charset="0"/>
                <a:cs typeface="Times New Roman" panose="02020603050405020304" pitchFamily="18" charset="0"/>
              </a:rPr>
              <a:t>common link</a:t>
            </a:r>
            <a:r>
              <a:rPr lang="en-US" sz="2800" dirty="0">
                <a:latin typeface="Times New Roman" panose="02020603050405020304" pitchFamily="18" charset="0"/>
                <a:cs typeface="Times New Roman" panose="02020603050405020304" pitchFamily="18" charset="0"/>
              </a:rPr>
              <a:t>, called a </a:t>
            </a:r>
            <a:r>
              <a:rPr lang="en-US" sz="2800" b="1" dirty="0">
                <a:solidFill>
                  <a:srgbClr val="C00000"/>
                </a:solidFill>
                <a:latin typeface="Times New Roman" panose="02020603050405020304" pitchFamily="18" charset="0"/>
                <a:cs typeface="Times New Roman" panose="02020603050405020304" pitchFamily="18" charset="0"/>
              </a:rPr>
              <a:t>multipoint or broadcast link</a:t>
            </a:r>
            <a:r>
              <a:rPr lang="en-US" sz="2800" dirty="0">
                <a:latin typeface="Times New Roman" panose="02020603050405020304" pitchFamily="18" charset="0"/>
                <a:cs typeface="Times New Roman" panose="02020603050405020304" pitchFamily="18" charset="0"/>
              </a:rPr>
              <a:t>, we need a </a:t>
            </a:r>
            <a:r>
              <a:rPr lang="en-US" sz="2800" b="1" dirty="0">
                <a:solidFill>
                  <a:schemeClr val="accent1">
                    <a:lumMod val="50000"/>
                  </a:schemeClr>
                </a:solidFill>
                <a:latin typeface="Times New Roman" panose="02020603050405020304" pitchFamily="18" charset="0"/>
                <a:cs typeface="Times New Roman" panose="02020603050405020304" pitchFamily="18" charset="0"/>
              </a:rPr>
              <a:t>multiple-access protocol </a:t>
            </a:r>
            <a:r>
              <a:rPr lang="en-US" sz="2800" dirty="0">
                <a:latin typeface="Times New Roman" panose="02020603050405020304" pitchFamily="18" charset="0"/>
                <a:cs typeface="Times New Roman" panose="02020603050405020304" pitchFamily="18" charset="0"/>
              </a:rPr>
              <a:t>to coordinate access to the link</a:t>
            </a:r>
            <a:r>
              <a:rPr lang="en-US" sz="2800" dirty="0" smtClean="0">
                <a:latin typeface="Times New Roman" panose="02020603050405020304" pitchFamily="18" charset="0"/>
                <a:cs typeface="Times New Roman" panose="02020603050405020304" pitchFamily="18" charset="0"/>
              </a:rPr>
              <a:t>.</a:t>
            </a:r>
          </a:p>
        </p:txBody>
      </p:sp>
      <p:sp>
        <p:nvSpPr>
          <p:cNvPr id="4" name="Rectangle 3"/>
          <p:cNvSpPr/>
          <p:nvPr/>
        </p:nvSpPr>
        <p:spPr>
          <a:xfrm>
            <a:off x="501427" y="2614327"/>
            <a:ext cx="11071032" cy="3385542"/>
          </a:xfrm>
          <a:prstGeom prst="rect">
            <a:avLst/>
          </a:prstGeom>
        </p:spPr>
        <p:txBody>
          <a:bodyPr wrap="square">
            <a:spAutoFit/>
          </a:bodyPr>
          <a:lstStyle/>
          <a:p>
            <a:pPr algn="just"/>
            <a:r>
              <a:rPr lang="en-US" sz="2800" i="1" dirty="0" smtClean="0">
                <a:latin typeface="Times New Roman" panose="02020603050405020304" pitchFamily="18" charset="0"/>
                <a:cs typeface="Times New Roman" panose="02020603050405020304" pitchFamily="18" charset="0"/>
              </a:rPr>
              <a:t>The </a:t>
            </a:r>
            <a:r>
              <a:rPr lang="en-US" sz="2800" i="1" dirty="0">
                <a:latin typeface="Times New Roman" panose="02020603050405020304" pitchFamily="18" charset="0"/>
                <a:cs typeface="Times New Roman" panose="02020603050405020304" pitchFamily="18" charset="0"/>
              </a:rPr>
              <a:t>problem of controlling the access to the medium is similar to the rules of speaking in an assembly</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procedures guarantee that the right to speak is upheld and ensure that two people do not speak at the same time, do not interrupt each other, and do not monopolize the discussion, and so on.</a:t>
            </a:r>
          </a:p>
          <a:p>
            <a:pPr algn="just"/>
            <a:r>
              <a:rPr lang="en-US" dirty="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The situation is similar for multipoint networks. Many formal protocols have been devised to handle access to a shared link. </a:t>
            </a:r>
          </a:p>
        </p:txBody>
      </p:sp>
    </p:spTree>
    <p:extLst>
      <p:ext uri="{BB962C8B-B14F-4D97-AF65-F5344CB8AC3E}">
        <p14:creationId xmlns:p14="http://schemas.microsoft.com/office/powerpoint/2010/main" val="301612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537" y="0"/>
            <a:ext cx="11333922" cy="752065"/>
          </a:xfrm>
          <a:prstGeom prst="rect">
            <a:avLst/>
          </a:prstGeom>
        </p:spPr>
        <p:txBody>
          <a:bodyPr wrap="square">
            <a:spAutoFit/>
          </a:bodyPr>
          <a:lstStyle/>
          <a:p>
            <a:pPr algn="just">
              <a:lnSpc>
                <a:spcPct val="150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7.11.1- Random Access</a:t>
            </a:r>
          </a:p>
        </p:txBody>
      </p:sp>
      <p:sp>
        <p:nvSpPr>
          <p:cNvPr id="5" name="Rectangle 4"/>
          <p:cNvSpPr/>
          <p:nvPr/>
        </p:nvSpPr>
        <p:spPr>
          <a:xfrm>
            <a:off x="501427" y="733246"/>
            <a:ext cx="11071032" cy="2677656"/>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In random access, no station is superior to another station and none is assigned the control over another. No station permits, or does not permit, another station to send. </a:t>
            </a:r>
          </a:p>
          <a:p>
            <a:pPr algn="just"/>
            <a:r>
              <a:rPr lang="en-US" sz="2800" dirty="0">
                <a:latin typeface="Times New Roman" panose="02020603050405020304" pitchFamily="18" charset="0"/>
                <a:cs typeface="Times New Roman" panose="02020603050405020304" pitchFamily="18" charset="0"/>
              </a:rPr>
              <a:t>At each instance, a station that has data to send uses a procedure defined by the protocol to </a:t>
            </a:r>
            <a:r>
              <a:rPr lang="en-US" sz="2800" dirty="0">
                <a:solidFill>
                  <a:srgbClr val="00B050"/>
                </a:solidFill>
                <a:latin typeface="Times New Roman" panose="02020603050405020304" pitchFamily="18" charset="0"/>
                <a:cs typeface="Times New Roman" panose="02020603050405020304" pitchFamily="18" charset="0"/>
              </a:rPr>
              <a:t>make a decision </a:t>
            </a:r>
            <a:r>
              <a:rPr lang="en-US" sz="2800" dirty="0">
                <a:latin typeface="Times New Roman" panose="02020603050405020304" pitchFamily="18" charset="0"/>
                <a:cs typeface="Times New Roman" panose="02020603050405020304" pitchFamily="18" charset="0"/>
              </a:rPr>
              <a:t>on whether or not to send. </a:t>
            </a:r>
          </a:p>
          <a:p>
            <a:pPr algn="just"/>
            <a:r>
              <a:rPr lang="en-US" sz="2800" dirty="0">
                <a:latin typeface="Times New Roman" panose="02020603050405020304" pitchFamily="18" charset="0"/>
                <a:cs typeface="Times New Roman" panose="02020603050405020304" pitchFamily="18" charset="0"/>
              </a:rPr>
              <a:t>This </a:t>
            </a:r>
            <a:r>
              <a:rPr lang="en-US" sz="2800" dirty="0">
                <a:solidFill>
                  <a:srgbClr val="00B050"/>
                </a:solidFill>
                <a:latin typeface="Times New Roman" panose="02020603050405020304" pitchFamily="18" charset="0"/>
                <a:cs typeface="Times New Roman" panose="02020603050405020304" pitchFamily="18" charset="0"/>
              </a:rPr>
              <a:t>decision depends on the state of the medium </a:t>
            </a:r>
            <a:r>
              <a:rPr lang="en-US" sz="2800" dirty="0">
                <a:latin typeface="Times New Roman" panose="02020603050405020304" pitchFamily="18" charset="0"/>
                <a:cs typeface="Times New Roman" panose="02020603050405020304" pitchFamily="18" charset="0"/>
              </a:rPr>
              <a:t>(</a:t>
            </a:r>
            <a:r>
              <a:rPr lang="en-US" sz="2800" b="1" i="1" dirty="0">
                <a:latin typeface="Times New Roman" panose="02020603050405020304" pitchFamily="18" charset="0"/>
                <a:cs typeface="Times New Roman" panose="02020603050405020304" pitchFamily="18" charset="0"/>
              </a:rPr>
              <a:t>idle or busy</a:t>
            </a:r>
            <a:r>
              <a:rPr lang="en-US" sz="2800" dirty="0">
                <a:latin typeface="Times New Roman" panose="02020603050405020304" pitchFamily="18" charset="0"/>
                <a:cs typeface="Times New Roman" panose="02020603050405020304" pitchFamily="18" charset="0"/>
              </a:rPr>
              <a:t>). </a:t>
            </a:r>
          </a:p>
        </p:txBody>
      </p:sp>
      <p:sp>
        <p:nvSpPr>
          <p:cNvPr id="4" name="Rectangle 3"/>
          <p:cNvSpPr/>
          <p:nvPr/>
        </p:nvSpPr>
        <p:spPr>
          <a:xfrm>
            <a:off x="501427" y="3516203"/>
            <a:ext cx="11071032" cy="2677656"/>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other words, each station </a:t>
            </a:r>
            <a:r>
              <a:rPr lang="en-US" sz="2800" i="1" dirty="0">
                <a:solidFill>
                  <a:srgbClr val="C00000"/>
                </a:solidFill>
                <a:latin typeface="Times New Roman" panose="02020603050405020304" pitchFamily="18" charset="0"/>
                <a:cs typeface="Times New Roman" panose="02020603050405020304" pitchFamily="18" charset="0"/>
              </a:rPr>
              <a:t>can transmit when it desires on the condition </a:t>
            </a:r>
            <a:r>
              <a:rPr lang="en-US" sz="2800" dirty="0">
                <a:latin typeface="Times New Roman" panose="02020603050405020304" pitchFamily="18" charset="0"/>
                <a:cs typeface="Times New Roman" panose="02020603050405020304" pitchFamily="18" charset="0"/>
              </a:rPr>
              <a:t>that it follows the predefined procedure, including the testing of the state of the medium. </a:t>
            </a:r>
          </a:p>
          <a:p>
            <a:pPr algn="just"/>
            <a:r>
              <a:rPr lang="en-US" sz="2800" b="1" i="1" dirty="0">
                <a:solidFill>
                  <a:srgbClr val="C00000"/>
                </a:solidFill>
                <a:latin typeface="Times New Roman" panose="02020603050405020304" pitchFamily="18" charset="0"/>
                <a:cs typeface="Times New Roman" panose="02020603050405020304" pitchFamily="18" charset="0"/>
              </a:rPr>
              <a:t>There is no scheduled time for a station to transmit. </a:t>
            </a:r>
          </a:p>
          <a:p>
            <a:pPr algn="just"/>
            <a:r>
              <a:rPr lang="en-US" sz="2800" b="1" i="1" dirty="0">
                <a:solidFill>
                  <a:srgbClr val="C00000"/>
                </a:solidFill>
                <a:latin typeface="Times New Roman" panose="02020603050405020304" pitchFamily="18" charset="0"/>
                <a:cs typeface="Times New Roman" panose="02020603050405020304" pitchFamily="18" charset="0"/>
              </a:rPr>
              <a:t>Transmission is random among the stations. </a:t>
            </a:r>
          </a:p>
          <a:p>
            <a:pPr algn="just"/>
            <a:r>
              <a:rPr lang="en-US" sz="2800" b="1" i="1" dirty="0">
                <a:solidFill>
                  <a:srgbClr val="C00000"/>
                </a:solidFill>
                <a:latin typeface="Times New Roman" panose="02020603050405020304" pitchFamily="18" charset="0"/>
                <a:cs typeface="Times New Roman" panose="02020603050405020304" pitchFamily="18" charset="0"/>
              </a:rPr>
              <a:t>That is why these methods are called random access. </a:t>
            </a:r>
          </a:p>
        </p:txBody>
      </p:sp>
    </p:spTree>
    <p:extLst>
      <p:ext uri="{BB962C8B-B14F-4D97-AF65-F5344CB8AC3E}">
        <p14:creationId xmlns:p14="http://schemas.microsoft.com/office/powerpoint/2010/main" val="339889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537" y="0"/>
            <a:ext cx="11333922" cy="752065"/>
          </a:xfrm>
          <a:prstGeom prst="rect">
            <a:avLst/>
          </a:prstGeom>
        </p:spPr>
        <p:txBody>
          <a:bodyPr wrap="square">
            <a:spAutoFit/>
          </a:bodyPr>
          <a:lstStyle/>
          <a:p>
            <a:pPr algn="just">
              <a:lnSpc>
                <a:spcPct val="150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7.11.1- Random Access</a:t>
            </a:r>
          </a:p>
        </p:txBody>
      </p:sp>
      <p:sp>
        <p:nvSpPr>
          <p:cNvPr id="5" name="Rectangle 4"/>
          <p:cNvSpPr/>
          <p:nvPr/>
        </p:nvSpPr>
        <p:spPr>
          <a:xfrm>
            <a:off x="501427" y="733246"/>
            <a:ext cx="11071032" cy="1815882"/>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a random access method, </a:t>
            </a:r>
            <a:r>
              <a:rPr lang="en-US" sz="2800" b="1" i="1" dirty="0">
                <a:latin typeface="Times New Roman" panose="02020603050405020304" pitchFamily="18" charset="0"/>
                <a:cs typeface="Times New Roman" panose="02020603050405020304" pitchFamily="18" charset="0"/>
              </a:rPr>
              <a:t>each station has the right to the medium without being controlled by any other station. </a:t>
            </a:r>
            <a:endParaRPr lang="en-US" sz="2800" b="1" i="1"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However</a:t>
            </a:r>
            <a:r>
              <a:rPr lang="en-US" sz="2800" dirty="0">
                <a:latin typeface="Times New Roman" panose="02020603050405020304" pitchFamily="18" charset="0"/>
                <a:cs typeface="Times New Roman" panose="02020603050405020304" pitchFamily="18" charset="0"/>
              </a:rPr>
              <a:t>, if more than one station tries to send, there is an access </a:t>
            </a:r>
            <a:r>
              <a:rPr lang="en-US" sz="2800" dirty="0" smtClean="0">
                <a:latin typeface="Times New Roman" panose="02020603050405020304" pitchFamily="18" charset="0"/>
                <a:cs typeface="Times New Roman" panose="02020603050405020304" pitchFamily="18" charset="0"/>
              </a:rPr>
              <a:t>conflict </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a:t>
            </a:r>
            <a:r>
              <a:rPr lang="en-US" sz="2800" b="1" i="1" dirty="0" smtClean="0">
                <a:solidFill>
                  <a:srgbClr val="C00000"/>
                </a:solidFill>
                <a:latin typeface="Times New Roman" panose="02020603050405020304" pitchFamily="18" charset="0"/>
                <a:cs typeface="Times New Roman" panose="02020603050405020304" pitchFamily="18" charset="0"/>
              </a:rPr>
              <a:t>collision</a:t>
            </a:r>
            <a:r>
              <a:rPr lang="en-US" sz="2800" dirty="0" smtClean="0">
                <a:latin typeface="Times New Roman" panose="02020603050405020304" pitchFamily="18" charset="0"/>
                <a:cs typeface="Times New Roman" panose="02020603050405020304" pitchFamily="18" charset="0"/>
              </a:rPr>
              <a:t>- and </a:t>
            </a:r>
            <a:r>
              <a:rPr lang="en-US" sz="2800" dirty="0">
                <a:latin typeface="Times New Roman" panose="02020603050405020304" pitchFamily="18" charset="0"/>
                <a:cs typeface="Times New Roman" panose="02020603050405020304" pitchFamily="18" charset="0"/>
              </a:rPr>
              <a:t>the frames will be either destroyed or modified. </a:t>
            </a:r>
          </a:p>
        </p:txBody>
      </p:sp>
      <p:sp>
        <p:nvSpPr>
          <p:cNvPr id="4" name="Rectangle 3"/>
          <p:cNvSpPr/>
          <p:nvPr/>
        </p:nvSpPr>
        <p:spPr>
          <a:xfrm>
            <a:off x="501427" y="2862806"/>
            <a:ext cx="11071032" cy="2677656"/>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random access methods have evolved from a very interesting protocol known as </a:t>
            </a:r>
            <a:r>
              <a:rPr lang="en-US" sz="2800" b="1" dirty="0">
                <a:solidFill>
                  <a:srgbClr val="0070C0"/>
                </a:solidFill>
                <a:latin typeface="Times New Roman" panose="02020603050405020304" pitchFamily="18" charset="0"/>
                <a:cs typeface="Times New Roman" panose="02020603050405020304" pitchFamily="18" charset="0"/>
              </a:rPr>
              <a:t>ALOHA</a:t>
            </a:r>
            <a:r>
              <a:rPr lang="en-US" sz="2800" dirty="0">
                <a:latin typeface="Times New Roman" panose="02020603050405020304" pitchFamily="18" charset="0"/>
                <a:cs typeface="Times New Roman" panose="02020603050405020304" pitchFamily="18" charset="0"/>
              </a:rPr>
              <a:t>, which used a very simple procedure called </a:t>
            </a:r>
            <a:r>
              <a:rPr lang="en-US" sz="2800" i="1" dirty="0" smtClean="0">
                <a:latin typeface="Times New Roman" panose="02020603050405020304" pitchFamily="18" charset="0"/>
                <a:cs typeface="Times New Roman" panose="02020603050405020304" pitchFamily="18" charset="0"/>
              </a:rPr>
              <a:t>Multiple </a:t>
            </a:r>
            <a:r>
              <a:rPr lang="en-US" sz="2800" i="1" dirty="0">
                <a:latin typeface="Times New Roman" panose="02020603050405020304" pitchFamily="18" charset="0"/>
                <a:cs typeface="Times New Roman" panose="02020603050405020304" pitchFamily="18" charset="0"/>
              </a:rPr>
              <a:t>Access (MA)</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method was improved with the addition of a procedure that forces the station to sense the medium before transmitting. This was called </a:t>
            </a:r>
            <a:r>
              <a:rPr lang="en-US" sz="2800" i="1" dirty="0">
                <a:latin typeface="Times New Roman" panose="02020603050405020304" pitchFamily="18" charset="0"/>
                <a:cs typeface="Times New Roman" panose="02020603050405020304" pitchFamily="18" charset="0"/>
              </a:rPr>
              <a:t>Carrier Sense Multiple Access (CSMA)</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4126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347" y="0"/>
            <a:ext cx="11731487" cy="3207032"/>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7.11.1.1 Carrier Sense Multiple Access (CSMA)</a:t>
            </a: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To </a:t>
            </a:r>
            <a:r>
              <a:rPr lang="en-US" sz="2400" i="1" dirty="0">
                <a:latin typeface="Times New Roman" panose="02020603050405020304" pitchFamily="18" charset="0"/>
                <a:ea typeface="Calibri" panose="020F0502020204030204" pitchFamily="34" charset="0"/>
                <a:cs typeface="Arial" panose="020B0604020202020204" pitchFamily="34" charset="0"/>
              </a:rPr>
              <a:t>minimize the chance of collision </a:t>
            </a:r>
            <a:r>
              <a:rPr lang="en-US" sz="2400" dirty="0">
                <a:latin typeface="Times New Roman" panose="02020603050405020304" pitchFamily="18" charset="0"/>
                <a:ea typeface="Calibri" panose="020F0502020204030204" pitchFamily="34" charset="0"/>
                <a:cs typeface="Arial" panose="020B0604020202020204" pitchFamily="34" charset="0"/>
              </a:rPr>
              <a:t>and, therefore, </a:t>
            </a:r>
            <a:r>
              <a:rPr lang="en-US" sz="2400" i="1" dirty="0">
                <a:latin typeface="Times New Roman" panose="02020603050405020304" pitchFamily="18" charset="0"/>
                <a:ea typeface="Calibri" panose="020F0502020204030204" pitchFamily="34" charset="0"/>
                <a:cs typeface="Arial" panose="020B0604020202020204" pitchFamily="34" charset="0"/>
              </a:rPr>
              <a:t>increase the performance</a:t>
            </a:r>
            <a:r>
              <a:rPr lang="en-US" sz="2400" dirty="0">
                <a:latin typeface="Times New Roman" panose="02020603050405020304" pitchFamily="18" charset="0"/>
                <a:ea typeface="Calibri" panose="020F0502020204030204" pitchFamily="34" charset="0"/>
                <a:cs typeface="Arial" panose="020B0604020202020204" pitchFamily="34" charset="0"/>
              </a:rPr>
              <a:t>, the CSMA method was developed.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The </a:t>
            </a:r>
            <a:r>
              <a:rPr lang="en-US" sz="2400" dirty="0">
                <a:latin typeface="Times New Roman" panose="02020603050405020304" pitchFamily="18" charset="0"/>
                <a:ea typeface="Calibri" panose="020F0502020204030204" pitchFamily="34" charset="0"/>
                <a:cs typeface="Arial" panose="020B0604020202020204" pitchFamily="34" charset="0"/>
              </a:rPr>
              <a:t>chance of collision can be reduced </a:t>
            </a:r>
            <a:r>
              <a:rPr lang="en-US" sz="2400" b="1" i="1" dirty="0">
                <a:latin typeface="Times New Roman" panose="02020603050405020304" pitchFamily="18" charset="0"/>
                <a:ea typeface="Calibri" panose="020F0502020204030204" pitchFamily="34" charset="0"/>
                <a:cs typeface="Arial" panose="020B0604020202020204" pitchFamily="34" charset="0"/>
              </a:rPr>
              <a:t>if a station senses the medium before trying to use it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Carrier sense multiple access (CSMA) </a:t>
            </a:r>
            <a:r>
              <a:rPr lang="en-US" sz="2400" dirty="0">
                <a:latin typeface="Times New Roman" panose="02020603050405020304" pitchFamily="18" charset="0"/>
                <a:ea typeface="Calibri" panose="020F0502020204030204" pitchFamily="34" charset="0"/>
                <a:cs typeface="Arial" panose="020B0604020202020204" pitchFamily="34" charset="0"/>
              </a:rPr>
              <a:t>requires that each station first listen to the medium (or check the state of the medium) before sending.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In </a:t>
            </a:r>
            <a:r>
              <a:rPr lang="en-US" sz="2400" dirty="0">
                <a:solidFill>
                  <a:srgbClr val="0070C0"/>
                </a:solidFill>
                <a:latin typeface="Times New Roman" panose="02020603050405020304" pitchFamily="18" charset="0"/>
                <a:ea typeface="Calibri" panose="020F0502020204030204" pitchFamily="34" charset="0"/>
                <a:cs typeface="Arial" panose="020B0604020202020204" pitchFamily="34" charset="0"/>
              </a:rPr>
              <a:t>other words, CSMA is based on the principle "</a:t>
            </a: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sense before transmit" </a:t>
            </a:r>
            <a:r>
              <a:rPr lang="en-US" sz="2400" dirty="0">
                <a:solidFill>
                  <a:srgbClr val="0070C0"/>
                </a:solidFill>
                <a:latin typeface="Times New Roman" panose="02020603050405020304" pitchFamily="18" charset="0"/>
                <a:ea typeface="Calibri" panose="020F0502020204030204" pitchFamily="34" charset="0"/>
                <a:cs typeface="Arial" panose="020B0604020202020204" pitchFamily="34" charset="0"/>
              </a:rPr>
              <a:t>or</a:t>
            </a:r>
            <a:r>
              <a:rPr lang="en-US" sz="2400" i="1" dirty="0">
                <a:solidFill>
                  <a:srgbClr val="0070C0"/>
                </a:solidFill>
                <a:latin typeface="Times New Roman" panose="02020603050405020304" pitchFamily="18" charset="0"/>
                <a:ea typeface="Calibri" panose="020F0502020204030204" pitchFamily="34" charset="0"/>
                <a:cs typeface="Arial" panose="020B0604020202020204" pitchFamily="34" charset="0"/>
              </a:rPr>
              <a:t> "listen before talk</a:t>
            </a:r>
            <a:r>
              <a:rPr lang="en-US" sz="2400" i="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t>
            </a:r>
            <a:endParaRPr lang="en-US" sz="24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215347" y="3359426"/>
            <a:ext cx="11731487" cy="2189125"/>
          </a:xfrm>
          <a:prstGeom prst="rect">
            <a:avLst/>
          </a:prstGeom>
        </p:spPr>
        <p:txBody>
          <a:bodyPr wrap="square">
            <a:spAutoFit/>
          </a:bodyPr>
          <a:lstStyle/>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CSMA </a:t>
            </a:r>
            <a:r>
              <a:rPr lang="en-US" sz="2400" dirty="0">
                <a:latin typeface="Times New Roman" panose="02020603050405020304" pitchFamily="18" charset="0"/>
                <a:ea typeface="Calibri" panose="020F0502020204030204" pitchFamily="34" charset="0"/>
                <a:cs typeface="Arial" panose="020B0604020202020204" pitchFamily="34" charset="0"/>
              </a:rPr>
              <a:t>can </a:t>
            </a:r>
            <a:r>
              <a:rPr lang="en-US" sz="2400" i="1" dirty="0">
                <a:latin typeface="Times New Roman" panose="02020603050405020304" pitchFamily="18" charset="0"/>
                <a:ea typeface="Calibri" panose="020F0502020204030204" pitchFamily="34" charset="0"/>
                <a:cs typeface="Arial" panose="020B0604020202020204" pitchFamily="34" charset="0"/>
              </a:rPr>
              <a:t>reduce</a:t>
            </a:r>
            <a:r>
              <a:rPr lang="en-US" sz="2400" dirty="0">
                <a:latin typeface="Times New Roman" panose="02020603050405020304" pitchFamily="18" charset="0"/>
                <a:ea typeface="Calibri" panose="020F0502020204030204" pitchFamily="34" charset="0"/>
                <a:cs typeface="Arial" panose="020B0604020202020204" pitchFamily="34" charset="0"/>
              </a:rPr>
              <a:t> the possibility of collision, but it </a:t>
            </a:r>
            <a:r>
              <a:rPr lang="en-US" sz="2400" i="1" dirty="0">
                <a:latin typeface="Times New Roman" panose="02020603050405020304" pitchFamily="18" charset="0"/>
                <a:ea typeface="Calibri" panose="020F0502020204030204" pitchFamily="34" charset="0"/>
                <a:cs typeface="Arial" panose="020B0604020202020204" pitchFamily="34" charset="0"/>
              </a:rPr>
              <a:t>cannot eliminate</a:t>
            </a:r>
            <a:r>
              <a:rPr lang="en-US" sz="2400" dirty="0">
                <a:latin typeface="Times New Roman" panose="02020603050405020304" pitchFamily="18" charset="0"/>
                <a:ea typeface="Calibri" panose="020F0502020204030204" pitchFamily="34" charset="0"/>
                <a:cs typeface="Arial" panose="020B0604020202020204" pitchFamily="34" charset="0"/>
              </a:rPr>
              <a:t> it.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The </a:t>
            </a:r>
            <a:r>
              <a:rPr lang="en-US" sz="2400" dirty="0">
                <a:latin typeface="Times New Roman" panose="02020603050405020304" pitchFamily="18" charset="0"/>
                <a:ea typeface="Calibri" panose="020F0502020204030204" pitchFamily="34" charset="0"/>
                <a:cs typeface="Arial" panose="020B0604020202020204" pitchFamily="34" charset="0"/>
              </a:rPr>
              <a:t>possibility of collision still exists because of propagation delay; when a station sends a frame, it still takes time (although very short) for the first bit to reach every station and for every station to sense it. In other words, a station may sense the medium and find it idle, only because the first bit sent by another station has not yet been received.</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5365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879" y="44185"/>
            <a:ext cx="11567381" cy="4268861"/>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5.11.1.2 Carrier Sense Multiple Access with Collision Detection (CSMA/CD</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algn="just">
              <a:lnSpc>
                <a:spcPct val="115000"/>
              </a:lnSpc>
            </a:pPr>
            <a:endParaRPr lang="en-US" sz="1400"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CSMA method does not specify the procedure following a collision.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Carrier </a:t>
            </a:r>
            <a:r>
              <a:rPr lang="en-US" sz="2400" dirty="0">
                <a:latin typeface="Times New Roman" panose="02020603050405020304" pitchFamily="18" charset="0"/>
                <a:ea typeface="Calibri" panose="020F0502020204030204" pitchFamily="34" charset="0"/>
                <a:cs typeface="Arial" panose="020B0604020202020204" pitchFamily="34" charset="0"/>
              </a:rPr>
              <a:t>sense multiple access with collision detection (CSMA/CD) augments the algorithm to handle the collision.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11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In </a:t>
            </a:r>
            <a:r>
              <a:rPr lang="en-US" sz="2400" dirty="0">
                <a:latin typeface="Times New Roman" panose="02020603050405020304" pitchFamily="18" charset="0"/>
                <a:ea typeface="Calibri" panose="020F0502020204030204" pitchFamily="34" charset="0"/>
                <a:cs typeface="Arial" panose="020B0604020202020204" pitchFamily="34" charset="0"/>
              </a:rPr>
              <a:t>this method, </a:t>
            </a:r>
            <a:r>
              <a:rPr lang="en-US" sz="2400" i="1" dirty="0">
                <a:latin typeface="Times New Roman" panose="02020603050405020304" pitchFamily="18" charset="0"/>
                <a:ea typeface="Calibri" panose="020F0502020204030204" pitchFamily="34" charset="0"/>
                <a:cs typeface="Arial" panose="020B0604020202020204" pitchFamily="34" charset="0"/>
              </a:rPr>
              <a:t>a station monitors the medium after it sends a frame to see if the transmission was successful</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If </a:t>
            </a:r>
            <a:r>
              <a:rPr lang="en-US" sz="2400" dirty="0">
                <a:latin typeface="Times New Roman" panose="02020603050405020304" pitchFamily="18" charset="0"/>
                <a:ea typeface="Calibri" panose="020F0502020204030204" pitchFamily="34" charset="0"/>
                <a:cs typeface="Arial" panose="020B0604020202020204" pitchFamily="34" charset="0"/>
              </a:rPr>
              <a:t>so, the station is finished. If, however, there is a collision, the frame is sent again</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3647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879" y="44185"/>
            <a:ext cx="11567381" cy="1179554"/>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5.11.1.2 Carrier Sense Multiple Access with Collision Detection (CSMA/CD</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endPar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7530" y="1533235"/>
            <a:ext cx="6829730" cy="4222948"/>
          </a:xfrm>
          <a:prstGeom prst="rect">
            <a:avLst/>
          </a:prstGeom>
          <a:solidFill>
            <a:srgbClr val="FFFFFF"/>
          </a:solidFill>
          <a:ln>
            <a:noFill/>
          </a:ln>
        </p:spPr>
      </p:pic>
      <p:sp>
        <p:nvSpPr>
          <p:cNvPr id="5" name="Rectangle 4"/>
          <p:cNvSpPr/>
          <p:nvPr/>
        </p:nvSpPr>
        <p:spPr>
          <a:xfrm>
            <a:off x="6440439" y="6065680"/>
            <a:ext cx="3724096" cy="507831"/>
          </a:xfrm>
          <a:prstGeom prst="rect">
            <a:avLst/>
          </a:prstGeom>
        </p:spPr>
        <p:txBody>
          <a:bodyPr wrap="none">
            <a:spAutoFit/>
          </a:bodyPr>
          <a:lstStyle/>
          <a:p>
            <a:pPr algn="ctr">
              <a:lnSpc>
                <a:spcPct val="150000"/>
              </a:lnSpc>
            </a:pPr>
            <a:r>
              <a:rPr lang="en-US" b="1" i="1" dirty="0">
                <a:latin typeface="Times New Roman" panose="02020603050405020304" pitchFamily="18" charset="0"/>
                <a:ea typeface="Calibri" panose="020F0502020204030204" pitchFamily="34" charset="0"/>
                <a:cs typeface="Arial" panose="020B0604020202020204" pitchFamily="34" charset="0"/>
              </a:rPr>
              <a:t>Collision of the first bit in CSMA/CD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399332" y="1384398"/>
            <a:ext cx="4073278" cy="5189113"/>
          </a:xfrm>
          <a:prstGeom prst="rect">
            <a:avLst/>
          </a:prstGeom>
        </p:spPr>
        <p:txBody>
          <a:bodyPr wrap="square">
            <a:spAutoFit/>
          </a:bodyPr>
          <a:lstStyle/>
          <a:p>
            <a:pPr algn="just">
              <a:lnSpc>
                <a:spcPct val="115000"/>
              </a:lnSpc>
            </a:pPr>
            <a:r>
              <a:rPr lang="en-US" sz="2400" dirty="0" smtClean="0">
                <a:latin typeface="Times New Roman" panose="02020603050405020304" pitchFamily="18" charset="0"/>
                <a:ea typeface="Calibri" panose="020F0502020204030204" pitchFamily="34" charset="0"/>
                <a:cs typeface="Arial" panose="020B0604020202020204" pitchFamily="34" charset="0"/>
              </a:rPr>
              <a:t>To </a:t>
            </a:r>
            <a:r>
              <a:rPr lang="en-US" sz="2400" dirty="0">
                <a:latin typeface="Times New Roman" panose="02020603050405020304" pitchFamily="18" charset="0"/>
                <a:ea typeface="Calibri" panose="020F0502020204030204" pitchFamily="34" charset="0"/>
                <a:cs typeface="Arial" panose="020B0604020202020204" pitchFamily="34" charset="0"/>
              </a:rPr>
              <a:t>better understand CSMA/CD, let us look at the first bits transmitted by the two stations involved in the collision. Although each station continues to send bits in the frame until it detects the collision, we show what happens as the first bits collide. </a:t>
            </a: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In the following Figure, stations A and C are involved in the collision.</a:t>
            </a:r>
          </a:p>
        </p:txBody>
      </p:sp>
    </p:spTree>
    <p:extLst>
      <p:ext uri="{BB962C8B-B14F-4D97-AF65-F5344CB8AC3E}">
        <p14:creationId xmlns:p14="http://schemas.microsoft.com/office/powerpoint/2010/main" val="1881451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026" y="38072"/>
            <a:ext cx="11658600" cy="3985706"/>
          </a:xfrm>
          <a:prstGeom prst="rect">
            <a:avLst/>
          </a:prstGeom>
        </p:spPr>
        <p:txBody>
          <a:bodyPr wrap="square">
            <a:spAutoFit/>
          </a:bodyPr>
          <a:lstStyle/>
          <a:p>
            <a:pPr algn="just">
              <a:lnSpc>
                <a:spcPct val="115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7.11.1.3 Carrier Sense Multiple Access with Collision Avoidance (CSMA/CA</a:t>
            </a:r>
            <a:r>
              <a:rPr lang="en-US" sz="32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algn="just">
              <a:lnSpc>
                <a:spcPct val="115000"/>
              </a:lnSpc>
            </a:pPr>
            <a:endParaRPr lang="en-US" sz="1200" b="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basic idea behind </a:t>
            </a:r>
            <a:r>
              <a:rPr lang="en-US" sz="2400" i="1" dirty="0">
                <a:latin typeface="Times New Roman" panose="02020603050405020304" pitchFamily="18" charset="0"/>
                <a:ea typeface="Calibri" panose="020F0502020204030204" pitchFamily="34" charset="0"/>
                <a:cs typeface="Arial" panose="020B0604020202020204" pitchFamily="34" charset="0"/>
              </a:rPr>
              <a:t>CSMA/CD </a:t>
            </a:r>
            <a:r>
              <a:rPr lang="en-US" sz="2400" dirty="0">
                <a:latin typeface="Times New Roman" panose="02020603050405020304" pitchFamily="18" charset="0"/>
                <a:ea typeface="Calibri" panose="020F0502020204030204" pitchFamily="34" charset="0"/>
                <a:cs typeface="Arial" panose="020B0604020202020204" pitchFamily="34" charset="0"/>
              </a:rPr>
              <a:t>is that a station needs to be able to receive while transmitting to detect a collision. </a:t>
            </a:r>
          </a:p>
          <a:p>
            <a:pPr algn="just">
              <a:lnSpc>
                <a:spcPct val="115000"/>
              </a:lnSpc>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When </a:t>
            </a:r>
            <a:r>
              <a:rPr lang="en-US" sz="2400" dirty="0">
                <a:solidFill>
                  <a:srgbClr val="00B050"/>
                </a:solidFill>
                <a:latin typeface="Times New Roman" panose="02020603050405020304" pitchFamily="18" charset="0"/>
                <a:ea typeface="Calibri" panose="020F0502020204030204" pitchFamily="34" charset="0"/>
                <a:cs typeface="Arial" panose="020B0604020202020204" pitchFamily="34" charset="0"/>
              </a:rPr>
              <a:t>there is no collision</a:t>
            </a:r>
            <a:r>
              <a:rPr lang="en-US" sz="2400" dirty="0">
                <a:latin typeface="Times New Roman" panose="02020603050405020304" pitchFamily="18" charset="0"/>
                <a:ea typeface="Calibri" panose="020F0502020204030204" pitchFamily="34" charset="0"/>
                <a:cs typeface="Arial" panose="020B0604020202020204" pitchFamily="34" charset="0"/>
              </a:rPr>
              <a:t>, the station receives one signal</a:t>
            </a:r>
            <a:r>
              <a:rPr lang="en-US" sz="2400" i="1" dirty="0">
                <a:latin typeface="Times New Roman" panose="02020603050405020304" pitchFamily="18" charset="0"/>
                <a:ea typeface="Calibri" panose="020F0502020204030204" pitchFamily="34" charset="0"/>
                <a:cs typeface="Arial" panose="020B0604020202020204" pitchFamily="34" charset="0"/>
              </a:rPr>
              <a:t>: its own signal</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When </a:t>
            </a:r>
            <a:r>
              <a:rPr lang="en-US" sz="2400" dirty="0">
                <a:solidFill>
                  <a:srgbClr val="C00000"/>
                </a:solidFill>
                <a:latin typeface="Times New Roman" panose="02020603050405020304" pitchFamily="18" charset="0"/>
                <a:ea typeface="Calibri" panose="020F0502020204030204" pitchFamily="34" charset="0"/>
                <a:cs typeface="Arial" panose="020B0604020202020204" pitchFamily="34" charset="0"/>
              </a:rPr>
              <a:t>there is a collision</a:t>
            </a:r>
            <a:r>
              <a:rPr lang="en-US" sz="2400" dirty="0">
                <a:latin typeface="Times New Roman" panose="02020603050405020304" pitchFamily="18" charset="0"/>
                <a:ea typeface="Calibri" panose="020F0502020204030204" pitchFamily="34" charset="0"/>
                <a:cs typeface="Arial" panose="020B0604020202020204" pitchFamily="34" charset="0"/>
              </a:rPr>
              <a:t>, the station receives two signals: </a:t>
            </a:r>
            <a:r>
              <a:rPr lang="en-US" sz="2400" i="1" dirty="0">
                <a:latin typeface="Times New Roman" panose="02020603050405020304" pitchFamily="18" charset="0"/>
                <a:ea typeface="Calibri" panose="020F0502020204030204" pitchFamily="34" charset="0"/>
                <a:cs typeface="Arial" panose="020B0604020202020204" pitchFamily="34" charset="0"/>
              </a:rPr>
              <a:t>its own signal </a:t>
            </a:r>
            <a:r>
              <a:rPr lang="en-US" sz="2400" dirty="0">
                <a:latin typeface="Times New Roman" panose="02020603050405020304" pitchFamily="18" charset="0"/>
                <a:ea typeface="Calibri" panose="020F0502020204030204" pitchFamily="34" charset="0"/>
                <a:cs typeface="Arial" panose="020B0604020202020204" pitchFamily="34" charset="0"/>
              </a:rPr>
              <a:t>and</a:t>
            </a:r>
            <a:r>
              <a:rPr lang="en-US" sz="2400" i="1" dirty="0">
                <a:latin typeface="Times New Roman" panose="02020603050405020304" pitchFamily="18" charset="0"/>
                <a:ea typeface="Calibri" panose="020F0502020204030204" pitchFamily="34" charset="0"/>
                <a:cs typeface="Arial" panose="020B0604020202020204" pitchFamily="34" charset="0"/>
              </a:rPr>
              <a:t> the signal transmitted by a second station</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92415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816</TotalTime>
  <Words>868</Words>
  <Application>Microsoft Office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Aharoni</vt:lpstr>
      <vt:lpstr>Arial</vt:lpstr>
      <vt:lpstr>Calibri</vt:lpstr>
      <vt:lpstr>Calibri Light</vt:lpstr>
      <vt:lpstr>Calisto MT</vt:lpstr>
      <vt:lpstr>Noto Naskh Arabic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Mazin Al-Hakeem</dc:creator>
  <cp:lastModifiedBy>Mazin Al-Hakeem</cp:lastModifiedBy>
  <cp:revision>85</cp:revision>
  <dcterms:created xsi:type="dcterms:W3CDTF">2018-04-07T20:27:30Z</dcterms:created>
  <dcterms:modified xsi:type="dcterms:W3CDTF">2018-05-21T20:58:03Z</dcterms:modified>
</cp:coreProperties>
</file>