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334" r:id="rId4"/>
    <p:sldId id="335" r:id="rId5"/>
    <p:sldId id="336" r:id="rId6"/>
    <p:sldId id="337" r:id="rId7"/>
    <p:sldId id="342" r:id="rId8"/>
    <p:sldId id="343" r:id="rId9"/>
    <p:sldId id="340" r:id="rId10"/>
    <p:sldId id="339" r:id="rId11"/>
    <p:sldId id="346" r:id="rId12"/>
    <p:sldId id="344" r:id="rId13"/>
    <p:sldId id="345" r:id="rId14"/>
    <p:sldId id="28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FDAEA"/>
    <a:srgbClr val="D9D9D9"/>
    <a:srgbClr val="E4BC96"/>
    <a:srgbClr val="BFE10E"/>
    <a:srgbClr val="F664AF"/>
    <a:srgbClr val="FF7F00"/>
    <a:srgbClr val="FAB0B0"/>
    <a:srgbClr val="FCD4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323A9A-AAF4-45B1-A3A1-48F98444AE34}"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2220531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323A9A-AAF4-45B1-A3A1-48F98444AE34}"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1692306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323A9A-AAF4-45B1-A3A1-48F98444AE34}"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4139785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323A9A-AAF4-45B1-A3A1-48F98444AE34}"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987626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323A9A-AAF4-45B1-A3A1-48F98444AE34}"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448490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323A9A-AAF4-45B1-A3A1-48F98444AE34}" type="datetimeFigureOut">
              <a:rPr lang="en-US" smtClean="0"/>
              <a:t>5/21/2018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3053074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323A9A-AAF4-45B1-A3A1-48F98444AE34}" type="datetimeFigureOut">
              <a:rPr lang="en-US" smtClean="0"/>
              <a:t>5/21/2018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2685821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323A9A-AAF4-45B1-A3A1-48F98444AE34}" type="datetimeFigureOut">
              <a:rPr lang="en-US" smtClean="0"/>
              <a:t>5/21/2018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501591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323A9A-AAF4-45B1-A3A1-48F98444AE34}" type="datetimeFigureOut">
              <a:rPr lang="en-US" smtClean="0"/>
              <a:t>5/21/2018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1166560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323A9A-AAF4-45B1-A3A1-48F98444AE34}" type="datetimeFigureOut">
              <a:rPr lang="en-US" smtClean="0"/>
              <a:t>5/21/2018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410982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323A9A-AAF4-45B1-A3A1-48F98444AE34}" type="datetimeFigureOut">
              <a:rPr lang="en-US" smtClean="0"/>
              <a:t>5/21/2018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784554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323A9A-AAF4-45B1-A3A1-48F98444AE34}" type="datetimeFigureOut">
              <a:rPr lang="en-US" smtClean="0"/>
              <a:t>5/21/2018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9102D0-2092-49B0-BBFC-319D438A10F7}" type="slidenum">
              <a:rPr lang="en-US" smtClean="0"/>
              <a:t>‹#›</a:t>
            </a:fld>
            <a:endParaRPr lang="en-US"/>
          </a:p>
        </p:txBody>
      </p:sp>
    </p:spTree>
    <p:extLst>
      <p:ext uri="{BB962C8B-B14F-4D97-AF65-F5344CB8AC3E}">
        <p14:creationId xmlns:p14="http://schemas.microsoft.com/office/powerpoint/2010/main" val="1026717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16563" y="357892"/>
            <a:ext cx="10250175" cy="6111607"/>
          </a:xfrm>
          <a:prstGeom prst="rect">
            <a:avLst/>
          </a:prstGeom>
          <a:noFill/>
          <a:ln w="28575">
            <a:solidFill>
              <a:srgbClr val="4068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40081"/>
              </a:solidFill>
            </a:endParaRPr>
          </a:p>
        </p:txBody>
      </p:sp>
      <p:pic>
        <p:nvPicPr>
          <p:cNvPr id="9" name="Picture 8"/>
          <p:cNvPicPr>
            <a:picLocks noChangeAspect="1"/>
          </p:cNvPicPr>
          <p:nvPr/>
        </p:nvPicPr>
        <p:blipFill>
          <a:blip r:embed="rId2"/>
          <a:stretch>
            <a:fillRect/>
          </a:stretch>
        </p:blipFill>
        <p:spPr>
          <a:xfrm>
            <a:off x="3937597" y="-13087"/>
            <a:ext cx="3408104" cy="741956"/>
          </a:xfrm>
          <a:prstGeom prst="rect">
            <a:avLst/>
          </a:prstGeom>
        </p:spPr>
      </p:pic>
      <p:sp>
        <p:nvSpPr>
          <p:cNvPr id="2" name="AutoShape 4" descr="Image result for arduino projects cartoon"/>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Image result for arduino projects cartoon"/>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711069" y="5476920"/>
            <a:ext cx="10001476" cy="992579"/>
          </a:xfrm>
          <a:prstGeom prst="rect">
            <a:avLst/>
          </a:prstGeom>
        </p:spPr>
        <p:txBody>
          <a:bodyPr wrap="square">
            <a:spAutoFit/>
          </a:bodyPr>
          <a:lstStyle/>
          <a:p>
            <a:pPr algn="ctr" rtl="1">
              <a:lnSpc>
                <a:spcPct val="150000"/>
              </a:lnSpc>
            </a:pPr>
            <a:r>
              <a:rPr lang="en-US" sz="3200" b="1" dirty="0" smtClean="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Asst. Prof. Dr. </a:t>
            </a:r>
            <a:r>
              <a:rPr lang="en-US" sz="3200" b="1" dirty="0" err="1" smtClean="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Mazin</a:t>
            </a:r>
            <a:r>
              <a:rPr lang="en-US" sz="3200" b="1" dirty="0" smtClean="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 S. Al-Hakeem</a:t>
            </a:r>
            <a:endParaRPr lang="ar-IQ" sz="1050" b="1" dirty="0" smtClean="0">
              <a:solidFill>
                <a:srgbClr val="FF0000"/>
              </a:solidFill>
              <a:effectLst>
                <a:outerShdw blurRad="38100" dist="38100" dir="2700000" algn="tl">
                  <a:srgbClr val="000000">
                    <a:alpha val="43137"/>
                  </a:srgbClr>
                </a:outerShdw>
              </a:effectLst>
              <a:latin typeface="Noto Naskh Arabic" panose="020B0502040504020204" pitchFamily="34" charset="-78"/>
              <a:cs typeface="Noto Naskh Arabic" panose="020B0502040504020204" pitchFamily="34" charset="-78"/>
            </a:endParaRPr>
          </a:p>
          <a:p>
            <a:pPr algn="ctr" rtl="1"/>
            <a:endParaRPr lang="ar-IQ" sz="1000" b="1" dirty="0">
              <a:solidFill>
                <a:srgbClr val="FF0000"/>
              </a:solidFill>
              <a:effectLst>
                <a:outerShdw blurRad="38100" dist="38100" dir="2700000" algn="tl">
                  <a:srgbClr val="000000">
                    <a:alpha val="43137"/>
                  </a:srgbClr>
                </a:outerShdw>
              </a:effectLst>
              <a:latin typeface="Noto Naskh Arabic" panose="020B0502040504020204" pitchFamily="34" charset="-78"/>
              <a:cs typeface="Noto Naskh Arabic" panose="020B0502040504020204" pitchFamily="34" charset="-78"/>
            </a:endParaRPr>
          </a:p>
        </p:txBody>
      </p:sp>
      <p:sp>
        <p:nvSpPr>
          <p:cNvPr id="14" name="AutoShape 12" descr="Image result for rain cartoon"/>
          <p:cNvSpPr>
            <a:spLocks noChangeAspect="1" noChangeArrowheads="1"/>
          </p:cNvSpPr>
          <p:nvPr/>
        </p:nvSpPr>
        <p:spPr bwMode="auto">
          <a:xfrm>
            <a:off x="36830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AutoShape 14" descr="Image result for rain cartoon"/>
          <p:cNvSpPr>
            <a:spLocks noChangeAspect="1" noChangeArrowheads="1"/>
          </p:cNvSpPr>
          <p:nvPr/>
        </p:nvSpPr>
        <p:spPr bwMode="auto">
          <a:xfrm>
            <a:off x="520700" y="3206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9"/>
          <p:cNvSpPr/>
          <p:nvPr/>
        </p:nvSpPr>
        <p:spPr>
          <a:xfrm>
            <a:off x="2853557" y="861505"/>
            <a:ext cx="5716501" cy="2123658"/>
          </a:xfrm>
          <a:prstGeom prst="rect">
            <a:avLst/>
          </a:prstGeom>
        </p:spPr>
        <p:txBody>
          <a:bodyPr wrap="none">
            <a:spAutoFit/>
          </a:bodyPr>
          <a:lstStyle/>
          <a:p>
            <a:pPr algn="ctr"/>
            <a:r>
              <a:rPr lang="en-US" sz="4800" b="1" dirty="0" smtClean="0">
                <a:solidFill>
                  <a:srgbClr val="FF0000"/>
                </a:solidFill>
                <a:effectLst>
                  <a:outerShdw blurRad="38100" dist="38100" dir="2700000" algn="tl">
                    <a:srgbClr val="000000">
                      <a:alpha val="43137"/>
                    </a:srgbClr>
                  </a:outerShdw>
                </a:effectLst>
                <a:latin typeface="Calisto MT" panose="02040603050505030304" pitchFamily="18" charset="0"/>
                <a:ea typeface="Times New Roman" panose="02020603050405020304" pitchFamily="18" charset="0"/>
                <a:cs typeface="Times New Roman" panose="02020603050405020304" pitchFamily="18" charset="0"/>
              </a:rPr>
              <a:t>Computer Networks</a:t>
            </a:r>
          </a:p>
          <a:p>
            <a:pPr algn="ctr"/>
            <a:r>
              <a:rPr lang="en-US" sz="4800" b="1" dirty="0">
                <a:solidFill>
                  <a:srgbClr val="FF0000"/>
                </a:solidFill>
                <a:effectLst>
                  <a:outerShdw blurRad="38100" dist="38100" dir="2700000" algn="tl">
                    <a:srgbClr val="000000">
                      <a:alpha val="43137"/>
                    </a:srgbClr>
                  </a:outerShdw>
                </a:effectLst>
                <a:latin typeface="Calisto MT" panose="02040603050505030304" pitchFamily="18" charset="0"/>
                <a:ea typeface="Times New Roman" panose="02020603050405020304" pitchFamily="18" charset="0"/>
                <a:cs typeface="Times New Roman" panose="02020603050405020304" pitchFamily="18" charset="0"/>
              </a:rPr>
              <a:t>Chapter Seven</a:t>
            </a:r>
          </a:p>
          <a:p>
            <a:pPr algn="ctr"/>
            <a:r>
              <a:rPr lang="en-GB" sz="3200" b="1" dirty="0">
                <a:solidFill>
                  <a:srgbClr val="FF0000"/>
                </a:solidFill>
                <a:effectLst>
                  <a:outerShdw blurRad="38100" dist="38100" dir="2700000" algn="tl">
                    <a:srgbClr val="000000">
                      <a:alpha val="43137"/>
                    </a:srgbClr>
                  </a:outerShdw>
                </a:effectLst>
                <a:latin typeface="Calisto MT" panose="02040603050505030304" pitchFamily="18" charset="0"/>
                <a:ea typeface="Times New Roman" panose="02020603050405020304" pitchFamily="18" charset="0"/>
                <a:cs typeface="Times New Roman" panose="02020603050405020304" pitchFamily="18" charset="0"/>
              </a:rPr>
              <a:t>DATA LINK LAYER</a:t>
            </a:r>
            <a:endParaRPr lang="en-US" sz="3200" b="1" dirty="0">
              <a:solidFill>
                <a:srgbClr val="FF0000"/>
              </a:solidFill>
              <a:effectLst>
                <a:outerShdw blurRad="38100" dist="38100" dir="2700000" algn="tl">
                  <a:srgbClr val="000000">
                    <a:alpha val="43137"/>
                  </a:srgbClr>
                </a:outerShdw>
              </a:effectLst>
              <a:latin typeface="Calisto MT" panose="02040603050505030304" pitchFamily="18" charset="0"/>
              <a:ea typeface="Times New Roman" panose="02020603050405020304" pitchFamily="18" charset="0"/>
              <a:cs typeface="Times New Roman" panose="02020603050405020304" pitchFamily="18" charset="0"/>
            </a:endParaRPr>
          </a:p>
        </p:txBody>
      </p:sp>
      <p:sp>
        <p:nvSpPr>
          <p:cNvPr id="12" name="Rectangle 11"/>
          <p:cNvSpPr/>
          <p:nvPr/>
        </p:nvSpPr>
        <p:spPr>
          <a:xfrm>
            <a:off x="695102" y="3117799"/>
            <a:ext cx="9893093" cy="2205732"/>
          </a:xfrm>
          <a:prstGeom prst="rect">
            <a:avLst/>
          </a:prstGeom>
        </p:spPr>
        <p:txBody>
          <a:bodyPr wrap="none">
            <a:spAutoFit/>
          </a:bodyPr>
          <a:lstStyle/>
          <a:p>
            <a:pPr algn="ctr">
              <a:lnSpc>
                <a:spcPct val="150000"/>
              </a:lnSpc>
              <a:spcAft>
                <a:spcPts val="1000"/>
              </a:spcAft>
            </a:pPr>
            <a:r>
              <a:rPr lang="en-US" sz="54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Data Link Control and Protocols</a:t>
            </a:r>
          </a:p>
          <a:p>
            <a:pPr algn="ctr">
              <a:lnSpc>
                <a:spcPct val="150000"/>
              </a:lnSpc>
              <a:spcAft>
                <a:spcPts val="1000"/>
              </a:spcAft>
            </a:pPr>
            <a:r>
              <a:rPr lang="en-US" sz="32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(Part </a:t>
            </a:r>
            <a:r>
              <a:rPr lang="en-US" sz="3200" b="1" dirty="0" err="1" smtClean="0">
                <a:solidFill>
                  <a:srgbClr val="0070C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IIIa</a:t>
            </a:r>
            <a:r>
              <a:rPr lang="en-US" sz="32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a:t>
            </a:r>
            <a:endParaRPr lang="en-US" sz="1200" dirty="0">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p:sp>
        <p:nvSpPr>
          <p:cNvPr id="13" name="Oval 12"/>
          <p:cNvSpPr/>
          <p:nvPr/>
        </p:nvSpPr>
        <p:spPr>
          <a:xfrm>
            <a:off x="122807" y="113418"/>
            <a:ext cx="1284909" cy="125568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5400" b="1" dirty="0" smtClean="0">
                <a:effectLst>
                  <a:outerShdw blurRad="38100" dist="38100" dir="2700000" algn="tl">
                    <a:srgbClr val="000000">
                      <a:alpha val="43137"/>
                    </a:srgbClr>
                  </a:outerShdw>
                </a:effectLst>
              </a:rPr>
              <a:t>7</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38709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4616" y="203429"/>
            <a:ext cx="11314043" cy="5445209"/>
          </a:xfrm>
          <a:prstGeom prst="rect">
            <a:avLst/>
          </a:prstGeom>
        </p:spPr>
        <p:txBody>
          <a:bodyPr wrap="square">
            <a:spAutoFit/>
          </a:bodyPr>
          <a:lstStyle/>
          <a:p>
            <a:pPr algn="ctr">
              <a:lnSpc>
                <a:spcPct val="115000"/>
              </a:lnSpc>
            </a:pPr>
            <a:endParaRPr lang="en-US" sz="200" dirty="0" smtClean="0">
              <a:latin typeface="Calibri" panose="020F0502020204030204" pitchFamily="34" charset="0"/>
              <a:ea typeface="Calibri" panose="020F0502020204030204" pitchFamily="34" charset="0"/>
              <a:cs typeface="Arial" panose="020B0604020202020204" pitchFamily="34" charset="0"/>
            </a:endParaRPr>
          </a:p>
          <a:p>
            <a:pPr lvl="0" algn="just">
              <a:lnSpc>
                <a:spcPct val="115000"/>
              </a:lnSpc>
              <a:spcAft>
                <a:spcPts val="1000"/>
              </a:spcAft>
              <a:buSzPts val="1400"/>
              <a:tabLst>
                <a:tab pos="0" algn="l"/>
              </a:tabLst>
            </a:pPr>
            <a:r>
              <a:rPr lang="en-US" sz="2000" b="1" dirty="0" smtClean="0">
                <a:latin typeface="Times New Roman" panose="02020603050405020304" pitchFamily="18" charset="0"/>
                <a:ea typeface="Calibri" panose="020F0502020204030204" pitchFamily="34" charset="0"/>
                <a:cs typeface="Arial" panose="020B0604020202020204" pitchFamily="34" charset="0"/>
              </a:rPr>
              <a:t>Dead: </a:t>
            </a:r>
            <a:r>
              <a:rPr lang="en-US" sz="2000" dirty="0" smtClean="0">
                <a:latin typeface="Times New Roman" panose="02020603050405020304" pitchFamily="18" charset="0"/>
                <a:ea typeface="Calibri" panose="020F0502020204030204" pitchFamily="34" charset="0"/>
                <a:cs typeface="Arial" panose="020B0604020202020204" pitchFamily="34" charset="0"/>
              </a:rPr>
              <a:t> In the dead phase the </a:t>
            </a:r>
            <a:r>
              <a:rPr lang="en-US" sz="2000" b="1" i="1" dirty="0" smtClean="0">
                <a:latin typeface="Times New Roman" panose="02020603050405020304" pitchFamily="18" charset="0"/>
                <a:ea typeface="Calibri" panose="020F0502020204030204" pitchFamily="34" charset="0"/>
                <a:cs typeface="Arial" panose="020B0604020202020204" pitchFamily="34" charset="0"/>
              </a:rPr>
              <a:t>link is not being used</a:t>
            </a:r>
            <a:r>
              <a:rPr lang="en-US" sz="2000" dirty="0" smtClean="0">
                <a:latin typeface="Times New Roman" panose="02020603050405020304" pitchFamily="18" charset="0"/>
                <a:ea typeface="Calibri" panose="020F0502020204030204" pitchFamily="34" charset="0"/>
                <a:cs typeface="Arial" panose="020B0604020202020204" pitchFamily="34" charset="0"/>
              </a:rPr>
              <a:t>. There is no active carrier (at the physical layer) and the line is quiet.</a:t>
            </a:r>
            <a:endParaRPr lang="en-US" sz="1600" dirty="0">
              <a:latin typeface="Calibri" panose="020F0502020204030204" pitchFamily="34" charset="0"/>
              <a:ea typeface="Calibri" panose="020F0502020204030204" pitchFamily="34" charset="0"/>
              <a:cs typeface="Arial" panose="020B0604020202020204" pitchFamily="34" charset="0"/>
            </a:endParaRPr>
          </a:p>
          <a:p>
            <a:pPr lvl="0" algn="just">
              <a:lnSpc>
                <a:spcPct val="115000"/>
              </a:lnSpc>
              <a:spcAft>
                <a:spcPts val="1000"/>
              </a:spcAft>
              <a:buSzPts val="1400"/>
              <a:tabLst>
                <a:tab pos="0" algn="l"/>
              </a:tabLst>
            </a:pPr>
            <a:r>
              <a:rPr lang="en-US" sz="2000" b="1" dirty="0" smtClean="0">
                <a:latin typeface="Times New Roman" panose="02020603050405020304" pitchFamily="18" charset="0"/>
                <a:ea typeface="Calibri" panose="020F0502020204030204" pitchFamily="34" charset="0"/>
                <a:cs typeface="Arial" panose="020B0604020202020204" pitchFamily="34" charset="0"/>
              </a:rPr>
              <a:t>Establish</a:t>
            </a:r>
            <a:r>
              <a:rPr lang="en-US" sz="2000" b="1" dirty="0">
                <a:latin typeface="Times New Roman" panose="02020603050405020304" pitchFamily="18" charset="0"/>
                <a:ea typeface="Calibri" panose="020F0502020204030204" pitchFamily="34" charset="0"/>
                <a:cs typeface="Arial" panose="020B0604020202020204" pitchFamily="34" charset="0"/>
              </a:rPr>
              <a:t>:</a:t>
            </a:r>
            <a:r>
              <a:rPr lang="en-US" sz="2000" dirty="0">
                <a:latin typeface="Times New Roman" panose="02020603050405020304" pitchFamily="18" charset="0"/>
                <a:ea typeface="Calibri" panose="020F0502020204030204" pitchFamily="34" charset="0"/>
                <a:cs typeface="Arial" panose="020B0604020202020204" pitchFamily="34" charset="0"/>
              </a:rPr>
              <a:t> When one of the </a:t>
            </a:r>
            <a:r>
              <a:rPr lang="en-US" sz="2000" b="1" i="1" dirty="0">
                <a:latin typeface="Times New Roman" panose="02020603050405020304" pitchFamily="18" charset="0"/>
                <a:ea typeface="Calibri" panose="020F0502020204030204" pitchFamily="34" charset="0"/>
                <a:cs typeface="Arial" panose="020B0604020202020204" pitchFamily="34" charset="0"/>
              </a:rPr>
              <a:t>nodes starts the communication</a:t>
            </a:r>
            <a:r>
              <a:rPr lang="en-US" sz="2000" dirty="0">
                <a:latin typeface="Times New Roman" panose="02020603050405020304" pitchFamily="18" charset="0"/>
                <a:ea typeface="Calibri" panose="020F0502020204030204" pitchFamily="34" charset="0"/>
                <a:cs typeface="Arial" panose="020B0604020202020204" pitchFamily="34" charset="0"/>
              </a:rPr>
              <a:t>, the connection goes into this phase. In this phase, options are </a:t>
            </a:r>
            <a:r>
              <a:rPr lang="en-US" sz="2000" b="1" i="1" dirty="0">
                <a:latin typeface="Times New Roman" panose="02020603050405020304" pitchFamily="18" charset="0"/>
                <a:ea typeface="Calibri" panose="020F0502020204030204" pitchFamily="34" charset="0"/>
                <a:cs typeface="Arial" panose="020B0604020202020204" pitchFamily="34" charset="0"/>
              </a:rPr>
              <a:t>negotiated between the two parties</a:t>
            </a:r>
            <a:r>
              <a:rPr lang="en-US" sz="2000" dirty="0">
                <a:latin typeface="Times New Roman" panose="02020603050405020304" pitchFamily="18" charset="0"/>
                <a:ea typeface="Calibri" panose="020F0502020204030204" pitchFamily="34" charset="0"/>
                <a:cs typeface="Arial" panose="020B0604020202020204" pitchFamily="34" charset="0"/>
              </a:rPr>
              <a:t>. If the negotiation is successful, the system goes to the </a:t>
            </a:r>
            <a:r>
              <a:rPr lang="en-US" sz="2000" i="1" dirty="0">
                <a:latin typeface="Times New Roman" panose="02020603050405020304" pitchFamily="18" charset="0"/>
                <a:ea typeface="Calibri" panose="020F0502020204030204" pitchFamily="34" charset="0"/>
                <a:cs typeface="Arial" panose="020B0604020202020204" pitchFamily="34" charset="0"/>
              </a:rPr>
              <a:t>authentication</a:t>
            </a:r>
            <a:r>
              <a:rPr lang="en-US" sz="2000" dirty="0">
                <a:latin typeface="Times New Roman" panose="02020603050405020304" pitchFamily="18" charset="0"/>
                <a:ea typeface="Calibri" panose="020F0502020204030204" pitchFamily="34" charset="0"/>
                <a:cs typeface="Arial" panose="020B0604020202020204" pitchFamily="34" charset="0"/>
              </a:rPr>
              <a:t> phase (if authentication is required) or </a:t>
            </a:r>
            <a:r>
              <a:rPr lang="en-US" sz="2000" i="1" dirty="0">
                <a:latin typeface="Times New Roman" panose="02020603050405020304" pitchFamily="18" charset="0"/>
                <a:ea typeface="Calibri" panose="020F0502020204030204" pitchFamily="34" charset="0"/>
                <a:cs typeface="Arial" panose="020B0604020202020204" pitchFamily="34" charset="0"/>
              </a:rPr>
              <a:t>directly to the networking </a:t>
            </a:r>
            <a:r>
              <a:rPr lang="en-US" sz="2000" dirty="0">
                <a:latin typeface="Times New Roman" panose="02020603050405020304" pitchFamily="18" charset="0"/>
                <a:ea typeface="Calibri" panose="020F0502020204030204" pitchFamily="34" charset="0"/>
                <a:cs typeface="Arial" panose="020B0604020202020204" pitchFamily="34" charset="0"/>
              </a:rPr>
              <a:t>phase. The link control protocol packets, discussed shortly, are used for this purpose. Several packets may be exchanged here.</a:t>
            </a:r>
            <a:endParaRPr lang="en-US" sz="1600" dirty="0">
              <a:latin typeface="Calibri" panose="020F0502020204030204" pitchFamily="34" charset="0"/>
              <a:ea typeface="Calibri" panose="020F0502020204030204" pitchFamily="34" charset="0"/>
              <a:cs typeface="Arial" panose="020B0604020202020204" pitchFamily="34" charset="0"/>
            </a:endParaRPr>
          </a:p>
          <a:p>
            <a:pPr lvl="0" algn="just">
              <a:lnSpc>
                <a:spcPct val="115000"/>
              </a:lnSpc>
              <a:spcAft>
                <a:spcPts val="1000"/>
              </a:spcAft>
              <a:buSzPts val="1400"/>
              <a:tabLst>
                <a:tab pos="0" algn="l"/>
              </a:tabLst>
            </a:pPr>
            <a:r>
              <a:rPr lang="en-US" sz="2000" b="1" dirty="0">
                <a:latin typeface="Times New Roman" panose="02020603050405020304" pitchFamily="18" charset="0"/>
                <a:ea typeface="Calibri" panose="020F0502020204030204" pitchFamily="34" charset="0"/>
                <a:cs typeface="Arial" panose="020B0604020202020204" pitchFamily="34" charset="0"/>
              </a:rPr>
              <a:t>Authenticate:</a:t>
            </a:r>
            <a:r>
              <a:rPr lang="en-US" sz="2000" dirty="0">
                <a:latin typeface="Times New Roman" panose="02020603050405020304" pitchFamily="18" charset="0"/>
                <a:ea typeface="Calibri" panose="020F0502020204030204" pitchFamily="34" charset="0"/>
                <a:cs typeface="Arial" panose="020B0604020202020204" pitchFamily="34" charset="0"/>
              </a:rPr>
              <a:t> The authentication phase is optional; the two nodes may decide, during the establishment phase, not to skip this phase. However, if they decide to proceed with authentication, they send several authentication packets, discussed later. If the result is successful, the connection goes to the networking phase; otherwise, it goes to the termination phase.</a:t>
            </a:r>
            <a:endParaRPr lang="en-US" sz="1600" dirty="0">
              <a:latin typeface="Calibri" panose="020F0502020204030204" pitchFamily="34" charset="0"/>
              <a:ea typeface="Calibri" panose="020F0502020204030204" pitchFamily="34" charset="0"/>
              <a:cs typeface="Arial" panose="020B0604020202020204" pitchFamily="34" charset="0"/>
            </a:endParaRPr>
          </a:p>
          <a:p>
            <a:pPr lvl="0" algn="just">
              <a:lnSpc>
                <a:spcPct val="115000"/>
              </a:lnSpc>
              <a:spcAft>
                <a:spcPts val="1000"/>
              </a:spcAft>
              <a:buSzPts val="1400"/>
              <a:tabLst>
                <a:tab pos="0" algn="l"/>
              </a:tabLst>
            </a:pPr>
            <a:r>
              <a:rPr lang="en-US" sz="2000" b="1" dirty="0">
                <a:latin typeface="Times New Roman" panose="02020603050405020304" pitchFamily="18" charset="0"/>
                <a:ea typeface="Calibri" panose="020F0502020204030204" pitchFamily="34" charset="0"/>
                <a:cs typeface="Arial" panose="020B0604020202020204" pitchFamily="34" charset="0"/>
              </a:rPr>
              <a:t>Network:</a:t>
            </a:r>
            <a:r>
              <a:rPr lang="en-US" sz="2000" dirty="0">
                <a:latin typeface="Times New Roman" panose="02020603050405020304" pitchFamily="18" charset="0"/>
                <a:ea typeface="Calibri" panose="020F0502020204030204" pitchFamily="34" charset="0"/>
                <a:cs typeface="Arial" panose="020B0604020202020204" pitchFamily="34" charset="0"/>
              </a:rPr>
              <a:t> In the network phase, negotiation for the network layer protocols takes place. </a:t>
            </a:r>
            <a:r>
              <a:rPr lang="en-US" sz="2000" b="1" i="1" dirty="0">
                <a:latin typeface="Times New Roman" panose="02020603050405020304" pitchFamily="18" charset="0"/>
                <a:ea typeface="Calibri" panose="020F0502020204030204" pitchFamily="34" charset="0"/>
                <a:cs typeface="Arial" panose="020B0604020202020204" pitchFamily="34" charset="0"/>
              </a:rPr>
              <a:t>PPP specifies that two nodes </a:t>
            </a:r>
            <a:r>
              <a:rPr lang="en-US" sz="2000" dirty="0">
                <a:latin typeface="Times New Roman" panose="02020603050405020304" pitchFamily="18" charset="0"/>
                <a:ea typeface="Calibri" panose="020F0502020204030204" pitchFamily="34" charset="0"/>
                <a:cs typeface="Arial" panose="020B0604020202020204" pitchFamily="34" charset="0"/>
              </a:rPr>
              <a:t>establish a network layer agreement before data at the network layer can be exchanged. The reason is that PPP supports multiple protocols at the network layer. If a node is running multiple protocols simultaneously at the network layer, the receiving node needs to know which protocol will receive the data</a:t>
            </a:r>
            <a:r>
              <a:rPr lang="en-US" sz="2000" dirty="0" smtClean="0">
                <a:latin typeface="Times New Roman" panose="02020603050405020304" pitchFamily="18" charset="0"/>
                <a:ea typeface="Calibri" panose="020F0502020204030204" pitchFamily="34"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70996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4677" y="342577"/>
            <a:ext cx="11314043" cy="1512465"/>
          </a:xfrm>
          <a:prstGeom prst="rect">
            <a:avLst/>
          </a:prstGeom>
        </p:spPr>
        <p:txBody>
          <a:bodyPr wrap="square">
            <a:spAutoFit/>
          </a:bodyPr>
          <a:lstStyle/>
          <a:p>
            <a:pPr algn="ctr">
              <a:lnSpc>
                <a:spcPct val="115000"/>
              </a:lnSpc>
            </a:pPr>
            <a:endParaRPr lang="en-US" sz="100" dirty="0" smtClean="0">
              <a:latin typeface="Calibri" panose="020F0502020204030204" pitchFamily="34" charset="0"/>
              <a:ea typeface="Calibri" panose="020F0502020204030204" pitchFamily="34" charset="0"/>
              <a:cs typeface="Arial" panose="020B0604020202020204" pitchFamily="34" charset="0"/>
            </a:endParaRPr>
          </a:p>
          <a:p>
            <a:pPr lvl="0" algn="just">
              <a:lnSpc>
                <a:spcPct val="115000"/>
              </a:lnSpc>
              <a:spcAft>
                <a:spcPts val="1000"/>
              </a:spcAft>
              <a:buSzPts val="1400"/>
              <a:tabLst>
                <a:tab pos="0" algn="l"/>
              </a:tabLst>
            </a:pPr>
            <a:r>
              <a:rPr lang="en-US" b="1" dirty="0" smtClean="0">
                <a:latin typeface="Times New Roman" panose="02020603050405020304" pitchFamily="18" charset="0"/>
                <a:ea typeface="Calibri" panose="020F0502020204030204" pitchFamily="34" charset="0"/>
                <a:cs typeface="Arial" panose="020B0604020202020204" pitchFamily="34" charset="0"/>
              </a:rPr>
              <a:t>Open</a:t>
            </a:r>
            <a:r>
              <a:rPr lang="en-US" b="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In the open phase, </a:t>
            </a:r>
            <a:r>
              <a:rPr lang="en-US" b="1" i="1" dirty="0">
                <a:latin typeface="Times New Roman" panose="02020603050405020304" pitchFamily="18" charset="0"/>
                <a:ea typeface="Calibri" panose="020F0502020204030204" pitchFamily="34" charset="0"/>
                <a:cs typeface="Arial" panose="020B0604020202020204" pitchFamily="34" charset="0"/>
              </a:rPr>
              <a:t>data transfer </a:t>
            </a:r>
            <a:r>
              <a:rPr lang="en-US" dirty="0">
                <a:latin typeface="Times New Roman" panose="02020603050405020304" pitchFamily="18" charset="0"/>
                <a:ea typeface="Calibri" panose="020F0502020204030204" pitchFamily="34" charset="0"/>
                <a:cs typeface="Arial" panose="020B0604020202020204" pitchFamily="34" charset="0"/>
              </a:rPr>
              <a:t>takes place. When a connection reaches this phase, the exchange of data packets can be started. The connection remains in this phase until one of the endpoints wants to terminate the connection.</a:t>
            </a:r>
            <a:endParaRPr lang="en-US" sz="1400" dirty="0">
              <a:latin typeface="Calibri" panose="020F0502020204030204" pitchFamily="34" charset="0"/>
              <a:ea typeface="Calibri" panose="020F0502020204030204" pitchFamily="34" charset="0"/>
              <a:cs typeface="Arial" panose="020B0604020202020204" pitchFamily="34" charset="0"/>
            </a:endParaRPr>
          </a:p>
          <a:p>
            <a:pPr lvl="0" algn="just">
              <a:lnSpc>
                <a:spcPct val="115000"/>
              </a:lnSpc>
              <a:spcAft>
                <a:spcPts val="1000"/>
              </a:spcAft>
              <a:buSzPts val="1400"/>
              <a:tabLst>
                <a:tab pos="0" algn="l"/>
              </a:tabLst>
            </a:pPr>
            <a:r>
              <a:rPr lang="en-US" b="1" dirty="0">
                <a:latin typeface="Times New Roman" panose="02020603050405020304" pitchFamily="18" charset="0"/>
                <a:ea typeface="Calibri" panose="020F0502020204030204" pitchFamily="34" charset="0"/>
                <a:cs typeface="Arial" panose="020B0604020202020204" pitchFamily="34" charset="0"/>
              </a:rPr>
              <a:t>Terminate: </a:t>
            </a:r>
            <a:r>
              <a:rPr lang="en-US" dirty="0">
                <a:latin typeface="Times New Roman" panose="02020603050405020304" pitchFamily="18" charset="0"/>
                <a:ea typeface="Calibri" panose="020F0502020204030204" pitchFamily="34" charset="0"/>
                <a:cs typeface="Arial" panose="020B0604020202020204" pitchFamily="34" charset="0"/>
              </a:rPr>
              <a:t>In the termination phase the </a:t>
            </a:r>
            <a:r>
              <a:rPr lang="en-US" b="1" i="1" dirty="0">
                <a:latin typeface="Times New Roman" panose="02020603050405020304" pitchFamily="18" charset="0"/>
                <a:ea typeface="Calibri" panose="020F0502020204030204" pitchFamily="34" charset="0"/>
                <a:cs typeface="Arial" panose="020B0604020202020204" pitchFamily="34" charset="0"/>
              </a:rPr>
              <a:t>connection is terminated</a:t>
            </a:r>
            <a:r>
              <a:rPr lang="en-US" dirty="0">
                <a:latin typeface="Times New Roman" panose="02020603050405020304" pitchFamily="18" charset="0"/>
                <a:ea typeface="Calibri" panose="020F0502020204030204" pitchFamily="34" charset="0"/>
                <a:cs typeface="Arial" panose="020B0604020202020204" pitchFamily="34" charset="0"/>
              </a:rPr>
              <a:t>. Several packets are exchanged between the two ends for house cleaning and closing the link.</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654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45001" y="0"/>
            <a:ext cx="5366149" cy="742511"/>
          </a:xfrm>
          <a:prstGeom prst="rect">
            <a:avLst/>
          </a:prstGeom>
        </p:spPr>
        <p:txBody>
          <a:bodyPr wrap="none">
            <a:spAutoFit/>
          </a:bodyPr>
          <a:lstStyle/>
          <a:p>
            <a:pPr>
              <a:lnSpc>
                <a:spcPct val="150000"/>
              </a:lnSpc>
            </a:pPr>
            <a:r>
              <a:rPr lang="en-US" sz="32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Point-to-Point Protocol (PPP)</a:t>
            </a:r>
            <a:endPar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6" name="Rectangle 5"/>
          <p:cNvSpPr/>
          <p:nvPr/>
        </p:nvSpPr>
        <p:spPr>
          <a:xfrm>
            <a:off x="835254" y="900955"/>
            <a:ext cx="4873487" cy="2677656"/>
          </a:xfrm>
          <a:prstGeom prst="rect">
            <a:avLst/>
          </a:prstGeom>
        </p:spPr>
        <p:txBody>
          <a:bodyPr wrap="square">
            <a:spAutoFit/>
          </a:bodyPr>
          <a:lstStyle/>
          <a:p>
            <a:pPr algn="r"/>
            <a:r>
              <a:rPr lang="en-US" sz="2400" dirty="0">
                <a:solidFill>
                  <a:srgbClr val="00B050"/>
                </a:solidFill>
              </a:rPr>
              <a:t>format of the frame </a:t>
            </a:r>
          </a:p>
          <a:p>
            <a:pPr algn="r"/>
            <a:r>
              <a:rPr lang="en-US" sz="2400" dirty="0">
                <a:solidFill>
                  <a:srgbClr val="00B050"/>
                </a:solidFill>
              </a:rPr>
              <a:t>two devices can negotiate </a:t>
            </a:r>
          </a:p>
          <a:p>
            <a:pPr algn="r"/>
            <a:r>
              <a:rPr lang="en-US" sz="2400" dirty="0">
                <a:solidFill>
                  <a:srgbClr val="00B050"/>
                </a:solidFill>
              </a:rPr>
              <a:t>data are encapsulated </a:t>
            </a:r>
          </a:p>
          <a:p>
            <a:pPr algn="r"/>
            <a:r>
              <a:rPr lang="en-US" sz="2400" dirty="0">
                <a:solidFill>
                  <a:srgbClr val="00B050"/>
                </a:solidFill>
              </a:rPr>
              <a:t>authenticate each other</a:t>
            </a:r>
          </a:p>
          <a:p>
            <a:pPr algn="r"/>
            <a:r>
              <a:rPr lang="en-US" sz="2400" dirty="0">
                <a:solidFill>
                  <a:srgbClr val="00B050"/>
                </a:solidFill>
              </a:rPr>
              <a:t>supporting a variety protocols</a:t>
            </a:r>
          </a:p>
          <a:p>
            <a:pPr algn="r"/>
            <a:r>
              <a:rPr lang="en-US" sz="2400" dirty="0">
                <a:solidFill>
                  <a:srgbClr val="00B050"/>
                </a:solidFill>
              </a:rPr>
              <a:t>connections over multiple links</a:t>
            </a:r>
          </a:p>
          <a:p>
            <a:pPr algn="r"/>
            <a:r>
              <a:rPr lang="en-US" sz="2400" dirty="0">
                <a:solidFill>
                  <a:srgbClr val="00B050"/>
                </a:solidFill>
              </a:rPr>
              <a:t>network address configuration </a:t>
            </a:r>
          </a:p>
        </p:txBody>
      </p:sp>
      <p:sp>
        <p:nvSpPr>
          <p:cNvPr id="8" name="Rectangle 7"/>
          <p:cNvSpPr/>
          <p:nvPr/>
        </p:nvSpPr>
        <p:spPr>
          <a:xfrm>
            <a:off x="5928076" y="900955"/>
            <a:ext cx="5420140" cy="1569660"/>
          </a:xfrm>
          <a:prstGeom prst="rect">
            <a:avLst/>
          </a:prstGeom>
        </p:spPr>
        <p:txBody>
          <a:bodyPr wrap="square">
            <a:spAutoFit/>
          </a:bodyPr>
          <a:lstStyle/>
          <a:p>
            <a:r>
              <a:rPr lang="en-US" sz="2400" dirty="0">
                <a:solidFill>
                  <a:srgbClr val="FF0000"/>
                </a:solidFill>
              </a:rPr>
              <a:t>not provide flow control</a:t>
            </a:r>
          </a:p>
          <a:p>
            <a:r>
              <a:rPr lang="en-US" sz="2400" dirty="0">
                <a:solidFill>
                  <a:srgbClr val="FF0000"/>
                </a:solidFill>
              </a:rPr>
              <a:t>very simple mechanism for error control</a:t>
            </a:r>
          </a:p>
          <a:p>
            <a:r>
              <a:rPr lang="en-US" sz="2400" dirty="0">
                <a:solidFill>
                  <a:srgbClr val="FF0000"/>
                </a:solidFill>
              </a:rPr>
              <a:t>not provide a sophisticated addressing mechanism</a:t>
            </a:r>
          </a:p>
        </p:txBody>
      </p:sp>
      <p:pic>
        <p:nvPicPr>
          <p:cNvPr id="9" name="Picture 8"/>
          <p:cNvPicPr>
            <a:picLocks noChangeAspect="1"/>
          </p:cNvPicPr>
          <p:nvPr/>
        </p:nvPicPr>
        <p:blipFill>
          <a:blip r:embed="rId2"/>
          <a:stretch>
            <a:fillRect/>
          </a:stretch>
        </p:blipFill>
        <p:spPr>
          <a:xfrm>
            <a:off x="2927123" y="3891307"/>
            <a:ext cx="6001904" cy="1326737"/>
          </a:xfrm>
          <a:prstGeom prst="rect">
            <a:avLst/>
          </a:prstGeom>
        </p:spPr>
      </p:pic>
    </p:spTree>
    <p:extLst>
      <p:ext uri="{BB962C8B-B14F-4D97-AF65-F5344CB8AC3E}">
        <p14:creationId xmlns:p14="http://schemas.microsoft.com/office/powerpoint/2010/main" val="2946830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45001" y="0"/>
            <a:ext cx="5366149" cy="742511"/>
          </a:xfrm>
          <a:prstGeom prst="rect">
            <a:avLst/>
          </a:prstGeom>
        </p:spPr>
        <p:txBody>
          <a:bodyPr wrap="none">
            <a:spAutoFit/>
          </a:bodyPr>
          <a:lstStyle/>
          <a:p>
            <a:pPr>
              <a:lnSpc>
                <a:spcPct val="150000"/>
              </a:lnSpc>
            </a:pPr>
            <a:r>
              <a:rPr lang="en-US" sz="32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Point-to-Point Protocol (PPP)</a:t>
            </a:r>
            <a:endPar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p:txBody>
      </p:sp>
      <p:pic>
        <p:nvPicPr>
          <p:cNvPr id="7"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17351" y="1083365"/>
            <a:ext cx="8358492" cy="4492486"/>
          </a:xfrm>
          <a:prstGeom prst="rect">
            <a:avLst/>
          </a:prstGeom>
          <a:solidFill>
            <a:srgbClr val="FFFFFF"/>
          </a:solidFill>
          <a:ln>
            <a:noFill/>
          </a:ln>
        </p:spPr>
      </p:pic>
    </p:spTree>
    <p:extLst>
      <p:ext uri="{BB962C8B-B14F-4D97-AF65-F5344CB8AC3E}">
        <p14:creationId xmlns:p14="http://schemas.microsoft.com/office/powerpoint/2010/main" val="38856451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16563" y="357892"/>
            <a:ext cx="10250175" cy="5995400"/>
          </a:xfrm>
          <a:prstGeom prst="rect">
            <a:avLst/>
          </a:prstGeom>
          <a:noFill/>
          <a:ln w="28575">
            <a:solidFill>
              <a:srgbClr val="4068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40081"/>
              </a:solidFill>
            </a:endParaRPr>
          </a:p>
        </p:txBody>
      </p:sp>
      <p:pic>
        <p:nvPicPr>
          <p:cNvPr id="9" name="Picture 8"/>
          <p:cNvPicPr>
            <a:picLocks noChangeAspect="1"/>
          </p:cNvPicPr>
          <p:nvPr/>
        </p:nvPicPr>
        <p:blipFill>
          <a:blip r:embed="rId2"/>
          <a:stretch>
            <a:fillRect/>
          </a:stretch>
        </p:blipFill>
        <p:spPr>
          <a:xfrm>
            <a:off x="3937597" y="-13087"/>
            <a:ext cx="3408104" cy="741956"/>
          </a:xfrm>
          <a:prstGeom prst="rect">
            <a:avLst/>
          </a:prstGeom>
        </p:spPr>
      </p:pic>
      <p:sp>
        <p:nvSpPr>
          <p:cNvPr id="2" name="AutoShape 4" descr="Image result for arduino projects cartoon"/>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Image result for arduino projects cartoon"/>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765262" y="5360713"/>
            <a:ext cx="10001476" cy="992579"/>
          </a:xfrm>
          <a:prstGeom prst="rect">
            <a:avLst/>
          </a:prstGeom>
        </p:spPr>
        <p:txBody>
          <a:bodyPr wrap="square">
            <a:spAutoFit/>
          </a:bodyPr>
          <a:lstStyle/>
          <a:p>
            <a:pPr algn="ctr" rtl="1">
              <a:lnSpc>
                <a:spcPct val="150000"/>
              </a:lnSpc>
            </a:pPr>
            <a:r>
              <a:rPr lang="en-US" sz="3200" b="1" dirty="0" smtClean="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Asst. Prof. Dr. </a:t>
            </a:r>
            <a:r>
              <a:rPr lang="en-US" sz="3200" b="1" dirty="0" err="1" smtClean="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Mazin</a:t>
            </a:r>
            <a:r>
              <a:rPr lang="en-US" sz="3200" b="1" dirty="0" smtClean="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 S. Al-Hakeem</a:t>
            </a:r>
            <a:endParaRPr lang="ar-IQ" sz="1050" b="1" dirty="0" smtClean="0">
              <a:solidFill>
                <a:srgbClr val="FF0000"/>
              </a:solidFill>
              <a:effectLst>
                <a:outerShdw blurRad="38100" dist="38100" dir="2700000" algn="tl">
                  <a:srgbClr val="000000">
                    <a:alpha val="43137"/>
                  </a:srgbClr>
                </a:outerShdw>
              </a:effectLst>
              <a:latin typeface="Noto Naskh Arabic" panose="020B0502040504020204" pitchFamily="34" charset="-78"/>
              <a:cs typeface="Noto Naskh Arabic" panose="020B0502040504020204" pitchFamily="34" charset="-78"/>
            </a:endParaRPr>
          </a:p>
          <a:p>
            <a:pPr algn="ctr" rtl="1"/>
            <a:endParaRPr lang="ar-IQ" sz="1000" b="1" dirty="0">
              <a:solidFill>
                <a:srgbClr val="FF0000"/>
              </a:solidFill>
              <a:effectLst>
                <a:outerShdw blurRad="38100" dist="38100" dir="2700000" algn="tl">
                  <a:srgbClr val="000000">
                    <a:alpha val="43137"/>
                  </a:srgbClr>
                </a:outerShdw>
              </a:effectLst>
              <a:latin typeface="Noto Naskh Arabic" panose="020B0502040504020204" pitchFamily="34" charset="-78"/>
              <a:cs typeface="Noto Naskh Arabic" panose="020B0502040504020204" pitchFamily="34" charset="-78"/>
            </a:endParaRPr>
          </a:p>
        </p:txBody>
      </p:sp>
      <p:sp>
        <p:nvSpPr>
          <p:cNvPr id="14" name="AutoShape 12" descr="Image result for rain cartoon"/>
          <p:cNvSpPr>
            <a:spLocks noChangeAspect="1" noChangeArrowheads="1"/>
          </p:cNvSpPr>
          <p:nvPr/>
        </p:nvSpPr>
        <p:spPr bwMode="auto">
          <a:xfrm>
            <a:off x="36830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AutoShape 14" descr="Image result for rain cartoon"/>
          <p:cNvSpPr>
            <a:spLocks noChangeAspect="1" noChangeArrowheads="1"/>
          </p:cNvSpPr>
          <p:nvPr/>
        </p:nvSpPr>
        <p:spPr bwMode="auto">
          <a:xfrm>
            <a:off x="520700" y="3206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9"/>
          <p:cNvSpPr/>
          <p:nvPr/>
        </p:nvSpPr>
        <p:spPr>
          <a:xfrm>
            <a:off x="3368709" y="754797"/>
            <a:ext cx="4794582" cy="1754326"/>
          </a:xfrm>
          <a:prstGeom prst="rect">
            <a:avLst/>
          </a:prstGeom>
        </p:spPr>
        <p:txBody>
          <a:bodyPr wrap="none">
            <a:spAutoFit/>
          </a:bodyPr>
          <a:lstStyle/>
          <a:p>
            <a:pPr algn="ctr"/>
            <a:r>
              <a:rPr lang="en-US" sz="4000" b="1" dirty="0" smtClean="0">
                <a:solidFill>
                  <a:srgbClr val="FF0000"/>
                </a:solidFill>
                <a:effectLst>
                  <a:outerShdw blurRad="38100" dist="38100" dir="2700000" algn="tl">
                    <a:srgbClr val="000000">
                      <a:alpha val="43137"/>
                    </a:srgbClr>
                  </a:outerShdw>
                </a:effectLst>
                <a:latin typeface="Calisto MT" panose="02040603050505030304" pitchFamily="18" charset="0"/>
                <a:ea typeface="Times New Roman" panose="02020603050405020304" pitchFamily="18" charset="0"/>
                <a:cs typeface="Times New Roman" panose="02020603050405020304" pitchFamily="18" charset="0"/>
              </a:rPr>
              <a:t>Computer Networks</a:t>
            </a:r>
          </a:p>
          <a:p>
            <a:pPr algn="ctr"/>
            <a:r>
              <a:rPr lang="en-US" sz="4000" b="1" dirty="0">
                <a:solidFill>
                  <a:srgbClr val="FF0000"/>
                </a:solidFill>
                <a:effectLst>
                  <a:outerShdw blurRad="38100" dist="38100" dir="2700000" algn="tl">
                    <a:srgbClr val="000000">
                      <a:alpha val="43137"/>
                    </a:srgbClr>
                  </a:outerShdw>
                </a:effectLst>
                <a:latin typeface="Calisto MT" panose="02040603050505030304" pitchFamily="18" charset="0"/>
                <a:ea typeface="Times New Roman" panose="02020603050405020304" pitchFamily="18" charset="0"/>
                <a:cs typeface="Times New Roman" panose="02020603050405020304" pitchFamily="18" charset="0"/>
              </a:rPr>
              <a:t>Chapter Seven</a:t>
            </a:r>
          </a:p>
          <a:p>
            <a:pPr algn="ctr"/>
            <a:r>
              <a:rPr lang="en-GB" sz="2400" b="1" dirty="0">
                <a:solidFill>
                  <a:srgbClr val="FF0000"/>
                </a:solidFill>
                <a:effectLst>
                  <a:outerShdw blurRad="38100" dist="38100" dir="2700000" algn="tl">
                    <a:srgbClr val="000000">
                      <a:alpha val="43137"/>
                    </a:srgbClr>
                  </a:outerShdw>
                </a:effectLst>
                <a:latin typeface="Calisto MT" panose="02040603050505030304" pitchFamily="18" charset="0"/>
                <a:ea typeface="Times New Roman" panose="02020603050405020304" pitchFamily="18" charset="0"/>
                <a:cs typeface="Times New Roman" panose="02020603050405020304" pitchFamily="18" charset="0"/>
              </a:rPr>
              <a:t>DATA LINK LAYER</a:t>
            </a:r>
            <a:endParaRPr lang="en-US" sz="2400" b="1" dirty="0">
              <a:solidFill>
                <a:srgbClr val="FF0000"/>
              </a:solidFill>
              <a:effectLst>
                <a:outerShdw blurRad="38100" dist="38100" dir="2700000" algn="tl">
                  <a:srgbClr val="000000">
                    <a:alpha val="43137"/>
                  </a:srgbClr>
                </a:outerShdw>
              </a:effectLst>
              <a:latin typeface="Calisto MT" panose="02040603050505030304" pitchFamily="18" charset="0"/>
              <a:ea typeface="Times New Roman" panose="02020603050405020304" pitchFamily="18" charset="0"/>
              <a:cs typeface="Times New Roman" panose="02020603050405020304" pitchFamily="18" charset="0"/>
            </a:endParaRPr>
          </a:p>
        </p:txBody>
      </p:sp>
      <p:sp>
        <p:nvSpPr>
          <p:cNvPr id="12" name="Rectangle 11"/>
          <p:cNvSpPr/>
          <p:nvPr/>
        </p:nvSpPr>
        <p:spPr>
          <a:xfrm>
            <a:off x="1949625" y="2343648"/>
            <a:ext cx="7900881" cy="823752"/>
          </a:xfrm>
          <a:prstGeom prst="rect">
            <a:avLst/>
          </a:prstGeom>
        </p:spPr>
        <p:txBody>
          <a:bodyPr wrap="none">
            <a:spAutoFit/>
          </a:bodyPr>
          <a:lstStyle/>
          <a:p>
            <a:pPr algn="ctr">
              <a:lnSpc>
                <a:spcPct val="150000"/>
              </a:lnSpc>
              <a:spcAft>
                <a:spcPts val="1000"/>
              </a:spcAft>
            </a:pPr>
            <a:r>
              <a:rPr lang="en-US" sz="36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Data Link Control and Protocols  </a:t>
            </a:r>
            <a:r>
              <a:rPr lang="en-US"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(Part III a)</a:t>
            </a:r>
            <a:endParaRPr lang="en-US" sz="900" dirty="0">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rot="20975491">
            <a:off x="2544042" y="2367300"/>
            <a:ext cx="5891357" cy="2937407"/>
          </a:xfrm>
          <a:prstGeom prst="rect">
            <a:avLst/>
          </a:prstGeom>
        </p:spPr>
        <p:txBody>
          <a:bodyPr wrap="none">
            <a:spAutoFit/>
          </a:bodyPr>
          <a:lstStyle/>
          <a:p>
            <a:pPr algn="ctr">
              <a:lnSpc>
                <a:spcPct val="150000"/>
              </a:lnSpc>
              <a:spcAft>
                <a:spcPts val="1000"/>
              </a:spcAft>
            </a:pPr>
            <a:r>
              <a:rPr lang="en-US" sz="13800" b="1" dirty="0" smtClean="0">
                <a:solidFill>
                  <a:srgbClr val="00B05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Thanks</a:t>
            </a:r>
            <a:endParaRPr lang="en-US" sz="5400" dirty="0">
              <a:solidFill>
                <a:srgbClr val="00B05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16379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235510" y="-217668"/>
            <a:ext cx="9155390" cy="1189493"/>
          </a:xfrm>
          <a:prstGeom prst="rect">
            <a:avLst/>
          </a:prstGeom>
        </p:spPr>
        <p:txBody>
          <a:bodyPr wrap="none">
            <a:spAutoFit/>
          </a:bodyPr>
          <a:lstStyle/>
          <a:p>
            <a:pPr algn="ctr">
              <a:lnSpc>
                <a:spcPct val="150000"/>
              </a:lnSpc>
              <a:spcAft>
                <a:spcPts val="1000"/>
              </a:spcAft>
            </a:pPr>
            <a:r>
              <a:rPr lang="en-US" sz="5400" b="1" u="sng"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H</a:t>
            </a:r>
            <a:r>
              <a:rPr lang="en-US" sz="54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igh-</a:t>
            </a:r>
            <a:r>
              <a:rPr lang="en-US" sz="5400" b="1" u="sng"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L</a:t>
            </a:r>
            <a:r>
              <a:rPr lang="en-US" sz="54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evel </a:t>
            </a:r>
            <a:r>
              <a:rPr lang="en-US" sz="5400" b="1" u="sng"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D</a:t>
            </a:r>
            <a:r>
              <a:rPr lang="en-US" sz="54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ata Link </a:t>
            </a:r>
            <a:r>
              <a:rPr lang="en-US" sz="5400" b="1" u="sng"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C</a:t>
            </a:r>
            <a:r>
              <a:rPr lang="en-US" sz="54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ontrol</a:t>
            </a:r>
          </a:p>
        </p:txBody>
      </p:sp>
      <p:grpSp>
        <p:nvGrpSpPr>
          <p:cNvPr id="32" name="Group 31"/>
          <p:cNvGrpSpPr/>
          <p:nvPr/>
        </p:nvGrpSpPr>
        <p:grpSpPr>
          <a:xfrm>
            <a:off x="1433829" y="1183199"/>
            <a:ext cx="9268756" cy="1932659"/>
            <a:chOff x="-1730620" y="1784150"/>
            <a:chExt cx="9268756" cy="1932659"/>
          </a:xfrm>
        </p:grpSpPr>
        <p:sp>
          <p:nvSpPr>
            <p:cNvPr id="23" name="Rectangle 22"/>
            <p:cNvSpPr/>
            <p:nvPr/>
          </p:nvSpPr>
          <p:spPr>
            <a:xfrm>
              <a:off x="-355255" y="1784150"/>
              <a:ext cx="6065507" cy="769441"/>
            </a:xfrm>
            <a:prstGeom prst="rect">
              <a:avLst/>
            </a:prstGeom>
          </p:spPr>
          <p:txBody>
            <a:bodyPr wrap="none">
              <a:spAutoFit/>
            </a:bodyPr>
            <a:lstStyle/>
            <a:p>
              <a:r>
                <a:rPr lang="en-US" sz="4400" b="1" dirty="0" smtClean="0">
                  <a:solidFill>
                    <a:srgbClr val="C00000"/>
                  </a:solidFill>
                  <a:latin typeface="Times New Roman" panose="02020603050405020304" pitchFamily="18" charset="0"/>
                  <a:ea typeface="Calibri" panose="020F0502020204030204" pitchFamily="34" charset="0"/>
                  <a:cs typeface="Arial" panose="020B0604020202020204" pitchFamily="34" charset="0"/>
                </a:rPr>
                <a:t>HLDC General Protocol</a:t>
              </a:r>
              <a:endParaRPr lang="en-US" sz="3600" i="1" dirty="0">
                <a:solidFill>
                  <a:srgbClr val="C0000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24" name="Rectangle 23"/>
            <p:cNvSpPr/>
            <p:nvPr/>
          </p:nvSpPr>
          <p:spPr>
            <a:xfrm>
              <a:off x="-1344079" y="2569074"/>
              <a:ext cx="8569334" cy="523220"/>
            </a:xfrm>
            <a:prstGeom prst="rect">
              <a:avLst/>
            </a:prstGeom>
          </p:spPr>
          <p:txBody>
            <a:bodyPr wrap="none">
              <a:spAutoFit/>
            </a:bodyPr>
            <a:lstStyle/>
            <a:p>
              <a:pPr algn="just"/>
              <a:r>
                <a:rPr lang="en-US" sz="2800" b="1" dirty="0">
                  <a:solidFill>
                    <a:srgbClr val="0070C0"/>
                  </a:solidFill>
                  <a:latin typeface="Times New Roman" panose="02020603050405020304" pitchFamily="18" charset="0"/>
                  <a:cs typeface="Times New Roman" panose="02020603050405020304" pitchFamily="18" charset="0"/>
                </a:rPr>
                <a:t>Point-to-Point </a:t>
              </a:r>
              <a:r>
                <a:rPr lang="en-US" sz="2800" b="1" dirty="0" smtClean="0">
                  <a:solidFill>
                    <a:srgbClr val="0070C0"/>
                  </a:solidFill>
                  <a:latin typeface="Times New Roman" panose="02020603050405020304" pitchFamily="18" charset="0"/>
                  <a:cs typeface="Times New Roman" panose="02020603050405020304" pitchFamily="18" charset="0"/>
                </a:rPr>
                <a:t>Access Protocol </a:t>
              </a:r>
              <a:r>
                <a:rPr lang="en-US" sz="2800" b="1" dirty="0">
                  <a:solidFill>
                    <a:srgbClr val="0070C0"/>
                  </a:solidFill>
                  <a:latin typeface="Times New Roman" panose="02020603050405020304" pitchFamily="18" charset="0"/>
                  <a:cs typeface="Times New Roman" panose="02020603050405020304" pitchFamily="18" charset="0"/>
                </a:rPr>
                <a:t>(PPP) </a:t>
              </a:r>
              <a:r>
                <a:rPr lang="en-US" sz="2800" b="1" dirty="0" smtClean="0">
                  <a:solidFill>
                    <a:srgbClr val="0070C0"/>
                  </a:solidFill>
                  <a:latin typeface="Times New Roman" panose="02020603050405020304" pitchFamily="18" charset="0"/>
                  <a:cs typeface="Times New Roman" panose="02020603050405020304" pitchFamily="18" charset="0"/>
                </a:rPr>
                <a:t>: Dedicated Link </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25" name="Rectangle 24"/>
            <p:cNvSpPr/>
            <p:nvPr/>
          </p:nvSpPr>
          <p:spPr>
            <a:xfrm>
              <a:off x="-1730620" y="3193589"/>
              <a:ext cx="9268756" cy="523220"/>
            </a:xfrm>
            <a:prstGeom prst="rect">
              <a:avLst/>
            </a:prstGeom>
          </p:spPr>
          <p:txBody>
            <a:bodyPr wrap="none">
              <a:spAutoFit/>
            </a:bodyPr>
            <a:lstStyle/>
            <a:p>
              <a:pPr algn="just"/>
              <a:r>
                <a:rPr lang="en-US" sz="2800" b="1" dirty="0" smtClean="0">
                  <a:solidFill>
                    <a:srgbClr val="0070C0"/>
                  </a:solidFill>
                  <a:latin typeface="Times New Roman" panose="02020603050405020304" pitchFamily="18" charset="0"/>
                  <a:cs typeface="Times New Roman" panose="02020603050405020304" pitchFamily="18" charset="0"/>
                </a:rPr>
                <a:t>Multiple-Access Protocol : Common </a:t>
              </a:r>
              <a:r>
                <a:rPr lang="en-US" sz="2800" b="1" smtClean="0">
                  <a:solidFill>
                    <a:srgbClr val="0070C0"/>
                  </a:solidFill>
                  <a:latin typeface="Times New Roman" panose="02020603050405020304" pitchFamily="18" charset="0"/>
                  <a:cs typeface="Times New Roman" panose="02020603050405020304" pitchFamily="18" charset="0"/>
                </a:rPr>
                <a:t>Link </a:t>
              </a:r>
              <a:r>
                <a:rPr lang="en-US" sz="2800" b="1">
                  <a:solidFill>
                    <a:srgbClr val="0070C0"/>
                  </a:solidFill>
                  <a:latin typeface="Times New Roman" panose="02020603050405020304" pitchFamily="18" charset="0"/>
                  <a:cs typeface="Times New Roman" panose="02020603050405020304" pitchFamily="18" charset="0"/>
                </a:rPr>
                <a:t>(Broadcast Link</a:t>
              </a:r>
              <a:r>
                <a:rPr lang="en-US" sz="2800" b="1" smtClean="0">
                  <a:solidFill>
                    <a:srgbClr val="0070C0"/>
                  </a:solidFill>
                  <a:latin typeface="Times New Roman" panose="02020603050405020304" pitchFamily="18" charset="0"/>
                  <a:cs typeface="Times New Roman" panose="02020603050405020304" pitchFamily="18" charset="0"/>
                </a:rPr>
                <a:t>)</a:t>
              </a:r>
              <a:endParaRPr lang="en-US" sz="2800" b="1">
                <a:solidFill>
                  <a:srgbClr val="0070C0"/>
                </a:solidFill>
                <a:latin typeface="Times New Roman" panose="02020603050405020304" pitchFamily="18" charset="0"/>
                <a:cs typeface="Times New Roman" panose="02020603050405020304" pitchFamily="18" charset="0"/>
              </a:endParaRPr>
            </a:p>
          </p:txBody>
        </p:sp>
      </p:grpSp>
      <p:grpSp>
        <p:nvGrpSpPr>
          <p:cNvPr id="34" name="Group 33"/>
          <p:cNvGrpSpPr/>
          <p:nvPr/>
        </p:nvGrpSpPr>
        <p:grpSpPr>
          <a:xfrm rot="21288568">
            <a:off x="873416" y="3532230"/>
            <a:ext cx="2621808" cy="2098371"/>
            <a:chOff x="7630148" y="1721167"/>
            <a:chExt cx="2621808" cy="2098371"/>
          </a:xfrm>
        </p:grpSpPr>
        <p:sp>
          <p:nvSpPr>
            <p:cNvPr id="29" name="Rectangle 28"/>
            <p:cNvSpPr/>
            <p:nvPr/>
          </p:nvSpPr>
          <p:spPr>
            <a:xfrm>
              <a:off x="7630148" y="1721167"/>
              <a:ext cx="2621808" cy="742511"/>
            </a:xfrm>
            <a:prstGeom prst="rect">
              <a:avLst/>
            </a:prstGeom>
          </p:spPr>
          <p:txBody>
            <a:bodyPr wrap="none">
              <a:spAutoFit/>
            </a:bodyPr>
            <a:lstStyle/>
            <a:p>
              <a:pPr algn="just">
                <a:lnSpc>
                  <a:spcPct val="150000"/>
                </a:lnSpc>
              </a:pPr>
              <a:r>
                <a:rPr lang="en-US" sz="3200" b="1" dirty="0" smtClean="0">
                  <a:solidFill>
                    <a:srgbClr val="C00000"/>
                  </a:solidFill>
                  <a:latin typeface="Times New Roman" panose="02020603050405020304" pitchFamily="18" charset="0"/>
                  <a:ea typeface="Calibri" panose="020F0502020204030204" pitchFamily="34" charset="0"/>
                  <a:cs typeface="Arial" panose="020B0604020202020204" pitchFamily="34" charset="0"/>
                </a:rPr>
                <a:t>Frames Types</a:t>
              </a:r>
              <a:endParaRPr lang="en-US" sz="3200" b="1" dirty="0">
                <a:solidFill>
                  <a:srgbClr val="C0000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0" name="Rectangle 29"/>
            <p:cNvSpPr/>
            <p:nvPr/>
          </p:nvSpPr>
          <p:spPr>
            <a:xfrm>
              <a:off x="8161014" y="2434543"/>
              <a:ext cx="1710725" cy="1384995"/>
            </a:xfrm>
            <a:prstGeom prst="rect">
              <a:avLst/>
            </a:prstGeom>
          </p:spPr>
          <p:txBody>
            <a:bodyPr wrap="none">
              <a:spAutoFit/>
            </a:bodyPr>
            <a:lstStyle/>
            <a:p>
              <a:pPr algn="ctr"/>
              <a:r>
                <a:rPr lang="en-US" sz="2800" b="1" dirty="0">
                  <a:solidFill>
                    <a:srgbClr val="0070C0"/>
                  </a:solidFill>
                  <a:latin typeface="Times New Roman" panose="02020603050405020304" pitchFamily="18" charset="0"/>
                  <a:cs typeface="Times New Roman" panose="02020603050405020304" pitchFamily="18" charset="0"/>
                </a:rPr>
                <a:t>I-frames</a:t>
              </a:r>
            </a:p>
            <a:p>
              <a:pPr algn="ctr"/>
              <a:r>
                <a:rPr lang="en-US" sz="2800" b="1" dirty="0">
                  <a:solidFill>
                    <a:srgbClr val="0070C0"/>
                  </a:solidFill>
                  <a:latin typeface="Times New Roman" panose="02020603050405020304" pitchFamily="18" charset="0"/>
                  <a:cs typeface="Times New Roman" panose="02020603050405020304" pitchFamily="18" charset="0"/>
                </a:rPr>
                <a:t>S-frames</a:t>
              </a:r>
            </a:p>
            <a:p>
              <a:pPr algn="ctr"/>
              <a:r>
                <a:rPr lang="en-US" sz="2800" b="1" dirty="0">
                  <a:solidFill>
                    <a:srgbClr val="0070C0"/>
                  </a:solidFill>
                  <a:latin typeface="Times New Roman" panose="02020603050405020304" pitchFamily="18" charset="0"/>
                  <a:cs typeface="Times New Roman" panose="02020603050405020304" pitchFamily="18" charset="0"/>
                </a:rPr>
                <a:t>U-frames </a:t>
              </a:r>
            </a:p>
          </p:txBody>
        </p:sp>
      </p:grpSp>
      <p:sp>
        <p:nvSpPr>
          <p:cNvPr id="17" name="Rectangle 16"/>
          <p:cNvSpPr/>
          <p:nvPr/>
        </p:nvSpPr>
        <p:spPr>
          <a:xfrm rot="335279">
            <a:off x="4845840" y="3685733"/>
            <a:ext cx="5815375" cy="954107"/>
          </a:xfrm>
          <a:prstGeom prst="rect">
            <a:avLst/>
          </a:prstGeom>
        </p:spPr>
        <p:txBody>
          <a:bodyPr wrap="none">
            <a:spAutoFit/>
          </a:bodyPr>
          <a:lstStyle/>
          <a:p>
            <a:pPr algn="just"/>
            <a:r>
              <a:rPr lang="en-US" sz="2800" b="1" dirty="0">
                <a:solidFill>
                  <a:srgbClr val="C00000"/>
                </a:solidFill>
                <a:latin typeface="Times New Roman" panose="02020603050405020304" pitchFamily="18" charset="0"/>
                <a:cs typeface="Times New Roman" panose="02020603050405020304" pitchFamily="18" charset="0"/>
              </a:rPr>
              <a:t>Point-to-Point </a:t>
            </a:r>
            <a:r>
              <a:rPr lang="en-US" sz="2800" b="1" dirty="0" smtClean="0">
                <a:solidFill>
                  <a:srgbClr val="C00000"/>
                </a:solidFill>
                <a:latin typeface="Times New Roman" panose="02020603050405020304" pitchFamily="18" charset="0"/>
                <a:cs typeface="Times New Roman" panose="02020603050405020304" pitchFamily="18" charset="0"/>
              </a:rPr>
              <a:t>Access Protocol </a:t>
            </a:r>
            <a:r>
              <a:rPr lang="en-US" sz="2800" b="1" dirty="0">
                <a:solidFill>
                  <a:srgbClr val="C00000"/>
                </a:solidFill>
                <a:latin typeface="Times New Roman" panose="02020603050405020304" pitchFamily="18" charset="0"/>
                <a:cs typeface="Times New Roman" panose="02020603050405020304" pitchFamily="18" charset="0"/>
              </a:rPr>
              <a:t>(PPP</a:t>
            </a:r>
            <a:r>
              <a:rPr lang="en-US" sz="2800" b="1" dirty="0" smtClean="0">
                <a:solidFill>
                  <a:srgbClr val="C00000"/>
                </a:solidFill>
                <a:latin typeface="Times New Roman" panose="02020603050405020304" pitchFamily="18" charset="0"/>
                <a:cs typeface="Times New Roman" panose="02020603050405020304" pitchFamily="18" charset="0"/>
              </a:rPr>
              <a:t>)</a:t>
            </a:r>
          </a:p>
          <a:p>
            <a:pPr algn="ctr"/>
            <a:r>
              <a:rPr lang="en-US" sz="2800" b="1" dirty="0">
                <a:solidFill>
                  <a:schemeClr val="bg1">
                    <a:lumMod val="50000"/>
                  </a:schemeClr>
                </a:solidFill>
                <a:latin typeface="Times New Roman" panose="02020603050405020304" pitchFamily="18" charset="0"/>
                <a:cs typeface="Times New Roman" panose="02020603050405020304" pitchFamily="18" charset="0"/>
              </a:rPr>
              <a:t>Multiple-Access Protocol</a:t>
            </a:r>
            <a:endParaRPr lang="en-US" sz="28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2" name="Rectangle 1"/>
          <p:cNvSpPr/>
          <p:nvPr/>
        </p:nvSpPr>
        <p:spPr>
          <a:xfrm rot="204217">
            <a:off x="5110873" y="4929826"/>
            <a:ext cx="2513445" cy="1133965"/>
          </a:xfrm>
          <a:prstGeom prst="rect">
            <a:avLst/>
          </a:prstGeom>
        </p:spPr>
        <p:txBody>
          <a:bodyPr wrap="none">
            <a:spAutoFit/>
          </a:bodyPr>
          <a:lstStyle/>
          <a:p>
            <a:pPr algn="ctr">
              <a:lnSpc>
                <a:spcPct val="150000"/>
              </a:lnSpc>
            </a:pPr>
            <a:r>
              <a:rPr lang="en-US" sz="2400" b="1" dirty="0" smtClean="0">
                <a:solidFill>
                  <a:srgbClr val="C00000"/>
                </a:solidFill>
                <a:latin typeface="Times New Roman" panose="02020603050405020304" pitchFamily="18" charset="0"/>
                <a:ea typeface="Calibri" panose="020F0502020204030204" pitchFamily="34" charset="0"/>
                <a:cs typeface="Arial" panose="020B0604020202020204" pitchFamily="34" charset="0"/>
              </a:rPr>
              <a:t>Framing</a:t>
            </a:r>
          </a:p>
          <a:p>
            <a:pPr algn="ctr">
              <a:lnSpc>
                <a:spcPct val="150000"/>
              </a:lnSpc>
            </a:pPr>
            <a:r>
              <a:rPr lang="en-US" sz="2400" b="1" dirty="0">
                <a:solidFill>
                  <a:srgbClr val="C00000"/>
                </a:solidFill>
                <a:latin typeface="Times New Roman" panose="02020603050405020304" pitchFamily="18" charset="0"/>
                <a:ea typeface="Calibri" panose="020F0502020204030204" pitchFamily="34" charset="0"/>
                <a:cs typeface="Arial" panose="020B0604020202020204" pitchFamily="34" charset="0"/>
              </a:rPr>
              <a:t>Transition Phases</a:t>
            </a:r>
          </a:p>
        </p:txBody>
      </p:sp>
    </p:spTree>
    <p:extLst>
      <p:ext uri="{BB962C8B-B14F-4D97-AF65-F5344CB8AC3E}">
        <p14:creationId xmlns:p14="http://schemas.microsoft.com/office/powerpoint/2010/main" val="1810525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ppt_w</p:attrName>
                                        </p:attrNameLst>
                                      </p:cBhvr>
                                      <p:tavLst>
                                        <p:tav tm="0">
                                          <p:val>
                                            <p:fltVal val="0"/>
                                          </p:val>
                                        </p:tav>
                                        <p:tav tm="100000">
                                          <p:val>
                                            <p:strVal val="#ppt_w"/>
                                          </p:val>
                                        </p:tav>
                                      </p:tavLst>
                                    </p:anim>
                                    <p:anim calcmode="lin" valueType="num">
                                      <p:cBhvr>
                                        <p:cTn id="8" dur="500" fill="hold"/>
                                        <p:tgtEl>
                                          <p:spTgt spid="32"/>
                                        </p:tgtEl>
                                        <p:attrNameLst>
                                          <p:attrName>ppt_h</p:attrName>
                                        </p:attrNameLst>
                                      </p:cBhvr>
                                      <p:tavLst>
                                        <p:tav tm="0">
                                          <p:val>
                                            <p:fltVal val="0"/>
                                          </p:val>
                                        </p:tav>
                                        <p:tav tm="100000">
                                          <p:val>
                                            <p:strVal val="#ppt_h"/>
                                          </p:val>
                                        </p:tav>
                                      </p:tavLst>
                                    </p:anim>
                                    <p:animEffect transition="in" filter="fade">
                                      <p:cBhvr>
                                        <p:cTn id="9" dur="500"/>
                                        <p:tgtEl>
                                          <p:spTgt spid="3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4"/>
                                        </p:tgtEl>
                                        <p:attrNameLst>
                                          <p:attrName>style.visibility</p:attrName>
                                        </p:attrNameLst>
                                      </p:cBhvr>
                                      <p:to>
                                        <p:strVal val="visible"/>
                                      </p:to>
                                    </p:set>
                                    <p:anim calcmode="lin" valueType="num">
                                      <p:cBhvr>
                                        <p:cTn id="14" dur="500" fill="hold"/>
                                        <p:tgtEl>
                                          <p:spTgt spid="34"/>
                                        </p:tgtEl>
                                        <p:attrNameLst>
                                          <p:attrName>ppt_w</p:attrName>
                                        </p:attrNameLst>
                                      </p:cBhvr>
                                      <p:tavLst>
                                        <p:tav tm="0">
                                          <p:val>
                                            <p:fltVal val="0"/>
                                          </p:val>
                                        </p:tav>
                                        <p:tav tm="100000">
                                          <p:val>
                                            <p:strVal val="#ppt_w"/>
                                          </p:val>
                                        </p:tav>
                                      </p:tavLst>
                                    </p:anim>
                                    <p:anim calcmode="lin" valueType="num">
                                      <p:cBhvr>
                                        <p:cTn id="15" dur="500" fill="hold"/>
                                        <p:tgtEl>
                                          <p:spTgt spid="34"/>
                                        </p:tgtEl>
                                        <p:attrNameLst>
                                          <p:attrName>ppt_h</p:attrName>
                                        </p:attrNameLst>
                                      </p:cBhvr>
                                      <p:tavLst>
                                        <p:tav tm="0">
                                          <p:val>
                                            <p:fltVal val="0"/>
                                          </p:val>
                                        </p:tav>
                                        <p:tav tm="100000">
                                          <p:val>
                                            <p:strVal val="#ppt_h"/>
                                          </p:val>
                                        </p:tav>
                                      </p:tavLst>
                                    </p:anim>
                                    <p:animEffect transition="in" filter="fade">
                                      <p:cBhvr>
                                        <p:cTn id="16" dur="500"/>
                                        <p:tgtEl>
                                          <p:spTgt spid="34"/>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fade">
                                      <p:cBhvr>
                                        <p:cTn id="28" dur="1000"/>
                                        <p:tgtEl>
                                          <p:spTgt spid="2"/>
                                        </p:tgtEl>
                                      </p:cBhvr>
                                    </p:animEffect>
                                    <p:anim calcmode="lin" valueType="num">
                                      <p:cBhvr>
                                        <p:cTn id="29" dur="1000" fill="hold"/>
                                        <p:tgtEl>
                                          <p:spTgt spid="2"/>
                                        </p:tgtEl>
                                        <p:attrNameLst>
                                          <p:attrName>ppt_x</p:attrName>
                                        </p:attrNameLst>
                                      </p:cBhvr>
                                      <p:tavLst>
                                        <p:tav tm="0">
                                          <p:val>
                                            <p:strVal val="#ppt_x"/>
                                          </p:val>
                                        </p:tav>
                                        <p:tav tm="100000">
                                          <p:val>
                                            <p:strVal val="#ppt_x"/>
                                          </p:val>
                                        </p:tav>
                                      </p:tavLst>
                                    </p:anim>
                                    <p:anim calcmode="lin" valueType="num">
                                      <p:cBhvr>
                                        <p:cTn id="3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46650" y="811504"/>
            <a:ext cx="11231220" cy="2862322"/>
          </a:xfrm>
          <a:prstGeom prst="rect">
            <a:avLst/>
          </a:prstGeom>
        </p:spPr>
        <p:txBody>
          <a:bodyPr wrap="square">
            <a:spAutoFit/>
          </a:bodyPr>
          <a:lstStyle/>
          <a:p>
            <a:pPr algn="just"/>
            <a:r>
              <a:rPr lang="en-US" sz="2400" dirty="0" smtClean="0">
                <a:latin typeface="Times New Roman" panose="02020603050405020304" pitchFamily="18" charset="0"/>
                <a:cs typeface="Times New Roman" panose="02020603050405020304" pitchFamily="18" charset="0"/>
              </a:rPr>
              <a:t>Today</a:t>
            </a:r>
            <a:r>
              <a:rPr lang="en-US" sz="2400" dirty="0">
                <a:latin typeface="Times New Roman" panose="02020603050405020304" pitchFamily="18" charset="0"/>
                <a:cs typeface="Times New Roman" panose="02020603050405020304" pitchFamily="18" charset="0"/>
              </a:rPr>
              <a:t>, millions of Internet users who need to connect their home computers to the server of an Internet Service Provider (ISP) use PPP. </a:t>
            </a:r>
            <a:endParaRPr lang="en-US" sz="2400" dirty="0" smtClean="0">
              <a:latin typeface="Times New Roman" panose="02020603050405020304" pitchFamily="18" charset="0"/>
              <a:cs typeface="Times New Roman" panose="02020603050405020304" pitchFamily="18" charset="0"/>
            </a:endParaRPr>
          </a:p>
          <a:p>
            <a:pPr algn="just"/>
            <a:endParaRPr lang="en-US" sz="12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majority of these users have a traditional modem; they are connected to the Internet through a telephone line, which provides the services of the physical layer. </a:t>
            </a:r>
            <a:endParaRPr lang="en-US"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But </a:t>
            </a:r>
            <a:r>
              <a:rPr lang="en-US" sz="2400" dirty="0">
                <a:latin typeface="Times New Roman" panose="02020603050405020304" pitchFamily="18" charset="0"/>
                <a:cs typeface="Times New Roman" panose="02020603050405020304" pitchFamily="18" charset="0"/>
              </a:rPr>
              <a:t>to </a:t>
            </a:r>
            <a:r>
              <a:rPr lang="en-US" sz="2400" b="1" i="1" dirty="0">
                <a:latin typeface="Times New Roman" panose="02020603050405020304" pitchFamily="18" charset="0"/>
                <a:cs typeface="Times New Roman" panose="02020603050405020304" pitchFamily="18" charset="0"/>
              </a:rPr>
              <a:t>control and manage the transfer of data</a:t>
            </a:r>
            <a:r>
              <a:rPr lang="en-US" sz="2400" dirty="0">
                <a:latin typeface="Times New Roman" panose="02020603050405020304" pitchFamily="18" charset="0"/>
                <a:cs typeface="Times New Roman" panose="02020603050405020304" pitchFamily="18" charset="0"/>
              </a:rPr>
              <a:t>, there is a need for a point-to-point protocol at the data link layer. PPP is by far the most common. </a:t>
            </a:r>
          </a:p>
        </p:txBody>
      </p:sp>
      <p:sp>
        <p:nvSpPr>
          <p:cNvPr id="6" name="Rectangle 5"/>
          <p:cNvSpPr/>
          <p:nvPr/>
        </p:nvSpPr>
        <p:spPr>
          <a:xfrm>
            <a:off x="347333" y="-19493"/>
            <a:ext cx="6323141" cy="830997"/>
          </a:xfrm>
          <a:prstGeom prst="rect">
            <a:avLst/>
          </a:prstGeom>
        </p:spPr>
        <p:txBody>
          <a:bodyPr wrap="none">
            <a:spAutoFit/>
          </a:bodyPr>
          <a:lstStyle/>
          <a:p>
            <a:pPr>
              <a:lnSpc>
                <a:spcPct val="150000"/>
              </a:lnSpc>
            </a:pPr>
            <a:r>
              <a:rPr lang="en-US" sz="32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7.10- </a:t>
            </a: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Point-to-Point </a:t>
            </a:r>
            <a:r>
              <a:rPr lang="en-US" sz="32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Protocol (PPP)</a:t>
            </a:r>
            <a:endPar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47674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7333" y="-19493"/>
            <a:ext cx="6738320" cy="830997"/>
          </a:xfrm>
          <a:prstGeom prst="rect">
            <a:avLst/>
          </a:prstGeom>
        </p:spPr>
        <p:txBody>
          <a:bodyPr wrap="none">
            <a:spAutoFit/>
          </a:bodyPr>
          <a:lstStyle/>
          <a:p>
            <a:pPr>
              <a:lnSpc>
                <a:spcPct val="150000"/>
              </a:lnSpc>
            </a:pPr>
            <a:r>
              <a:rPr lang="en-US" sz="32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7.10- </a:t>
            </a: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Point-to-Point Protocol S</a:t>
            </a:r>
            <a:r>
              <a:rPr lang="en-US" sz="32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ervices</a:t>
            </a:r>
            <a:endPar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2" name="Rectangle 1"/>
          <p:cNvSpPr/>
          <p:nvPr/>
        </p:nvSpPr>
        <p:spPr>
          <a:xfrm>
            <a:off x="453887" y="718576"/>
            <a:ext cx="11492948" cy="5945217"/>
          </a:xfrm>
          <a:prstGeom prst="rect">
            <a:avLst/>
          </a:prstGeom>
        </p:spPr>
        <p:txBody>
          <a:bodyPr wrap="square">
            <a:spAutoFit/>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PPP provides several services:</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SzPts val="1400"/>
              <a:buFont typeface="Times New Roman" panose="02020603050405020304" pitchFamily="18" charset="0"/>
              <a:buAutoNum type="alphaUcParenBoth"/>
              <a:tabLst>
                <a:tab pos="0" algn="l"/>
              </a:tabLst>
            </a:pPr>
            <a:r>
              <a:rPr lang="en-US" sz="2400" dirty="0">
                <a:latin typeface="Times New Roman" panose="02020603050405020304" pitchFamily="18" charset="0"/>
                <a:ea typeface="Calibri" panose="020F0502020204030204" pitchFamily="34" charset="0"/>
                <a:cs typeface="Arial" panose="020B0604020202020204" pitchFamily="34" charset="0"/>
              </a:rPr>
              <a:t>PPP defines the </a:t>
            </a:r>
            <a:r>
              <a:rPr lang="en-US" sz="2400" b="1" i="1" dirty="0">
                <a:solidFill>
                  <a:srgbClr val="00B050"/>
                </a:solidFill>
                <a:latin typeface="Times New Roman" panose="02020603050405020304" pitchFamily="18" charset="0"/>
                <a:ea typeface="Calibri" panose="020F0502020204030204" pitchFamily="34" charset="0"/>
                <a:cs typeface="Arial" panose="020B0604020202020204" pitchFamily="34" charset="0"/>
              </a:rPr>
              <a:t>format of the frame </a:t>
            </a:r>
            <a:r>
              <a:rPr lang="en-US" sz="2400" dirty="0">
                <a:latin typeface="Times New Roman" panose="02020603050405020304" pitchFamily="18" charset="0"/>
                <a:ea typeface="Calibri" panose="020F0502020204030204" pitchFamily="34" charset="0"/>
                <a:cs typeface="Arial" panose="020B0604020202020204" pitchFamily="34" charset="0"/>
              </a:rPr>
              <a:t>to be exchanged between devices.</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SzPts val="1400"/>
              <a:buFont typeface="Times New Roman" panose="02020603050405020304" pitchFamily="18" charset="0"/>
              <a:buAutoNum type="alphaUcParenBoth"/>
              <a:tabLst>
                <a:tab pos="0" algn="l"/>
              </a:tabLst>
            </a:pPr>
            <a:r>
              <a:rPr lang="en-US" sz="2400" dirty="0">
                <a:latin typeface="Times New Roman" panose="02020603050405020304" pitchFamily="18" charset="0"/>
                <a:ea typeface="Calibri" panose="020F0502020204030204" pitchFamily="34" charset="0"/>
                <a:cs typeface="Arial" panose="020B0604020202020204" pitchFamily="34" charset="0"/>
              </a:rPr>
              <a:t>PPP defines how </a:t>
            </a:r>
            <a:r>
              <a:rPr lang="en-US" sz="2400" b="1" i="1" dirty="0">
                <a:solidFill>
                  <a:srgbClr val="00B050"/>
                </a:solidFill>
                <a:latin typeface="Times New Roman" panose="02020603050405020304" pitchFamily="18" charset="0"/>
                <a:ea typeface="Calibri" panose="020F0502020204030204" pitchFamily="34" charset="0"/>
                <a:cs typeface="Arial" panose="020B0604020202020204" pitchFamily="34" charset="0"/>
              </a:rPr>
              <a:t>two devices can negotiate </a:t>
            </a:r>
            <a:r>
              <a:rPr lang="en-US" sz="2400" dirty="0">
                <a:latin typeface="Times New Roman" panose="02020603050405020304" pitchFamily="18" charset="0"/>
                <a:ea typeface="Calibri" panose="020F0502020204030204" pitchFamily="34" charset="0"/>
                <a:cs typeface="Arial" panose="020B0604020202020204" pitchFamily="34" charset="0"/>
              </a:rPr>
              <a:t>the establishment of the link and the exchange of data.</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SzPts val="1400"/>
              <a:buFont typeface="Times New Roman" panose="02020603050405020304" pitchFamily="18" charset="0"/>
              <a:buAutoNum type="alphaUcParenBoth"/>
              <a:tabLst>
                <a:tab pos="0" algn="l"/>
              </a:tabLst>
            </a:pPr>
            <a:r>
              <a:rPr lang="en-US" sz="2400" dirty="0">
                <a:latin typeface="Times New Roman" panose="02020603050405020304" pitchFamily="18" charset="0"/>
                <a:ea typeface="Calibri" panose="020F0502020204030204" pitchFamily="34" charset="0"/>
                <a:cs typeface="Arial" panose="020B0604020202020204" pitchFamily="34" charset="0"/>
              </a:rPr>
              <a:t>PPP defines how network layer </a:t>
            </a:r>
            <a:r>
              <a:rPr lang="en-US" sz="2400" b="1" i="1" dirty="0">
                <a:solidFill>
                  <a:srgbClr val="00B050"/>
                </a:solidFill>
                <a:latin typeface="Times New Roman" panose="02020603050405020304" pitchFamily="18" charset="0"/>
                <a:ea typeface="Calibri" panose="020F0502020204030204" pitchFamily="34" charset="0"/>
                <a:cs typeface="Arial" panose="020B0604020202020204" pitchFamily="34" charset="0"/>
              </a:rPr>
              <a:t>data are encapsulated </a:t>
            </a:r>
            <a:r>
              <a:rPr lang="en-US" sz="2400" dirty="0">
                <a:latin typeface="Times New Roman" panose="02020603050405020304" pitchFamily="18" charset="0"/>
                <a:ea typeface="Calibri" panose="020F0502020204030204" pitchFamily="34" charset="0"/>
                <a:cs typeface="Arial" panose="020B0604020202020204" pitchFamily="34" charset="0"/>
              </a:rPr>
              <a:t>in the data link frame.</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SzPts val="1400"/>
              <a:buFont typeface="Times New Roman" panose="02020603050405020304" pitchFamily="18" charset="0"/>
              <a:buAutoNum type="alphaUcParenBoth"/>
              <a:tabLst>
                <a:tab pos="0" algn="l"/>
              </a:tabLst>
            </a:pPr>
            <a:r>
              <a:rPr lang="en-US" sz="2400" dirty="0">
                <a:latin typeface="Times New Roman" panose="02020603050405020304" pitchFamily="18" charset="0"/>
                <a:ea typeface="Calibri" panose="020F0502020204030204" pitchFamily="34" charset="0"/>
                <a:cs typeface="Arial" panose="020B0604020202020204" pitchFamily="34" charset="0"/>
              </a:rPr>
              <a:t>PPP defines how two devices can </a:t>
            </a:r>
            <a:r>
              <a:rPr lang="en-US" sz="2400" b="1" i="1" dirty="0">
                <a:solidFill>
                  <a:srgbClr val="00B050"/>
                </a:solidFill>
                <a:latin typeface="Times New Roman" panose="02020603050405020304" pitchFamily="18" charset="0"/>
                <a:ea typeface="Calibri" panose="020F0502020204030204" pitchFamily="34" charset="0"/>
                <a:cs typeface="Arial" panose="020B0604020202020204" pitchFamily="34" charset="0"/>
              </a:rPr>
              <a:t>authenticate each other</a:t>
            </a:r>
            <a:r>
              <a:rPr lang="en-US" sz="2400" dirty="0">
                <a:latin typeface="Times New Roman" panose="02020603050405020304" pitchFamily="18" charset="0"/>
                <a:ea typeface="Calibri" panose="020F0502020204030204" pitchFamily="34" charset="0"/>
                <a:cs typeface="Arial" panose="020B0604020202020204" pitchFamily="34" charset="0"/>
              </a:rPr>
              <a:t>.</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SzPts val="1400"/>
              <a:buFont typeface="Times New Roman" panose="02020603050405020304" pitchFamily="18" charset="0"/>
              <a:buAutoNum type="alphaUcParenBoth"/>
              <a:tabLst>
                <a:tab pos="0" algn="l"/>
              </a:tabLst>
            </a:pPr>
            <a:r>
              <a:rPr lang="en-US" sz="2400" dirty="0">
                <a:latin typeface="Times New Roman" panose="02020603050405020304" pitchFamily="18" charset="0"/>
                <a:ea typeface="Calibri" panose="020F0502020204030204" pitchFamily="34" charset="0"/>
                <a:cs typeface="Arial" panose="020B0604020202020204" pitchFamily="34" charset="0"/>
              </a:rPr>
              <a:t>PPP provides multiple network layer services </a:t>
            </a:r>
            <a:r>
              <a:rPr lang="en-US" sz="2400" b="1" i="1" dirty="0">
                <a:solidFill>
                  <a:srgbClr val="00B050"/>
                </a:solidFill>
                <a:latin typeface="Times New Roman" panose="02020603050405020304" pitchFamily="18" charset="0"/>
                <a:ea typeface="Calibri" panose="020F0502020204030204" pitchFamily="34" charset="0"/>
                <a:cs typeface="Arial" panose="020B0604020202020204" pitchFamily="34" charset="0"/>
              </a:rPr>
              <a:t>supporting a variety</a:t>
            </a:r>
            <a:r>
              <a:rPr lang="en-US" sz="2400" dirty="0">
                <a:solidFill>
                  <a:srgbClr val="00B050"/>
                </a:solidFill>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of network layer </a:t>
            </a:r>
            <a:r>
              <a:rPr lang="en-US" sz="2400" b="1" i="1" dirty="0">
                <a:solidFill>
                  <a:srgbClr val="00B050"/>
                </a:solidFill>
                <a:latin typeface="Times New Roman" panose="02020603050405020304" pitchFamily="18" charset="0"/>
                <a:ea typeface="Calibri" panose="020F0502020204030204" pitchFamily="34" charset="0"/>
                <a:cs typeface="Arial" panose="020B0604020202020204" pitchFamily="34" charset="0"/>
              </a:rPr>
              <a:t>protocols</a:t>
            </a:r>
            <a:r>
              <a:rPr lang="en-US" sz="2400" dirty="0">
                <a:latin typeface="Times New Roman" panose="02020603050405020304" pitchFamily="18" charset="0"/>
                <a:ea typeface="Calibri" panose="020F0502020204030204" pitchFamily="34" charset="0"/>
                <a:cs typeface="Arial" panose="020B0604020202020204" pitchFamily="34" charset="0"/>
              </a:rPr>
              <a:t>.</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SzPts val="1400"/>
              <a:buFont typeface="Times New Roman" panose="02020603050405020304" pitchFamily="18" charset="0"/>
              <a:buAutoNum type="alphaUcParenBoth"/>
              <a:tabLst>
                <a:tab pos="0" algn="l"/>
              </a:tabLst>
            </a:pPr>
            <a:r>
              <a:rPr lang="en-US" sz="2400" dirty="0">
                <a:latin typeface="Times New Roman" panose="02020603050405020304" pitchFamily="18" charset="0"/>
                <a:ea typeface="Calibri" panose="020F0502020204030204" pitchFamily="34" charset="0"/>
                <a:cs typeface="Arial" panose="020B0604020202020204" pitchFamily="34" charset="0"/>
              </a:rPr>
              <a:t>PPP provides </a:t>
            </a:r>
            <a:r>
              <a:rPr lang="en-US" sz="2400" b="1" i="1" dirty="0">
                <a:solidFill>
                  <a:srgbClr val="00B050"/>
                </a:solidFill>
                <a:latin typeface="Times New Roman" panose="02020603050405020304" pitchFamily="18" charset="0"/>
                <a:ea typeface="Calibri" panose="020F0502020204030204" pitchFamily="34" charset="0"/>
                <a:cs typeface="Arial" panose="020B0604020202020204" pitchFamily="34" charset="0"/>
              </a:rPr>
              <a:t>connections over multiple links</a:t>
            </a:r>
            <a:r>
              <a:rPr lang="en-US" sz="2400" dirty="0">
                <a:latin typeface="Times New Roman" panose="02020603050405020304" pitchFamily="18" charset="0"/>
                <a:ea typeface="Calibri" panose="020F0502020204030204" pitchFamily="34" charset="0"/>
                <a:cs typeface="Arial" panose="020B0604020202020204" pitchFamily="34" charset="0"/>
              </a:rPr>
              <a:t>.</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SzPts val="1400"/>
              <a:buFont typeface="Times New Roman" panose="02020603050405020304" pitchFamily="18" charset="0"/>
              <a:buAutoNum type="alphaUcParenBoth"/>
              <a:tabLst>
                <a:tab pos="0" algn="l"/>
              </a:tabLst>
            </a:pPr>
            <a:r>
              <a:rPr lang="en-US" sz="2400" dirty="0">
                <a:latin typeface="Times New Roman" panose="02020603050405020304" pitchFamily="18" charset="0"/>
                <a:ea typeface="Calibri" panose="020F0502020204030204" pitchFamily="34" charset="0"/>
                <a:cs typeface="Arial" panose="020B0604020202020204" pitchFamily="34" charset="0"/>
              </a:rPr>
              <a:t>PPP provides </a:t>
            </a:r>
            <a:r>
              <a:rPr lang="en-US" sz="2400" b="1" i="1" dirty="0">
                <a:solidFill>
                  <a:srgbClr val="00B050"/>
                </a:solidFill>
                <a:latin typeface="Times New Roman" panose="02020603050405020304" pitchFamily="18" charset="0"/>
                <a:ea typeface="Calibri" panose="020F0502020204030204" pitchFamily="34" charset="0"/>
                <a:cs typeface="Arial" panose="020B0604020202020204" pitchFamily="34" charset="0"/>
              </a:rPr>
              <a:t>network address configuration</a:t>
            </a: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lvl="0" algn="just">
              <a:lnSpc>
                <a:spcPct val="115000"/>
              </a:lnSpc>
              <a:spcAft>
                <a:spcPts val="1000"/>
              </a:spcAft>
              <a:buSzPts val="1400"/>
              <a:tabLst>
                <a:tab pos="0" algn="l"/>
              </a:tabLst>
            </a:pPr>
            <a:r>
              <a:rPr lang="en-US" sz="2000" b="1" i="1" dirty="0" smtClean="0">
                <a:solidFill>
                  <a:srgbClr val="00B050"/>
                </a:solidFill>
                <a:latin typeface="Times New Roman" panose="02020603050405020304" pitchFamily="18" charset="0"/>
                <a:ea typeface="Calibri" panose="020F0502020204030204" pitchFamily="34" charset="0"/>
                <a:cs typeface="Arial" panose="020B0604020202020204" pitchFamily="34" charset="0"/>
              </a:rPr>
              <a:t>This </a:t>
            </a:r>
            <a:r>
              <a:rPr lang="en-US" sz="2000" b="1" i="1" dirty="0">
                <a:solidFill>
                  <a:srgbClr val="00B050"/>
                </a:solidFill>
                <a:latin typeface="Times New Roman" panose="02020603050405020304" pitchFamily="18" charset="0"/>
                <a:ea typeface="Calibri" panose="020F0502020204030204" pitchFamily="34" charset="0"/>
                <a:cs typeface="Arial" panose="020B0604020202020204" pitchFamily="34" charset="0"/>
              </a:rPr>
              <a:t>is particularly useful when a home user needs a </a:t>
            </a:r>
            <a:r>
              <a:rPr lang="en-US" sz="2000" b="1" i="1" dirty="0" smtClean="0">
                <a:solidFill>
                  <a:srgbClr val="00B050"/>
                </a:solidFill>
                <a:latin typeface="Times New Roman" panose="02020603050405020304" pitchFamily="18" charset="0"/>
                <a:ea typeface="Calibri" panose="020F0502020204030204" pitchFamily="34" charset="0"/>
                <a:cs typeface="Arial" panose="020B0604020202020204" pitchFamily="34" charset="0"/>
              </a:rPr>
              <a:t>“temporary </a:t>
            </a:r>
            <a:r>
              <a:rPr lang="en-US" sz="2000" b="1" i="1" dirty="0">
                <a:solidFill>
                  <a:srgbClr val="00B050"/>
                </a:solidFill>
                <a:latin typeface="Times New Roman" panose="02020603050405020304" pitchFamily="18" charset="0"/>
                <a:ea typeface="Calibri" panose="020F0502020204030204" pitchFamily="34" charset="0"/>
                <a:cs typeface="Arial" panose="020B0604020202020204" pitchFamily="34" charset="0"/>
              </a:rPr>
              <a:t>network </a:t>
            </a:r>
            <a:r>
              <a:rPr lang="en-US" sz="2000" b="1" i="1" dirty="0" smtClean="0">
                <a:solidFill>
                  <a:srgbClr val="00B050"/>
                </a:solidFill>
                <a:latin typeface="Times New Roman" panose="02020603050405020304" pitchFamily="18" charset="0"/>
                <a:ea typeface="Calibri" panose="020F0502020204030204" pitchFamily="34" charset="0"/>
                <a:cs typeface="Arial" panose="020B0604020202020204" pitchFamily="34" charset="0"/>
              </a:rPr>
              <a:t>address” </a:t>
            </a:r>
            <a:r>
              <a:rPr lang="en-US" sz="2000" b="1" i="1" dirty="0">
                <a:solidFill>
                  <a:srgbClr val="00B050"/>
                </a:solidFill>
                <a:latin typeface="Times New Roman" panose="02020603050405020304" pitchFamily="18" charset="0"/>
                <a:ea typeface="Calibri" panose="020F0502020204030204" pitchFamily="34" charset="0"/>
                <a:cs typeface="Arial" panose="020B0604020202020204" pitchFamily="34" charset="0"/>
              </a:rPr>
              <a:t>to connect to the Internet.</a:t>
            </a:r>
            <a:endParaRPr lang="en-US" sz="2000" b="1" i="1" dirty="0">
              <a:solidFill>
                <a:srgbClr val="00B05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5655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7333" y="-19493"/>
            <a:ext cx="8027134" cy="742511"/>
          </a:xfrm>
          <a:prstGeom prst="rect">
            <a:avLst/>
          </a:prstGeom>
        </p:spPr>
        <p:txBody>
          <a:bodyPr wrap="none">
            <a:spAutoFit/>
          </a:bodyPr>
          <a:lstStyle/>
          <a:p>
            <a:pPr>
              <a:lnSpc>
                <a:spcPct val="150000"/>
              </a:lnSpc>
            </a:pPr>
            <a:r>
              <a:rPr lang="en-US" sz="32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7.10- </a:t>
            </a: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Point-to-Point </a:t>
            </a:r>
            <a:r>
              <a:rPr lang="en-US" sz="32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Protocol </a:t>
            </a: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Missed Services</a:t>
            </a:r>
          </a:p>
        </p:txBody>
      </p:sp>
      <p:sp>
        <p:nvSpPr>
          <p:cNvPr id="3" name="Rectangle 2"/>
          <p:cNvSpPr/>
          <p:nvPr/>
        </p:nvSpPr>
        <p:spPr>
          <a:xfrm>
            <a:off x="424070" y="723018"/>
            <a:ext cx="11393556" cy="4171398"/>
          </a:xfrm>
          <a:prstGeom prst="rect">
            <a:avLst/>
          </a:prstGeom>
        </p:spPr>
        <p:txBody>
          <a:bodyPr wrap="square">
            <a:spAutoFit/>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On the other hand, to keep PPP simple, several services are missing:</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SzPts val="1400"/>
              <a:buFont typeface="Times New Roman" panose="02020603050405020304" pitchFamily="18" charset="0"/>
              <a:buAutoNum type="arabicPeriod"/>
              <a:tabLst>
                <a:tab pos="0" algn="l"/>
              </a:tabLst>
            </a:pPr>
            <a:r>
              <a:rPr lang="en-US" sz="2400" dirty="0" smtClean="0">
                <a:latin typeface="Times New Roman" panose="02020603050405020304" pitchFamily="18" charset="0"/>
                <a:ea typeface="Calibri" panose="020F0502020204030204" pitchFamily="34" charset="0"/>
                <a:cs typeface="Arial" panose="020B0604020202020204" pitchFamily="34" charset="0"/>
              </a:rPr>
              <a:t>PPP does </a:t>
            </a:r>
            <a:r>
              <a:rPr lang="en-US" sz="2400" b="1" i="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not provide flow control</a:t>
            </a:r>
            <a:r>
              <a:rPr lang="en-US" sz="2400" dirty="0" smtClean="0">
                <a:latin typeface="Times New Roman" panose="02020603050405020304" pitchFamily="18" charset="0"/>
                <a:ea typeface="Calibri" panose="020F0502020204030204" pitchFamily="34" charset="0"/>
                <a:cs typeface="Arial" panose="020B0604020202020204" pitchFamily="34" charset="0"/>
              </a:rPr>
              <a:t>. A sender can send several frames one after another with no concern about overwhelming the receiver.</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SzPts val="1400"/>
              <a:buFont typeface="Times New Roman" panose="02020603050405020304" pitchFamily="18" charset="0"/>
              <a:buAutoNum type="arabicPeriod"/>
              <a:tabLst>
                <a:tab pos="0" algn="l"/>
              </a:tabLst>
            </a:pPr>
            <a:r>
              <a:rPr lang="en-US" sz="2400" dirty="0" smtClean="0">
                <a:latin typeface="Times New Roman" panose="02020603050405020304" pitchFamily="18" charset="0"/>
                <a:ea typeface="Calibri" panose="020F0502020204030204" pitchFamily="34" charset="0"/>
                <a:cs typeface="Arial" panose="020B0604020202020204" pitchFamily="34" charset="0"/>
              </a:rPr>
              <a:t>PPP has a </a:t>
            </a:r>
            <a:r>
              <a:rPr lang="en-US" sz="2400" b="1" i="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very simple mechanism for error control</a:t>
            </a:r>
            <a:r>
              <a:rPr lang="en-US" sz="2400" dirty="0" smtClean="0">
                <a:latin typeface="Times New Roman" panose="02020603050405020304" pitchFamily="18" charset="0"/>
                <a:ea typeface="Calibri" panose="020F0502020204030204" pitchFamily="34" charset="0"/>
                <a:cs typeface="Arial" panose="020B0604020202020204" pitchFamily="34" charset="0"/>
              </a:rPr>
              <a:t>. A CRC field is used to detect errors. If the frame is corrupted, it is </a:t>
            </a:r>
            <a:r>
              <a:rPr lang="en-US" sz="2400" i="1" dirty="0" smtClean="0">
                <a:latin typeface="Times New Roman" panose="02020603050405020304" pitchFamily="18" charset="0"/>
                <a:ea typeface="Calibri" panose="020F0502020204030204" pitchFamily="34" charset="0"/>
                <a:cs typeface="Arial" panose="020B0604020202020204" pitchFamily="34" charset="0"/>
              </a:rPr>
              <a:t>silently discarded</a:t>
            </a:r>
            <a:r>
              <a:rPr lang="en-US" sz="2400" dirty="0" smtClean="0">
                <a:latin typeface="Times New Roman" panose="02020603050405020304" pitchFamily="18" charset="0"/>
                <a:ea typeface="Calibri" panose="020F0502020204030204" pitchFamily="34" charset="0"/>
                <a:cs typeface="Arial" panose="020B0604020202020204" pitchFamily="34" charset="0"/>
              </a:rPr>
              <a:t>; the upper-layer protocol needs to take care of the problem. </a:t>
            </a:r>
            <a:r>
              <a:rPr lang="en-US" sz="2400" i="1" dirty="0" smtClean="0">
                <a:solidFill>
                  <a:schemeClr val="accent2">
                    <a:lumMod val="75000"/>
                  </a:schemeClr>
                </a:solidFill>
                <a:latin typeface="Times New Roman" panose="02020603050405020304" pitchFamily="18" charset="0"/>
                <a:ea typeface="Calibri" panose="020F0502020204030204" pitchFamily="34" charset="0"/>
                <a:cs typeface="Arial" panose="020B0604020202020204" pitchFamily="34" charset="0"/>
              </a:rPr>
              <a:t>Lack of error control and sequence numbering may cause a packet to be received out of order</a:t>
            </a:r>
            <a:r>
              <a:rPr lang="en-US" sz="2400" dirty="0" smtClean="0">
                <a:latin typeface="Times New Roman" panose="02020603050405020304" pitchFamily="18" charset="0"/>
                <a:ea typeface="Calibri" panose="020F0502020204030204" pitchFamily="34" charset="0"/>
                <a:cs typeface="Arial" panose="020B0604020202020204" pitchFamily="34" charset="0"/>
              </a:rPr>
              <a:t>.</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SzPts val="1400"/>
              <a:buFont typeface="Times New Roman" panose="02020603050405020304" pitchFamily="18" charset="0"/>
              <a:buAutoNum type="arabicPeriod"/>
              <a:tabLst>
                <a:tab pos="0" algn="l"/>
              </a:tabLst>
            </a:pPr>
            <a:r>
              <a:rPr lang="en-US" sz="2400" dirty="0" smtClean="0">
                <a:latin typeface="Times New Roman" panose="02020603050405020304" pitchFamily="18" charset="0"/>
                <a:ea typeface="Calibri" panose="020F0502020204030204" pitchFamily="34" charset="0"/>
                <a:cs typeface="Arial" panose="020B0604020202020204" pitchFamily="34" charset="0"/>
              </a:rPr>
              <a:t>PPP does </a:t>
            </a:r>
            <a:r>
              <a:rPr lang="en-US" sz="2400" b="1" i="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not provide a sophisticated addressing mechanism </a:t>
            </a:r>
            <a:r>
              <a:rPr lang="en-US" sz="2400" dirty="0" smtClean="0">
                <a:latin typeface="Times New Roman" panose="02020603050405020304" pitchFamily="18" charset="0"/>
                <a:ea typeface="Calibri" panose="020F0502020204030204" pitchFamily="34" charset="0"/>
                <a:cs typeface="Arial" panose="020B0604020202020204" pitchFamily="34" charset="0"/>
              </a:rPr>
              <a:t>to handle frames in a multipoint configuration.</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09761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23461" y="-19493"/>
            <a:ext cx="2975495" cy="742511"/>
          </a:xfrm>
          <a:prstGeom prst="rect">
            <a:avLst/>
          </a:prstGeom>
        </p:spPr>
        <p:txBody>
          <a:bodyPr wrap="none">
            <a:spAutoFit/>
          </a:bodyPr>
          <a:lstStyle/>
          <a:p>
            <a:pPr algn="just">
              <a:lnSpc>
                <a:spcPct val="150000"/>
              </a:lnSpc>
            </a:pPr>
            <a:r>
              <a:rPr lang="en-US" sz="32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7.10.1- </a:t>
            </a: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Framing</a:t>
            </a:r>
          </a:p>
        </p:txBody>
      </p:sp>
      <p:sp>
        <p:nvSpPr>
          <p:cNvPr id="5" name="Rectangle 4"/>
          <p:cNvSpPr/>
          <p:nvPr/>
        </p:nvSpPr>
        <p:spPr>
          <a:xfrm>
            <a:off x="523460" y="723018"/>
            <a:ext cx="10260497" cy="914930"/>
          </a:xfrm>
          <a:prstGeom prst="rect">
            <a:avLst/>
          </a:prstGeom>
        </p:spPr>
        <p:txBody>
          <a:bodyPr wrap="square">
            <a:spAutoFit/>
          </a:bodyPr>
          <a:lstStyle/>
          <a:p>
            <a:pPr algn="just">
              <a:lnSpc>
                <a:spcPct val="115000"/>
              </a:lnSpc>
            </a:pPr>
            <a:r>
              <a:rPr lang="en-US" sz="2400" dirty="0" smtClean="0">
                <a:latin typeface="Times New Roman" panose="02020603050405020304" pitchFamily="18" charset="0"/>
                <a:ea typeface="Calibri" panose="020F0502020204030204" pitchFamily="34" charset="0"/>
                <a:cs typeface="Arial" panose="020B0604020202020204" pitchFamily="34" charset="0"/>
              </a:rPr>
              <a:t>PPP </a:t>
            </a:r>
            <a:r>
              <a:rPr lang="en-US" sz="2400" dirty="0">
                <a:latin typeface="Times New Roman" panose="02020603050405020304" pitchFamily="18" charset="0"/>
                <a:ea typeface="Calibri" panose="020F0502020204030204" pitchFamily="34" charset="0"/>
                <a:cs typeface="Arial" panose="020B0604020202020204" pitchFamily="34" charset="0"/>
              </a:rPr>
              <a:t>is a byte-oriented protocol. Framing is done according to the discussion of </a:t>
            </a:r>
            <a:r>
              <a:rPr lang="en-US" sz="2400" b="1" i="1" dirty="0">
                <a:latin typeface="Times New Roman" panose="02020603050405020304" pitchFamily="18" charset="0"/>
                <a:ea typeface="Calibri" panose="020F0502020204030204" pitchFamily="34" charset="0"/>
                <a:cs typeface="Arial" panose="020B0604020202020204" pitchFamily="34" charset="0"/>
              </a:rPr>
              <a:t>byte oriented protocols</a:t>
            </a:r>
            <a:r>
              <a:rPr lang="en-US" sz="2400" dirty="0">
                <a:latin typeface="Times New Roman" panose="02020603050405020304" pitchFamily="18" charset="0"/>
                <a:ea typeface="Calibri" panose="020F0502020204030204" pitchFamily="34" charset="0"/>
                <a:cs typeface="Arial" panose="020B0604020202020204" pitchFamily="34" charset="0"/>
              </a:rPr>
              <a:t> at the previous chapter</a:t>
            </a:r>
            <a:r>
              <a:rPr lang="en-US" sz="2400" dirty="0" smtClean="0">
                <a:latin typeface="Times New Roman" panose="02020603050405020304" pitchFamily="18" charset="0"/>
                <a:ea typeface="Calibri" panose="020F0502020204030204" pitchFamily="34" charset="0"/>
                <a:cs typeface="Arial" panose="020B0604020202020204" pitchFamily="34" charset="0"/>
              </a:rPr>
              <a:t>.</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
        <p:nvSpPr>
          <p:cNvPr id="7" name="Rectangle 6"/>
          <p:cNvSpPr/>
          <p:nvPr/>
        </p:nvSpPr>
        <p:spPr>
          <a:xfrm>
            <a:off x="489507" y="4028672"/>
            <a:ext cx="10922803" cy="1990288"/>
          </a:xfrm>
          <a:prstGeom prst="rect">
            <a:avLst/>
          </a:prstGeom>
        </p:spPr>
        <p:txBody>
          <a:bodyPr wrap="square">
            <a:spAutoFit/>
          </a:bodyPr>
          <a:lstStyle/>
          <a:p>
            <a:pPr marL="342900" lvl="0" indent="-342900" algn="just">
              <a:lnSpc>
                <a:spcPct val="115000"/>
              </a:lnSpc>
              <a:spcAft>
                <a:spcPts val="1000"/>
              </a:spcAft>
              <a:buSzPts val="1400"/>
              <a:buFont typeface="Symbol" panose="05050102010706020507" pitchFamily="18" charset="2"/>
              <a:buChar char=""/>
              <a:tabLst>
                <a:tab pos="0" algn="l"/>
              </a:tabLst>
            </a:pPr>
            <a:r>
              <a:rPr lang="en-US" sz="2000" b="1" dirty="0">
                <a:latin typeface="Times New Roman" panose="02020603050405020304" pitchFamily="18" charset="0"/>
                <a:ea typeface="Calibri" panose="020F0502020204030204" pitchFamily="34" charset="0"/>
                <a:cs typeface="Symbol" panose="05050102010706020507" pitchFamily="18" charset="2"/>
              </a:rPr>
              <a:t>Flag:</a:t>
            </a:r>
            <a:r>
              <a:rPr lang="en-US" sz="2000" dirty="0">
                <a:latin typeface="Times New Roman" panose="02020603050405020304" pitchFamily="18" charset="0"/>
                <a:ea typeface="Calibri" panose="020F0502020204030204" pitchFamily="34" charset="0"/>
                <a:cs typeface="Symbol" panose="05050102010706020507" pitchFamily="18" charset="2"/>
              </a:rPr>
              <a:t> A PPP frame starts and ends with a 1-byte flag with the bit pattern 01111110. </a:t>
            </a:r>
            <a:r>
              <a:rPr lang="en-US" sz="2000" dirty="0" smtClean="0">
                <a:latin typeface="Times New Roman" panose="02020603050405020304" pitchFamily="18" charset="0"/>
                <a:ea typeface="Calibri" panose="020F0502020204030204" pitchFamily="34" charset="0"/>
                <a:cs typeface="Symbol" panose="05050102010706020507" pitchFamily="18" charset="2"/>
              </a:rPr>
              <a:t>Although </a:t>
            </a:r>
            <a:r>
              <a:rPr lang="en-US" sz="2000" dirty="0">
                <a:latin typeface="Times New Roman" panose="02020603050405020304" pitchFamily="18" charset="0"/>
                <a:ea typeface="Calibri" panose="020F0502020204030204" pitchFamily="34" charset="0"/>
                <a:cs typeface="Symbol" panose="05050102010706020507" pitchFamily="18" charset="2"/>
              </a:rPr>
              <a:t>this pattern is the same as that used in HDLC, </a:t>
            </a:r>
            <a:r>
              <a:rPr lang="en-US" sz="2000" i="1" dirty="0">
                <a:latin typeface="Times New Roman" panose="02020603050405020304" pitchFamily="18" charset="0"/>
                <a:ea typeface="Calibri" panose="020F0502020204030204" pitchFamily="34" charset="0"/>
                <a:cs typeface="Symbol" panose="05050102010706020507" pitchFamily="18" charset="2"/>
              </a:rPr>
              <a:t>there is a </a:t>
            </a:r>
            <a:r>
              <a:rPr lang="en-US" sz="2000" i="1" u="sng" dirty="0">
                <a:latin typeface="Times New Roman" panose="02020603050405020304" pitchFamily="18" charset="0"/>
                <a:ea typeface="Calibri" panose="020F0502020204030204" pitchFamily="34" charset="0"/>
                <a:cs typeface="Symbol" panose="05050102010706020507" pitchFamily="18" charset="2"/>
              </a:rPr>
              <a:t>big difference</a:t>
            </a:r>
            <a:r>
              <a:rPr lang="en-US" sz="2000" i="1" dirty="0">
                <a:latin typeface="Times New Roman" panose="02020603050405020304" pitchFamily="18" charset="0"/>
                <a:ea typeface="Calibri" panose="020F0502020204030204" pitchFamily="34" charset="0"/>
                <a:cs typeface="Symbol" panose="05050102010706020507" pitchFamily="18" charset="2"/>
              </a:rPr>
              <a:t>. </a:t>
            </a:r>
            <a:r>
              <a:rPr lang="en-US" sz="2000" b="1" i="1" dirty="0">
                <a:latin typeface="Times New Roman" panose="02020603050405020304" pitchFamily="18" charset="0"/>
                <a:ea typeface="Calibri" panose="020F0502020204030204" pitchFamily="34" charset="0"/>
                <a:cs typeface="Symbol" panose="05050102010706020507" pitchFamily="18" charset="2"/>
              </a:rPr>
              <a:t>PPP is a byte-oriented protocol</a:t>
            </a:r>
            <a:r>
              <a:rPr lang="en-US" sz="2000" i="1" dirty="0">
                <a:latin typeface="Times New Roman" panose="02020603050405020304" pitchFamily="18" charset="0"/>
                <a:ea typeface="Calibri" panose="020F0502020204030204" pitchFamily="34" charset="0"/>
                <a:cs typeface="Symbol" panose="05050102010706020507" pitchFamily="18" charset="2"/>
              </a:rPr>
              <a:t>; HDLC is a bit-oriented protocol. The flag is treated as a byte</a:t>
            </a:r>
            <a:r>
              <a:rPr lang="en-US" sz="2000" dirty="0">
                <a:latin typeface="Times New Roman" panose="02020603050405020304" pitchFamily="18" charset="0"/>
                <a:ea typeface="Calibri" panose="020F0502020204030204" pitchFamily="34" charset="0"/>
                <a:cs typeface="Symbol" panose="05050102010706020507" pitchFamily="18" charset="2"/>
              </a:rPr>
              <a:t>.</a:t>
            </a:r>
            <a:endParaRPr lang="en-US" sz="1600" dirty="0">
              <a:latin typeface="Calibri" panose="020F0502020204030204" pitchFamily="34" charset="0"/>
              <a:ea typeface="Calibri" panose="020F0502020204030204" pitchFamily="34" charset="0"/>
              <a:cs typeface="Symbol" panose="05050102010706020507" pitchFamily="18" charset="2"/>
            </a:endParaRPr>
          </a:p>
          <a:p>
            <a:pPr marL="342900" lvl="0" indent="-342900" algn="just">
              <a:lnSpc>
                <a:spcPct val="115000"/>
              </a:lnSpc>
              <a:spcAft>
                <a:spcPts val="1000"/>
              </a:spcAft>
              <a:buSzPts val="1400"/>
              <a:buFont typeface="Symbol" panose="05050102010706020507" pitchFamily="18" charset="2"/>
              <a:buChar char=""/>
              <a:tabLst>
                <a:tab pos="0" algn="l"/>
              </a:tabLst>
            </a:pPr>
            <a:r>
              <a:rPr lang="en-US" sz="2000" b="1" dirty="0">
                <a:latin typeface="Times New Roman" panose="02020603050405020304" pitchFamily="18" charset="0"/>
                <a:ea typeface="Calibri" panose="020F0502020204030204" pitchFamily="34" charset="0"/>
                <a:cs typeface="Symbol" panose="05050102010706020507" pitchFamily="18" charset="2"/>
              </a:rPr>
              <a:t>Address</a:t>
            </a:r>
            <a:r>
              <a:rPr lang="en-US" sz="2000" dirty="0">
                <a:latin typeface="Times New Roman" panose="02020603050405020304" pitchFamily="18" charset="0"/>
                <a:ea typeface="Calibri" panose="020F0502020204030204" pitchFamily="34" charset="0"/>
                <a:cs typeface="Symbol" panose="05050102010706020507" pitchFamily="18" charset="2"/>
              </a:rPr>
              <a:t>: The address field in this protocol is a constant value and set to </a:t>
            </a:r>
            <a:r>
              <a:rPr lang="en-US" sz="2000" b="1" dirty="0">
                <a:latin typeface="Times New Roman" panose="02020603050405020304" pitchFamily="18" charset="0"/>
                <a:ea typeface="Calibri" panose="020F0502020204030204" pitchFamily="34" charset="0"/>
                <a:cs typeface="Symbol" panose="05050102010706020507" pitchFamily="18" charset="2"/>
              </a:rPr>
              <a:t>11111111 (broadcast address)</a:t>
            </a:r>
            <a:r>
              <a:rPr lang="en-US" sz="2000" dirty="0">
                <a:latin typeface="Times New Roman" panose="02020603050405020304" pitchFamily="18" charset="0"/>
                <a:ea typeface="Calibri" panose="020F0502020204030204" pitchFamily="34" charset="0"/>
                <a:cs typeface="Symbol" panose="05050102010706020507" pitchFamily="18" charset="2"/>
              </a:rPr>
              <a:t>. During negotiation, </a:t>
            </a:r>
            <a:r>
              <a:rPr lang="en-US" sz="2000" b="1" dirty="0">
                <a:latin typeface="Times New Roman" panose="02020603050405020304" pitchFamily="18" charset="0"/>
                <a:ea typeface="Calibri" panose="020F0502020204030204" pitchFamily="34" charset="0"/>
                <a:cs typeface="Symbol" panose="05050102010706020507" pitchFamily="18" charset="2"/>
              </a:rPr>
              <a:t>the two parties may agree to omit this byte</a:t>
            </a:r>
            <a:r>
              <a:rPr lang="en-US" sz="2000" dirty="0" smtClean="0">
                <a:latin typeface="Times New Roman" panose="02020603050405020304" pitchFamily="18" charset="0"/>
                <a:ea typeface="Calibri" panose="020F0502020204030204" pitchFamily="34" charset="0"/>
                <a:cs typeface="Symbol" panose="05050102010706020507" pitchFamily="18" charset="2"/>
              </a:rPr>
              <a:t>.</a:t>
            </a:r>
            <a:endParaRPr lang="en-US" sz="1600" dirty="0">
              <a:latin typeface="Calibri" panose="020F0502020204030204" pitchFamily="34" charset="0"/>
              <a:ea typeface="Calibri" panose="020F0502020204030204" pitchFamily="34" charset="0"/>
              <a:cs typeface="Symbol" panose="05050102010706020507" pitchFamily="18" charset="2"/>
            </a:endParaRPr>
          </a:p>
        </p:txBody>
      </p:sp>
      <p:grpSp>
        <p:nvGrpSpPr>
          <p:cNvPr id="10" name="Group 9"/>
          <p:cNvGrpSpPr/>
          <p:nvPr/>
        </p:nvGrpSpPr>
        <p:grpSpPr>
          <a:xfrm>
            <a:off x="1577904" y="2050783"/>
            <a:ext cx="9415678" cy="1561359"/>
            <a:chOff x="1577904" y="2050783"/>
            <a:chExt cx="9415678" cy="1561359"/>
          </a:xfrm>
        </p:grpSpPr>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3394681" y="2050783"/>
              <a:ext cx="7598901" cy="1561359"/>
            </a:xfrm>
            <a:prstGeom prst="rect">
              <a:avLst/>
            </a:prstGeom>
            <a:solidFill>
              <a:srgbClr val="FFFFFF"/>
            </a:solidFill>
            <a:ln>
              <a:noFill/>
            </a:ln>
          </p:spPr>
        </p:pic>
        <p:sp>
          <p:nvSpPr>
            <p:cNvPr id="9" name="Rectangle 8"/>
            <p:cNvSpPr/>
            <p:nvPr/>
          </p:nvSpPr>
          <p:spPr>
            <a:xfrm>
              <a:off x="1577904" y="2050783"/>
              <a:ext cx="1601721" cy="410882"/>
            </a:xfrm>
            <a:prstGeom prst="rect">
              <a:avLst/>
            </a:prstGeom>
          </p:spPr>
          <p:txBody>
            <a:bodyPr wrap="none">
              <a:spAutoFit/>
            </a:bodyPr>
            <a:lstStyle/>
            <a:p>
              <a:pPr algn="just">
                <a:lnSpc>
                  <a:spcPct val="115000"/>
                </a:lnSpc>
              </a:pPr>
              <a:r>
                <a:rPr lang="en-US" b="1" i="1" dirty="0">
                  <a:latin typeface="Times New Roman" panose="02020603050405020304" pitchFamily="18" charset="0"/>
                  <a:ea typeface="Calibri" panose="020F0502020204030204" pitchFamily="34" charset="0"/>
                  <a:cs typeface="Arial" panose="020B0604020202020204" pitchFamily="34" charset="0"/>
                </a:rPr>
                <a:t>Frame Format</a:t>
              </a:r>
              <a:endParaRPr lang="en-US" dirty="0">
                <a:latin typeface="Calibri" panose="020F0502020204030204" pitchFamily="34" charset="0"/>
                <a:ea typeface="Calibri" panose="020F0502020204030204" pitchFamily="34" charset="0"/>
                <a:cs typeface="Arial" panose="020B0604020202020204" pitchFamily="34" charset="0"/>
              </a:endParaRPr>
            </a:p>
          </p:txBody>
        </p:sp>
      </p:grpSp>
    </p:spTree>
    <p:extLst>
      <p:ext uri="{BB962C8B-B14F-4D97-AF65-F5344CB8AC3E}">
        <p14:creationId xmlns:p14="http://schemas.microsoft.com/office/powerpoint/2010/main" val="2213306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righ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23461" y="-19493"/>
            <a:ext cx="2975495" cy="742511"/>
          </a:xfrm>
          <a:prstGeom prst="rect">
            <a:avLst/>
          </a:prstGeom>
        </p:spPr>
        <p:txBody>
          <a:bodyPr wrap="none">
            <a:spAutoFit/>
          </a:bodyPr>
          <a:lstStyle/>
          <a:p>
            <a:pPr algn="just">
              <a:lnSpc>
                <a:spcPct val="150000"/>
              </a:lnSpc>
            </a:pPr>
            <a:r>
              <a:rPr lang="en-US" sz="32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7.10.1- </a:t>
            </a: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Framing</a:t>
            </a:r>
          </a:p>
        </p:txBody>
      </p:sp>
      <p:sp>
        <p:nvSpPr>
          <p:cNvPr id="5" name="Rectangle 4"/>
          <p:cNvSpPr/>
          <p:nvPr/>
        </p:nvSpPr>
        <p:spPr>
          <a:xfrm>
            <a:off x="523460" y="723018"/>
            <a:ext cx="10260497" cy="914930"/>
          </a:xfrm>
          <a:prstGeom prst="rect">
            <a:avLst/>
          </a:prstGeom>
        </p:spPr>
        <p:txBody>
          <a:bodyPr wrap="square">
            <a:spAutoFit/>
          </a:bodyPr>
          <a:lstStyle/>
          <a:p>
            <a:pPr algn="just">
              <a:lnSpc>
                <a:spcPct val="115000"/>
              </a:lnSpc>
            </a:pPr>
            <a:r>
              <a:rPr lang="en-US" sz="2400" dirty="0" smtClean="0">
                <a:latin typeface="Times New Roman" panose="02020603050405020304" pitchFamily="18" charset="0"/>
                <a:ea typeface="Calibri" panose="020F0502020204030204" pitchFamily="34" charset="0"/>
                <a:cs typeface="Arial" panose="020B0604020202020204" pitchFamily="34" charset="0"/>
              </a:rPr>
              <a:t>PPP </a:t>
            </a:r>
            <a:r>
              <a:rPr lang="en-US" sz="2400" dirty="0">
                <a:latin typeface="Times New Roman" panose="02020603050405020304" pitchFamily="18" charset="0"/>
                <a:ea typeface="Calibri" panose="020F0502020204030204" pitchFamily="34" charset="0"/>
                <a:cs typeface="Arial" panose="020B0604020202020204" pitchFamily="34" charset="0"/>
              </a:rPr>
              <a:t>is a byte-oriented protocol. Framing is done according to the discussion of </a:t>
            </a:r>
            <a:r>
              <a:rPr lang="en-US" sz="2400" b="1" i="1" dirty="0">
                <a:latin typeface="Times New Roman" panose="02020603050405020304" pitchFamily="18" charset="0"/>
                <a:ea typeface="Calibri" panose="020F0502020204030204" pitchFamily="34" charset="0"/>
                <a:cs typeface="Arial" panose="020B0604020202020204" pitchFamily="34" charset="0"/>
              </a:rPr>
              <a:t>byte oriented protocols</a:t>
            </a:r>
            <a:r>
              <a:rPr lang="en-US" sz="2400" dirty="0">
                <a:latin typeface="Times New Roman" panose="02020603050405020304" pitchFamily="18" charset="0"/>
                <a:ea typeface="Calibri" panose="020F0502020204030204" pitchFamily="34" charset="0"/>
                <a:cs typeface="Arial" panose="020B0604020202020204" pitchFamily="34" charset="0"/>
              </a:rPr>
              <a:t> at the previous chapter</a:t>
            </a:r>
            <a:r>
              <a:rPr lang="en-US" sz="2400" dirty="0" smtClean="0">
                <a:latin typeface="Times New Roman" panose="02020603050405020304" pitchFamily="18" charset="0"/>
                <a:ea typeface="Calibri" panose="020F0502020204030204" pitchFamily="34" charset="0"/>
                <a:cs typeface="Arial" panose="020B0604020202020204" pitchFamily="34" charset="0"/>
              </a:rPr>
              <a:t>.</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3353117" y="1927681"/>
            <a:ext cx="7598901" cy="1561359"/>
          </a:xfrm>
          <a:prstGeom prst="rect">
            <a:avLst/>
          </a:prstGeom>
          <a:solidFill>
            <a:srgbClr val="FFFFFF"/>
          </a:solidFill>
          <a:ln>
            <a:noFill/>
          </a:ln>
        </p:spPr>
      </p:pic>
      <p:sp>
        <p:nvSpPr>
          <p:cNvPr id="7" name="Rectangle 6"/>
          <p:cNvSpPr/>
          <p:nvPr/>
        </p:nvSpPr>
        <p:spPr>
          <a:xfrm>
            <a:off x="434460" y="3901875"/>
            <a:ext cx="10922803" cy="2344231"/>
          </a:xfrm>
          <a:prstGeom prst="rect">
            <a:avLst/>
          </a:prstGeom>
        </p:spPr>
        <p:txBody>
          <a:bodyPr wrap="square">
            <a:spAutoFit/>
          </a:bodyPr>
          <a:lstStyle/>
          <a:p>
            <a:pPr marL="342900" lvl="0" indent="-342900" algn="just">
              <a:lnSpc>
                <a:spcPct val="115000"/>
              </a:lnSpc>
              <a:spcAft>
                <a:spcPts val="1000"/>
              </a:spcAft>
              <a:buSzPts val="1400"/>
              <a:buFont typeface="Symbol" panose="05050102010706020507" pitchFamily="18" charset="2"/>
              <a:buChar char=""/>
              <a:tabLst>
                <a:tab pos="0" algn="l"/>
              </a:tabLst>
            </a:pPr>
            <a:r>
              <a:rPr lang="en-US" sz="2000" b="1" dirty="0" smtClean="0">
                <a:latin typeface="Times New Roman" panose="02020603050405020304" pitchFamily="18" charset="0"/>
                <a:ea typeface="Calibri" panose="020F0502020204030204" pitchFamily="34" charset="0"/>
                <a:cs typeface="Symbol" panose="05050102010706020507" pitchFamily="18" charset="2"/>
              </a:rPr>
              <a:t>Control</a:t>
            </a:r>
            <a:r>
              <a:rPr lang="en-US" sz="2000" b="1" dirty="0">
                <a:latin typeface="Times New Roman" panose="02020603050405020304" pitchFamily="18" charset="0"/>
                <a:ea typeface="Calibri" panose="020F0502020204030204" pitchFamily="34" charset="0"/>
                <a:cs typeface="Symbol" panose="05050102010706020507" pitchFamily="18" charset="2"/>
              </a:rPr>
              <a:t>: </a:t>
            </a:r>
            <a:r>
              <a:rPr lang="en-US" sz="2000" dirty="0">
                <a:latin typeface="Times New Roman" panose="02020603050405020304" pitchFamily="18" charset="0"/>
                <a:ea typeface="Calibri" panose="020F0502020204030204" pitchFamily="34" charset="0"/>
                <a:cs typeface="Symbol" panose="05050102010706020507" pitchFamily="18" charset="2"/>
              </a:rPr>
              <a:t> This field is set to the </a:t>
            </a:r>
            <a:r>
              <a:rPr lang="en-US" sz="2000" b="1" dirty="0">
                <a:latin typeface="Times New Roman" panose="02020603050405020304" pitchFamily="18" charset="0"/>
                <a:ea typeface="Calibri" panose="020F0502020204030204" pitchFamily="34" charset="0"/>
                <a:cs typeface="Symbol" panose="05050102010706020507" pitchFamily="18" charset="2"/>
              </a:rPr>
              <a:t>constant value 11000000</a:t>
            </a:r>
            <a:r>
              <a:rPr lang="en-US" sz="2000" dirty="0">
                <a:latin typeface="Times New Roman" panose="02020603050405020304" pitchFamily="18" charset="0"/>
                <a:ea typeface="Calibri" panose="020F0502020204030204" pitchFamily="34" charset="0"/>
                <a:cs typeface="Symbol" panose="05050102010706020507" pitchFamily="18" charset="2"/>
              </a:rPr>
              <a:t>. PPP does not provide any flow control. Error control is also limited to error detection. This means that this field is not needed at all, and again, the two parties can agree, </a:t>
            </a:r>
            <a:r>
              <a:rPr lang="en-US" sz="2000" b="1" dirty="0">
                <a:latin typeface="Times New Roman" panose="02020603050405020304" pitchFamily="18" charset="0"/>
                <a:ea typeface="Calibri" panose="020F0502020204030204" pitchFamily="34" charset="0"/>
                <a:cs typeface="Symbol" panose="05050102010706020507" pitchFamily="18" charset="2"/>
              </a:rPr>
              <a:t>during negotiation, to omit this byte</a:t>
            </a:r>
            <a:r>
              <a:rPr lang="en-US" sz="2000" dirty="0">
                <a:latin typeface="Times New Roman" panose="02020603050405020304" pitchFamily="18" charset="0"/>
                <a:ea typeface="Calibri" panose="020F0502020204030204" pitchFamily="34" charset="0"/>
                <a:cs typeface="Symbol" panose="05050102010706020507" pitchFamily="18" charset="2"/>
              </a:rPr>
              <a:t>.</a:t>
            </a:r>
            <a:endParaRPr lang="en-US" sz="1600" dirty="0">
              <a:latin typeface="Calibri" panose="020F0502020204030204" pitchFamily="34" charset="0"/>
              <a:ea typeface="Calibri" panose="020F0502020204030204" pitchFamily="34" charset="0"/>
              <a:cs typeface="Symbol" panose="05050102010706020507" pitchFamily="18" charset="2"/>
            </a:endParaRPr>
          </a:p>
          <a:p>
            <a:pPr marL="342900" lvl="0" indent="-342900" algn="just">
              <a:lnSpc>
                <a:spcPct val="115000"/>
              </a:lnSpc>
              <a:spcAft>
                <a:spcPts val="1000"/>
              </a:spcAft>
              <a:buSzPts val="1400"/>
              <a:buFont typeface="Symbol" panose="05050102010706020507" pitchFamily="18" charset="2"/>
              <a:buChar char=""/>
              <a:tabLst>
                <a:tab pos="0" algn="l"/>
              </a:tabLst>
            </a:pPr>
            <a:r>
              <a:rPr lang="en-US" sz="2000" b="1" dirty="0">
                <a:latin typeface="Times New Roman" panose="02020603050405020304" pitchFamily="18" charset="0"/>
                <a:ea typeface="Calibri" panose="020F0502020204030204" pitchFamily="34" charset="0"/>
                <a:cs typeface="Symbol" panose="05050102010706020507" pitchFamily="18" charset="2"/>
              </a:rPr>
              <a:t>Protocol: </a:t>
            </a:r>
            <a:r>
              <a:rPr lang="en-US" sz="2000" dirty="0">
                <a:latin typeface="Times New Roman" panose="02020603050405020304" pitchFamily="18" charset="0"/>
                <a:ea typeface="Calibri" panose="020F0502020204030204" pitchFamily="34" charset="0"/>
                <a:cs typeface="Symbol" panose="05050102010706020507" pitchFamily="18" charset="2"/>
              </a:rPr>
              <a:t> The protocol field defines what is being </a:t>
            </a:r>
            <a:r>
              <a:rPr lang="en-US" sz="2000" b="1" dirty="0">
                <a:latin typeface="Times New Roman" panose="02020603050405020304" pitchFamily="18" charset="0"/>
                <a:ea typeface="Calibri" panose="020F0502020204030204" pitchFamily="34" charset="0"/>
                <a:cs typeface="Symbol" panose="05050102010706020507" pitchFamily="18" charset="2"/>
              </a:rPr>
              <a:t>carried in the data field</a:t>
            </a:r>
            <a:r>
              <a:rPr lang="en-US" sz="2000" dirty="0">
                <a:latin typeface="Times New Roman" panose="02020603050405020304" pitchFamily="18" charset="0"/>
                <a:ea typeface="Calibri" panose="020F0502020204030204" pitchFamily="34" charset="0"/>
                <a:cs typeface="Symbol" panose="05050102010706020507" pitchFamily="18" charset="2"/>
              </a:rPr>
              <a:t>: either </a:t>
            </a:r>
            <a:r>
              <a:rPr lang="en-US" sz="2000" dirty="0" smtClean="0">
                <a:latin typeface="Times New Roman" panose="02020603050405020304" pitchFamily="18" charset="0"/>
                <a:ea typeface="Calibri" panose="020F0502020204030204" pitchFamily="34" charset="0"/>
                <a:cs typeface="Symbol" panose="05050102010706020507" pitchFamily="18" charset="2"/>
              </a:rPr>
              <a:t>'</a:t>
            </a:r>
            <a:r>
              <a:rPr lang="en-US" sz="2000" i="1" dirty="0" smtClean="0">
                <a:latin typeface="Times New Roman" panose="02020603050405020304" pitchFamily="18" charset="0"/>
                <a:ea typeface="Calibri" panose="020F0502020204030204" pitchFamily="34" charset="0"/>
                <a:cs typeface="Symbol" panose="05050102010706020507" pitchFamily="18" charset="2"/>
              </a:rPr>
              <a:t>user data </a:t>
            </a:r>
            <a:r>
              <a:rPr lang="en-US" sz="2000" i="1" dirty="0">
                <a:latin typeface="Times New Roman" panose="02020603050405020304" pitchFamily="18" charset="0"/>
                <a:ea typeface="Calibri" panose="020F0502020204030204" pitchFamily="34" charset="0"/>
                <a:cs typeface="Symbol" panose="05050102010706020507" pitchFamily="18" charset="2"/>
              </a:rPr>
              <a:t>or other </a:t>
            </a:r>
            <a:r>
              <a:rPr lang="en-US" sz="2000" i="1" dirty="0" smtClean="0">
                <a:latin typeface="Times New Roman" panose="02020603050405020304" pitchFamily="18" charset="0"/>
                <a:ea typeface="Calibri" panose="020F0502020204030204" pitchFamily="34" charset="0"/>
                <a:cs typeface="Symbol" panose="05050102010706020507" pitchFamily="18" charset="2"/>
              </a:rPr>
              <a:t>information</a:t>
            </a:r>
            <a:r>
              <a:rPr lang="en-US" sz="2000" dirty="0" smtClean="0">
                <a:latin typeface="Times New Roman" panose="02020603050405020304" pitchFamily="18" charset="0"/>
                <a:ea typeface="Calibri" panose="020F0502020204030204" pitchFamily="34" charset="0"/>
                <a:cs typeface="Symbol" panose="05050102010706020507" pitchFamily="18" charset="2"/>
              </a:rPr>
              <a:t>’. </a:t>
            </a:r>
            <a:r>
              <a:rPr lang="en-US" sz="2000" dirty="0">
                <a:latin typeface="Times New Roman" panose="02020603050405020304" pitchFamily="18" charset="0"/>
                <a:ea typeface="Calibri" panose="020F0502020204030204" pitchFamily="34" charset="0"/>
                <a:cs typeface="Symbol" panose="05050102010706020507" pitchFamily="18" charset="2"/>
              </a:rPr>
              <a:t>This field is by default 2 bytes long, but the two parties can agree to use only 1 byte</a:t>
            </a:r>
            <a:r>
              <a:rPr lang="en-US" sz="2000" dirty="0" smtClean="0">
                <a:latin typeface="Times New Roman" panose="02020603050405020304" pitchFamily="18" charset="0"/>
                <a:ea typeface="Calibri" panose="020F0502020204030204" pitchFamily="34" charset="0"/>
                <a:cs typeface="Symbol" panose="05050102010706020507" pitchFamily="18" charset="2"/>
              </a:rPr>
              <a:t>.</a:t>
            </a:r>
            <a:endParaRPr lang="en-US" sz="1600" dirty="0">
              <a:latin typeface="Calibri" panose="020F0502020204030204" pitchFamily="34" charset="0"/>
              <a:ea typeface="Calibri" panose="020F0502020204030204" pitchFamily="34" charset="0"/>
              <a:cs typeface="Symbol" panose="05050102010706020507" pitchFamily="18" charset="2"/>
            </a:endParaRPr>
          </a:p>
        </p:txBody>
      </p:sp>
      <p:sp>
        <p:nvSpPr>
          <p:cNvPr id="9" name="Rectangle 8"/>
          <p:cNvSpPr/>
          <p:nvPr/>
        </p:nvSpPr>
        <p:spPr>
          <a:xfrm>
            <a:off x="1577904" y="2050783"/>
            <a:ext cx="1601721" cy="410882"/>
          </a:xfrm>
          <a:prstGeom prst="rect">
            <a:avLst/>
          </a:prstGeom>
        </p:spPr>
        <p:txBody>
          <a:bodyPr wrap="none">
            <a:spAutoFit/>
          </a:bodyPr>
          <a:lstStyle/>
          <a:p>
            <a:pPr algn="just">
              <a:lnSpc>
                <a:spcPct val="115000"/>
              </a:lnSpc>
            </a:pPr>
            <a:r>
              <a:rPr lang="en-US" b="1" i="1" dirty="0">
                <a:latin typeface="Times New Roman" panose="02020603050405020304" pitchFamily="18" charset="0"/>
                <a:ea typeface="Calibri" panose="020F0502020204030204" pitchFamily="34" charset="0"/>
                <a:cs typeface="Arial" panose="020B0604020202020204" pitchFamily="34" charset="0"/>
              </a:rPr>
              <a:t>Frame Format</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2326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23461" y="-19493"/>
            <a:ext cx="2975495" cy="742511"/>
          </a:xfrm>
          <a:prstGeom prst="rect">
            <a:avLst/>
          </a:prstGeom>
        </p:spPr>
        <p:txBody>
          <a:bodyPr wrap="none">
            <a:spAutoFit/>
          </a:bodyPr>
          <a:lstStyle/>
          <a:p>
            <a:pPr algn="just">
              <a:lnSpc>
                <a:spcPct val="150000"/>
              </a:lnSpc>
            </a:pPr>
            <a:r>
              <a:rPr lang="en-US" sz="32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7.10.1- </a:t>
            </a: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Framing</a:t>
            </a:r>
          </a:p>
        </p:txBody>
      </p:sp>
      <p:sp>
        <p:nvSpPr>
          <p:cNvPr id="5" name="Rectangle 4"/>
          <p:cNvSpPr/>
          <p:nvPr/>
        </p:nvSpPr>
        <p:spPr>
          <a:xfrm>
            <a:off x="523460" y="723018"/>
            <a:ext cx="10260497" cy="914930"/>
          </a:xfrm>
          <a:prstGeom prst="rect">
            <a:avLst/>
          </a:prstGeom>
        </p:spPr>
        <p:txBody>
          <a:bodyPr wrap="square">
            <a:spAutoFit/>
          </a:bodyPr>
          <a:lstStyle/>
          <a:p>
            <a:pPr algn="just">
              <a:lnSpc>
                <a:spcPct val="115000"/>
              </a:lnSpc>
            </a:pPr>
            <a:r>
              <a:rPr lang="en-US" sz="2400" dirty="0" smtClean="0">
                <a:latin typeface="Times New Roman" panose="02020603050405020304" pitchFamily="18" charset="0"/>
                <a:ea typeface="Calibri" panose="020F0502020204030204" pitchFamily="34" charset="0"/>
                <a:cs typeface="Arial" panose="020B0604020202020204" pitchFamily="34" charset="0"/>
              </a:rPr>
              <a:t>PPP </a:t>
            </a:r>
            <a:r>
              <a:rPr lang="en-US" sz="2400" dirty="0">
                <a:latin typeface="Times New Roman" panose="02020603050405020304" pitchFamily="18" charset="0"/>
                <a:ea typeface="Calibri" panose="020F0502020204030204" pitchFamily="34" charset="0"/>
                <a:cs typeface="Arial" panose="020B0604020202020204" pitchFamily="34" charset="0"/>
              </a:rPr>
              <a:t>is a byte-oriented protocol. Framing is done according to the discussion of </a:t>
            </a:r>
            <a:r>
              <a:rPr lang="en-US" sz="2400" b="1" i="1" dirty="0">
                <a:latin typeface="Times New Roman" panose="02020603050405020304" pitchFamily="18" charset="0"/>
                <a:ea typeface="Calibri" panose="020F0502020204030204" pitchFamily="34" charset="0"/>
                <a:cs typeface="Arial" panose="020B0604020202020204" pitchFamily="34" charset="0"/>
              </a:rPr>
              <a:t>byte oriented protocols</a:t>
            </a:r>
            <a:r>
              <a:rPr lang="en-US" sz="2400" dirty="0">
                <a:latin typeface="Times New Roman" panose="02020603050405020304" pitchFamily="18" charset="0"/>
                <a:ea typeface="Calibri" panose="020F0502020204030204" pitchFamily="34" charset="0"/>
                <a:cs typeface="Arial" panose="020B0604020202020204" pitchFamily="34" charset="0"/>
              </a:rPr>
              <a:t> at the previous chapter</a:t>
            </a:r>
            <a:r>
              <a:rPr lang="en-US" sz="2400" dirty="0" smtClean="0">
                <a:latin typeface="Times New Roman" panose="02020603050405020304" pitchFamily="18" charset="0"/>
                <a:ea typeface="Calibri" panose="020F0502020204030204" pitchFamily="34" charset="0"/>
                <a:cs typeface="Arial" panose="020B0604020202020204" pitchFamily="34" charset="0"/>
              </a:rPr>
              <a:t>.</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3353117" y="1927681"/>
            <a:ext cx="7598901" cy="1561359"/>
          </a:xfrm>
          <a:prstGeom prst="rect">
            <a:avLst/>
          </a:prstGeom>
          <a:solidFill>
            <a:srgbClr val="FFFFFF"/>
          </a:solidFill>
          <a:ln>
            <a:noFill/>
          </a:ln>
        </p:spPr>
      </p:pic>
      <p:sp>
        <p:nvSpPr>
          <p:cNvPr id="7" name="Rectangle 6"/>
          <p:cNvSpPr/>
          <p:nvPr/>
        </p:nvSpPr>
        <p:spPr>
          <a:xfrm>
            <a:off x="434460" y="3901875"/>
            <a:ext cx="10922803" cy="2344231"/>
          </a:xfrm>
          <a:prstGeom prst="rect">
            <a:avLst/>
          </a:prstGeom>
        </p:spPr>
        <p:txBody>
          <a:bodyPr wrap="square">
            <a:spAutoFit/>
          </a:bodyPr>
          <a:lstStyle/>
          <a:p>
            <a:pPr marL="342900" lvl="0" indent="-342900" algn="just">
              <a:lnSpc>
                <a:spcPct val="115000"/>
              </a:lnSpc>
              <a:spcAft>
                <a:spcPts val="1000"/>
              </a:spcAft>
              <a:buSzPts val="1400"/>
              <a:buFont typeface="Symbol" panose="05050102010706020507" pitchFamily="18" charset="2"/>
              <a:buChar char=""/>
              <a:tabLst>
                <a:tab pos="0" algn="l"/>
              </a:tabLst>
            </a:pPr>
            <a:r>
              <a:rPr lang="en-US" sz="2000" b="1" dirty="0" smtClean="0">
                <a:latin typeface="Times New Roman" panose="02020603050405020304" pitchFamily="18" charset="0"/>
                <a:ea typeface="Calibri" panose="020F0502020204030204" pitchFamily="34" charset="0"/>
                <a:cs typeface="Symbol" panose="05050102010706020507" pitchFamily="18" charset="2"/>
              </a:rPr>
              <a:t>Payload </a:t>
            </a:r>
            <a:r>
              <a:rPr lang="en-US" sz="2000" b="1" dirty="0">
                <a:latin typeface="Times New Roman" panose="02020603050405020304" pitchFamily="18" charset="0"/>
                <a:ea typeface="Calibri" panose="020F0502020204030204" pitchFamily="34" charset="0"/>
                <a:cs typeface="Symbol" panose="05050102010706020507" pitchFamily="18" charset="2"/>
              </a:rPr>
              <a:t>field:</a:t>
            </a:r>
            <a:r>
              <a:rPr lang="en-US" sz="2000" dirty="0">
                <a:latin typeface="Times New Roman" panose="02020603050405020304" pitchFamily="18" charset="0"/>
                <a:ea typeface="Calibri" panose="020F0502020204030204" pitchFamily="34" charset="0"/>
                <a:cs typeface="Symbol" panose="05050102010706020507" pitchFamily="18" charset="2"/>
              </a:rPr>
              <a:t> This field </a:t>
            </a:r>
            <a:r>
              <a:rPr lang="en-US" sz="2000" b="1" dirty="0">
                <a:latin typeface="Times New Roman" panose="02020603050405020304" pitchFamily="18" charset="0"/>
                <a:ea typeface="Calibri" panose="020F0502020204030204" pitchFamily="34" charset="0"/>
                <a:cs typeface="Symbol" panose="05050102010706020507" pitchFamily="18" charset="2"/>
              </a:rPr>
              <a:t>carries either the user data or other information</a:t>
            </a:r>
            <a:r>
              <a:rPr lang="en-US" sz="2000" dirty="0">
                <a:latin typeface="Times New Roman" panose="02020603050405020304" pitchFamily="18" charset="0"/>
                <a:ea typeface="Calibri" panose="020F0502020204030204" pitchFamily="34" charset="0"/>
                <a:cs typeface="Symbol" panose="05050102010706020507" pitchFamily="18" charset="2"/>
              </a:rPr>
              <a:t>. The data field is a sequence of bytes with the default of a maximum of 1500 bytes; but this can be changed during negotiation. The data field is byte stuffed if the flag byte pattern appears in this field. Because there is no field defining the size of the data field, padding is needed if the size is less than the maximum default value or the maximum negotiated value.</a:t>
            </a:r>
            <a:endParaRPr lang="en-US" sz="1600" dirty="0">
              <a:latin typeface="Calibri" panose="020F0502020204030204" pitchFamily="34" charset="0"/>
              <a:ea typeface="Calibri" panose="020F0502020204030204" pitchFamily="34" charset="0"/>
              <a:cs typeface="Symbol" panose="05050102010706020507" pitchFamily="18" charset="2"/>
            </a:endParaRPr>
          </a:p>
          <a:p>
            <a:pPr marL="342900" lvl="0" indent="-342900">
              <a:lnSpc>
                <a:spcPct val="115000"/>
              </a:lnSpc>
              <a:spcAft>
                <a:spcPts val="1000"/>
              </a:spcAft>
              <a:buSzPts val="1400"/>
              <a:buFont typeface="Symbol" panose="05050102010706020507" pitchFamily="18" charset="2"/>
              <a:buChar char=""/>
              <a:tabLst>
                <a:tab pos="0" algn="l"/>
              </a:tabLst>
            </a:pPr>
            <a:r>
              <a:rPr lang="en-US" sz="2000" b="1" dirty="0">
                <a:latin typeface="Times New Roman" panose="02020603050405020304" pitchFamily="18" charset="0"/>
                <a:ea typeface="Calibri" panose="020F0502020204030204" pitchFamily="34" charset="0"/>
                <a:cs typeface="Symbol" panose="05050102010706020507" pitchFamily="18" charset="2"/>
              </a:rPr>
              <a:t>FCS: </a:t>
            </a:r>
            <a:r>
              <a:rPr lang="en-US" sz="2000" dirty="0">
                <a:latin typeface="Times New Roman" panose="02020603050405020304" pitchFamily="18" charset="0"/>
                <a:ea typeface="Calibri" panose="020F0502020204030204" pitchFamily="34" charset="0"/>
                <a:cs typeface="Symbol" panose="05050102010706020507" pitchFamily="18" charset="2"/>
              </a:rPr>
              <a:t>The frame </a:t>
            </a:r>
            <a:r>
              <a:rPr lang="en-US" sz="2000" b="1" dirty="0">
                <a:latin typeface="Times New Roman" panose="02020603050405020304" pitchFamily="18" charset="0"/>
                <a:ea typeface="Calibri" panose="020F0502020204030204" pitchFamily="34" charset="0"/>
                <a:cs typeface="Symbol" panose="05050102010706020507" pitchFamily="18" charset="2"/>
              </a:rPr>
              <a:t>check sequence </a:t>
            </a:r>
            <a:r>
              <a:rPr lang="en-US" sz="2000" dirty="0">
                <a:latin typeface="Times New Roman" panose="02020603050405020304" pitchFamily="18" charset="0"/>
                <a:ea typeface="Calibri" panose="020F0502020204030204" pitchFamily="34" charset="0"/>
                <a:cs typeface="Symbol" panose="05050102010706020507" pitchFamily="18" charset="2"/>
              </a:rPr>
              <a:t>(FCS) is simply a 2-byte or 4-byte standard </a:t>
            </a:r>
            <a:r>
              <a:rPr lang="en-US" sz="2000" b="1" dirty="0">
                <a:latin typeface="Times New Roman" panose="02020603050405020304" pitchFamily="18" charset="0"/>
                <a:ea typeface="Calibri" panose="020F0502020204030204" pitchFamily="34" charset="0"/>
                <a:cs typeface="Symbol" panose="05050102010706020507" pitchFamily="18" charset="2"/>
              </a:rPr>
              <a:t>CRC</a:t>
            </a:r>
            <a:r>
              <a:rPr lang="en-US" sz="2000" dirty="0">
                <a:latin typeface="Times New Roman" panose="02020603050405020304" pitchFamily="18" charset="0"/>
                <a:ea typeface="Calibri" panose="020F0502020204030204" pitchFamily="34" charset="0"/>
                <a:cs typeface="Symbol" panose="05050102010706020507" pitchFamily="18" charset="2"/>
              </a:rPr>
              <a:t>.</a:t>
            </a:r>
            <a:endParaRPr lang="en-US" sz="1600" dirty="0">
              <a:effectLst/>
              <a:latin typeface="Calibri" panose="020F0502020204030204" pitchFamily="34" charset="0"/>
              <a:ea typeface="Calibri" panose="020F0502020204030204" pitchFamily="34" charset="0"/>
              <a:cs typeface="Symbol" panose="05050102010706020507" pitchFamily="18" charset="2"/>
            </a:endParaRPr>
          </a:p>
        </p:txBody>
      </p:sp>
      <p:sp>
        <p:nvSpPr>
          <p:cNvPr id="9" name="Rectangle 8"/>
          <p:cNvSpPr/>
          <p:nvPr/>
        </p:nvSpPr>
        <p:spPr>
          <a:xfrm>
            <a:off x="1577904" y="2050783"/>
            <a:ext cx="1601721" cy="410882"/>
          </a:xfrm>
          <a:prstGeom prst="rect">
            <a:avLst/>
          </a:prstGeom>
        </p:spPr>
        <p:txBody>
          <a:bodyPr wrap="none">
            <a:spAutoFit/>
          </a:bodyPr>
          <a:lstStyle/>
          <a:p>
            <a:pPr algn="just">
              <a:lnSpc>
                <a:spcPct val="115000"/>
              </a:lnSpc>
            </a:pPr>
            <a:r>
              <a:rPr lang="en-US" b="1" i="1" dirty="0">
                <a:latin typeface="Times New Roman" panose="02020603050405020304" pitchFamily="18" charset="0"/>
                <a:ea typeface="Calibri" panose="020F0502020204030204" pitchFamily="34" charset="0"/>
                <a:cs typeface="Arial" panose="020B0604020202020204" pitchFamily="34" charset="0"/>
              </a:rPr>
              <a:t>Frame Format</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35631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112" y="112115"/>
            <a:ext cx="11423184" cy="1083374"/>
          </a:xfrm>
          <a:prstGeom prst="rect">
            <a:avLst/>
          </a:prstGeom>
        </p:spPr>
        <p:txBody>
          <a:bodyPr wrap="square">
            <a:spAutoFit/>
          </a:bodyPr>
          <a:lstStyle/>
          <a:p>
            <a:pPr algn="just">
              <a:lnSpc>
                <a:spcPct val="115000"/>
              </a:lnSpc>
            </a:pP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7.10.2 - Transition Phases</a:t>
            </a: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A PPP connection goes through phases which can be shown in a transition phase </a:t>
            </a:r>
            <a:r>
              <a:rPr lang="en-US" sz="2400" dirty="0" smtClean="0">
                <a:latin typeface="Times New Roman" panose="02020603050405020304" pitchFamily="18" charset="0"/>
                <a:ea typeface="Calibri" panose="020F0502020204030204" pitchFamily="34" charset="0"/>
                <a:cs typeface="Arial" panose="020B0604020202020204" pitchFamily="34" charset="0"/>
              </a:rPr>
              <a:t>diagram</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46560" y="1421296"/>
            <a:ext cx="8358492" cy="4492486"/>
          </a:xfrm>
          <a:prstGeom prst="rect">
            <a:avLst/>
          </a:prstGeom>
          <a:solidFill>
            <a:srgbClr val="FFFFFF"/>
          </a:solidFill>
          <a:ln>
            <a:noFill/>
          </a:ln>
        </p:spPr>
      </p:pic>
      <p:sp>
        <p:nvSpPr>
          <p:cNvPr id="8" name="Rectangle 7"/>
          <p:cNvSpPr/>
          <p:nvPr/>
        </p:nvSpPr>
        <p:spPr>
          <a:xfrm>
            <a:off x="9335082" y="5544450"/>
            <a:ext cx="2373214" cy="369332"/>
          </a:xfrm>
          <a:prstGeom prst="rect">
            <a:avLst/>
          </a:prstGeom>
        </p:spPr>
        <p:txBody>
          <a:bodyPr wrap="none">
            <a:spAutoFit/>
          </a:bodyPr>
          <a:lstStyle/>
          <a:p>
            <a:r>
              <a:rPr lang="en-US" b="1" i="1" dirty="0">
                <a:latin typeface="Times New Roman" panose="02020603050405020304" pitchFamily="18" charset="0"/>
                <a:ea typeface="Calibri" panose="020F0502020204030204" pitchFamily="34" charset="0"/>
                <a:cs typeface="Arial" panose="020B0604020202020204" pitchFamily="34" charset="0"/>
              </a:rPr>
              <a:t>PPP Transition Phases</a:t>
            </a:r>
            <a:endParaRPr lang="en-US" dirty="0"/>
          </a:p>
        </p:txBody>
      </p:sp>
    </p:spTree>
    <p:extLst>
      <p:ext uri="{BB962C8B-B14F-4D97-AF65-F5344CB8AC3E}">
        <p14:creationId xmlns:p14="http://schemas.microsoft.com/office/powerpoint/2010/main" val="2404655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784</TotalTime>
  <Words>1190</Words>
  <Application>Microsoft Office PowerPoint</Application>
  <PresentationFormat>Widescreen</PresentationFormat>
  <Paragraphs>84</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Aharoni</vt:lpstr>
      <vt:lpstr>Arial</vt:lpstr>
      <vt:lpstr>Calibri</vt:lpstr>
      <vt:lpstr>Calibri Light</vt:lpstr>
      <vt:lpstr>Calisto MT</vt:lpstr>
      <vt:lpstr>Noto Naskh Arabic</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Mazin Al-Hakeem</dc:creator>
  <cp:lastModifiedBy>Mazin Al-Hakeem</cp:lastModifiedBy>
  <cp:revision>82</cp:revision>
  <dcterms:created xsi:type="dcterms:W3CDTF">2018-04-07T20:27:30Z</dcterms:created>
  <dcterms:modified xsi:type="dcterms:W3CDTF">2018-05-21T20:57:50Z</dcterms:modified>
</cp:coreProperties>
</file>