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96" r:id="rId4"/>
    <p:sldId id="297" r:id="rId5"/>
    <p:sldId id="328" r:id="rId6"/>
    <p:sldId id="329" r:id="rId7"/>
    <p:sldId id="330" r:id="rId8"/>
    <p:sldId id="331" r:id="rId9"/>
    <p:sldId id="332" r:id="rId10"/>
    <p:sldId id="333" r:id="rId11"/>
    <p:sldId id="341" r:id="rId12"/>
    <p:sldId id="28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DAEA"/>
    <a:srgbClr val="D9D9D9"/>
    <a:srgbClr val="E4BC96"/>
    <a:srgbClr val="BFE10E"/>
    <a:srgbClr val="F664AF"/>
    <a:srgbClr val="FF7F00"/>
    <a:srgbClr val="FAB0B0"/>
    <a:srgbClr val="FCD4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3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06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8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2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90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7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2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91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6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2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5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1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6563" y="357892"/>
            <a:ext cx="10250175" cy="6111607"/>
          </a:xfrm>
          <a:prstGeom prst="rect">
            <a:avLst/>
          </a:prstGeom>
          <a:noFill/>
          <a:ln w="28575">
            <a:solidFill>
              <a:srgbClr val="4068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4008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597" y="-13087"/>
            <a:ext cx="3408104" cy="741956"/>
          </a:xfrm>
          <a:prstGeom prst="rect">
            <a:avLst/>
          </a:prstGeom>
        </p:spPr>
      </p:pic>
      <p:sp>
        <p:nvSpPr>
          <p:cNvPr id="2" name="AutoShape 4" descr="Image result for arduino projects cartoo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arduino projects cartoon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1069" y="5476920"/>
            <a:ext cx="10001476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Asst. Prof. Dr.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Mazin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S. Al-Hakeem</a:t>
            </a:r>
            <a:endParaRPr lang="ar-IQ" sz="105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Naskh Arabic" panose="020B0502040504020204" pitchFamily="34" charset="-78"/>
              <a:cs typeface="Noto Naskh Arabic" panose="020B0502040504020204" pitchFamily="34" charset="-78"/>
            </a:endParaRPr>
          </a:p>
          <a:p>
            <a:pPr algn="ctr" rtl="1"/>
            <a:endParaRPr lang="ar-IQ" sz="1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Naskh Arabic" panose="020B0502040504020204" pitchFamily="34" charset="-78"/>
              <a:cs typeface="Noto Naskh Arabic" panose="020B0502040504020204" pitchFamily="34" charset="-78"/>
            </a:endParaRPr>
          </a:p>
        </p:txBody>
      </p:sp>
      <p:sp>
        <p:nvSpPr>
          <p:cNvPr id="14" name="AutoShape 12" descr="Image result for rain cartoon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4" descr="Image result for rain cartoon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53557" y="861505"/>
            <a:ext cx="5716501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Computer Networks</a:t>
            </a:r>
          </a:p>
          <a:p>
            <a:pPr algn="ctr"/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Chapter Seven</a:t>
            </a:r>
          </a:p>
          <a:p>
            <a:pPr algn="ctr"/>
            <a:r>
              <a:rPr lang="en-GB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LINK LAYER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5102" y="3117799"/>
            <a:ext cx="9893093" cy="2205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Data Link Control and Protocols</a:t>
            </a: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(Part </a:t>
            </a:r>
            <a:r>
              <a:rPr lang="en-US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IIIa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sz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2807" y="113418"/>
            <a:ext cx="1284909" cy="125568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870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6710" y="742511"/>
            <a:ext cx="112312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frame serves as an envelope for the transmission of a different type of message.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47333" y="-19493"/>
            <a:ext cx="2770310" cy="7425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Frame Format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3549" y="1602940"/>
            <a:ext cx="626165" cy="76531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Flag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91564" y="1602940"/>
            <a:ext cx="1011942" cy="765313"/>
          </a:xfrm>
          <a:prstGeom prst="rect">
            <a:avLst/>
          </a:prstGeom>
          <a:solidFill>
            <a:srgbClr val="BFE1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Address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05356" y="1602939"/>
            <a:ext cx="1035520" cy="765313"/>
          </a:xfrm>
          <a:prstGeom prst="rect">
            <a:avLst/>
          </a:prstGeom>
          <a:solidFill>
            <a:srgbClr val="E4BC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40876" y="1602939"/>
            <a:ext cx="2272360" cy="765313"/>
          </a:xfrm>
          <a:prstGeom prst="rect">
            <a:avLst/>
          </a:prstGeom>
          <a:solidFill>
            <a:srgbClr val="9FDA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Information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813236" y="1602938"/>
            <a:ext cx="606287" cy="765313"/>
          </a:xfrm>
          <a:prstGeom prst="rect">
            <a:avLst/>
          </a:prstGeom>
          <a:solidFill>
            <a:srgbClr val="D9D9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21372" y="1602937"/>
            <a:ext cx="636105" cy="76531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Flag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6709" y="2855066"/>
            <a:ext cx="102671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FCS field: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frame check sequence (FCS)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HDLC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error detection field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It can contain either a 2- or 4-byte ITU-T CRC.</a:t>
            </a:r>
          </a:p>
        </p:txBody>
      </p:sp>
    </p:spTree>
    <p:extLst>
      <p:ext uri="{BB962C8B-B14F-4D97-AF65-F5344CB8AC3E}">
        <p14:creationId xmlns:p14="http://schemas.microsoft.com/office/powerpoint/2010/main" val="306361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2110" y="237246"/>
            <a:ext cx="8891601" cy="24237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HDLC (High-Level Data Link Control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endParaRPr lang="en-US" sz="9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Dedicated Link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Point-to-Point Access Protocol (PPP) 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Link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Multiple-Access Protocol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339010" y="2984476"/>
            <a:ext cx="8082410" cy="765316"/>
            <a:chOff x="2458280" y="3342285"/>
            <a:chExt cx="8082410" cy="765316"/>
          </a:xfrm>
        </p:grpSpPr>
        <p:sp>
          <p:nvSpPr>
            <p:cNvPr id="21" name="Rectangle 20"/>
            <p:cNvSpPr/>
            <p:nvPr/>
          </p:nvSpPr>
          <p:spPr>
            <a:xfrm>
              <a:off x="2458280" y="3342288"/>
              <a:ext cx="626165" cy="76531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Flag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086295" y="3342288"/>
              <a:ext cx="1011942" cy="765313"/>
            </a:xfrm>
            <a:prstGeom prst="rect">
              <a:avLst/>
            </a:prstGeom>
            <a:solidFill>
              <a:srgbClr val="BFE1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Address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100087" y="3342287"/>
              <a:ext cx="1035520" cy="765313"/>
            </a:xfrm>
            <a:prstGeom prst="rect">
              <a:avLst/>
            </a:prstGeom>
            <a:solidFill>
              <a:srgbClr val="E4BC9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Control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228178" y="3342285"/>
              <a:ext cx="2087217" cy="765313"/>
            </a:xfrm>
            <a:prstGeom prst="rect">
              <a:avLst/>
            </a:prstGeom>
            <a:solidFill>
              <a:srgbClr val="9FDAE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User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Information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407967" y="3342286"/>
              <a:ext cx="606287" cy="765313"/>
            </a:xfrm>
            <a:prstGeom prst="rect">
              <a:avLst/>
            </a:prstGeom>
            <a:solidFill>
              <a:srgbClr val="D9D9D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FCS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016103" y="3342285"/>
              <a:ext cx="636105" cy="76531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Flag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151527" y="3463331"/>
              <a:ext cx="138916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/>
                <a:t>I-frames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339010" y="3915562"/>
            <a:ext cx="8157750" cy="765316"/>
            <a:chOff x="2458280" y="4273371"/>
            <a:chExt cx="8157750" cy="765316"/>
          </a:xfrm>
        </p:grpSpPr>
        <p:sp>
          <p:nvSpPr>
            <p:cNvPr id="28" name="Rectangle 27"/>
            <p:cNvSpPr/>
            <p:nvPr/>
          </p:nvSpPr>
          <p:spPr>
            <a:xfrm>
              <a:off x="2458280" y="4273374"/>
              <a:ext cx="626165" cy="76531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Flag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086295" y="4273374"/>
              <a:ext cx="1011942" cy="765313"/>
            </a:xfrm>
            <a:prstGeom prst="rect">
              <a:avLst/>
            </a:prstGeom>
            <a:solidFill>
              <a:srgbClr val="BFE1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Address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100087" y="4273373"/>
              <a:ext cx="1035520" cy="765313"/>
            </a:xfrm>
            <a:prstGeom prst="rect">
              <a:avLst/>
            </a:prstGeom>
            <a:solidFill>
              <a:srgbClr val="E4BC9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Control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407967" y="4273372"/>
              <a:ext cx="606287" cy="765313"/>
            </a:xfrm>
            <a:prstGeom prst="rect">
              <a:avLst/>
            </a:prstGeom>
            <a:solidFill>
              <a:srgbClr val="D9D9D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FCS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016103" y="4273371"/>
              <a:ext cx="636105" cy="76531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Flag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9151527" y="4394417"/>
              <a:ext cx="146450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S-frames</a:t>
              </a:r>
              <a:endParaRPr lang="en-US" sz="28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339010" y="4846648"/>
            <a:ext cx="8223474" cy="765316"/>
            <a:chOff x="2458280" y="5204457"/>
            <a:chExt cx="8223474" cy="765316"/>
          </a:xfrm>
        </p:grpSpPr>
        <p:sp>
          <p:nvSpPr>
            <p:cNvPr id="35" name="Rectangle 34"/>
            <p:cNvSpPr/>
            <p:nvPr/>
          </p:nvSpPr>
          <p:spPr>
            <a:xfrm>
              <a:off x="2458280" y="5204460"/>
              <a:ext cx="626165" cy="76531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Flag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086295" y="5204460"/>
              <a:ext cx="1011942" cy="765313"/>
            </a:xfrm>
            <a:prstGeom prst="rect">
              <a:avLst/>
            </a:prstGeom>
            <a:solidFill>
              <a:srgbClr val="BFE1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Address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100087" y="5204459"/>
              <a:ext cx="1035520" cy="765313"/>
            </a:xfrm>
            <a:prstGeom prst="rect">
              <a:avLst/>
            </a:prstGeom>
            <a:solidFill>
              <a:srgbClr val="E4BC9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Control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228178" y="5204457"/>
              <a:ext cx="2087217" cy="765313"/>
            </a:xfrm>
            <a:prstGeom prst="rect">
              <a:avLst/>
            </a:prstGeom>
            <a:solidFill>
              <a:srgbClr val="9FDAE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Management 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Information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407967" y="5204458"/>
              <a:ext cx="606287" cy="765313"/>
            </a:xfrm>
            <a:prstGeom prst="rect">
              <a:avLst/>
            </a:prstGeom>
            <a:solidFill>
              <a:srgbClr val="D9D9D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FCS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016103" y="5204457"/>
              <a:ext cx="636105" cy="76531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Flag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151527" y="5325503"/>
              <a:ext cx="153022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U-frames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2434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6563" y="357892"/>
            <a:ext cx="10250175" cy="5995400"/>
          </a:xfrm>
          <a:prstGeom prst="rect">
            <a:avLst/>
          </a:prstGeom>
          <a:noFill/>
          <a:ln w="28575">
            <a:solidFill>
              <a:srgbClr val="4068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4008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597" y="-13087"/>
            <a:ext cx="3408104" cy="741956"/>
          </a:xfrm>
          <a:prstGeom prst="rect">
            <a:avLst/>
          </a:prstGeom>
        </p:spPr>
      </p:pic>
      <p:sp>
        <p:nvSpPr>
          <p:cNvPr id="2" name="AutoShape 4" descr="Image result for arduino projects cartoo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arduino projects cartoon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5262" y="5360713"/>
            <a:ext cx="10001476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Asst. Prof. Dr.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Mazin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S. Al-Hakeem</a:t>
            </a:r>
            <a:endParaRPr lang="ar-IQ" sz="105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Naskh Arabic" panose="020B0502040504020204" pitchFamily="34" charset="-78"/>
              <a:cs typeface="Noto Naskh Arabic" panose="020B0502040504020204" pitchFamily="34" charset="-78"/>
            </a:endParaRPr>
          </a:p>
          <a:p>
            <a:pPr algn="ctr" rtl="1"/>
            <a:endParaRPr lang="ar-IQ" sz="1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Naskh Arabic" panose="020B0502040504020204" pitchFamily="34" charset="-78"/>
              <a:cs typeface="Noto Naskh Arabic" panose="020B0502040504020204" pitchFamily="34" charset="-78"/>
            </a:endParaRPr>
          </a:p>
        </p:txBody>
      </p:sp>
      <p:sp>
        <p:nvSpPr>
          <p:cNvPr id="14" name="AutoShape 12" descr="Image result for rain cartoon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4" descr="Image result for rain cartoon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68709" y="754797"/>
            <a:ext cx="479458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Computer Networks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Chapter Seven</a:t>
            </a:r>
          </a:p>
          <a:p>
            <a:pPr algn="ctr"/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LINK LAYER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49625" y="2343648"/>
            <a:ext cx="7900881" cy="8237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Data Link Control and Protocols 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(Part III a)</a:t>
            </a:r>
            <a:endParaRPr lang="en-US" sz="9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 rot="20975491">
            <a:off x="2544042" y="2367300"/>
            <a:ext cx="5891357" cy="2937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13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Thanks</a:t>
            </a:r>
            <a:endParaRPr lang="en-US" sz="5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37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35510" y="-217668"/>
            <a:ext cx="9155390" cy="11894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54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</a:t>
            </a:r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igh-</a:t>
            </a:r>
            <a:r>
              <a:rPr lang="en-US" sz="54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evel </a:t>
            </a:r>
            <a:r>
              <a:rPr lang="en-US" sz="54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ata Link </a:t>
            </a:r>
            <a:r>
              <a:rPr lang="en-US" sz="54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ontrol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1433829" y="1183199"/>
            <a:ext cx="9268756" cy="1932659"/>
            <a:chOff x="-1730620" y="1784150"/>
            <a:chExt cx="9268756" cy="1932659"/>
          </a:xfrm>
        </p:grpSpPr>
        <p:sp>
          <p:nvSpPr>
            <p:cNvPr id="23" name="Rectangle 22"/>
            <p:cNvSpPr/>
            <p:nvPr/>
          </p:nvSpPr>
          <p:spPr>
            <a:xfrm>
              <a:off x="-355255" y="1784150"/>
              <a:ext cx="6065507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HLDC General Protocol</a:t>
              </a:r>
              <a:endParaRPr lang="en-US" sz="36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-1344079" y="2569074"/>
              <a:ext cx="856933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Point-to-Point </a:t>
              </a:r>
              <a:r>
                <a:rPr lang="en-US" sz="28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Access Protocol </a:t>
              </a:r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(PPP) </a:t>
              </a:r>
              <a:r>
                <a:rPr lang="en-US" sz="28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Dedicated Link </a:t>
              </a:r>
              <a:endPara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-1730620" y="3193589"/>
              <a:ext cx="926875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n-US" sz="28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Multiple-Access Protocol : Common </a:t>
              </a:r>
              <a:r>
                <a:rPr lang="en-US" sz="2800" b="1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Link </a:t>
              </a:r>
              <a:r>
                <a:rPr lang="en-US" sz="2800" b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(Broadcast Link</a:t>
              </a:r>
              <a:r>
                <a:rPr lang="en-US" sz="2800" b="1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 rot="21288568">
            <a:off x="873416" y="3532230"/>
            <a:ext cx="2621808" cy="2098371"/>
            <a:chOff x="7630148" y="1721167"/>
            <a:chExt cx="2621808" cy="2098371"/>
          </a:xfrm>
        </p:grpSpPr>
        <p:sp>
          <p:nvSpPr>
            <p:cNvPr id="29" name="Rectangle 28"/>
            <p:cNvSpPr/>
            <p:nvPr/>
          </p:nvSpPr>
          <p:spPr>
            <a:xfrm>
              <a:off x="7630148" y="1721167"/>
              <a:ext cx="2621808" cy="7425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32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Frames Types</a:t>
              </a:r>
              <a:endPara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61014" y="2434543"/>
              <a:ext cx="1710725" cy="138499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I-frames</a:t>
              </a:r>
            </a:p>
            <a:p>
              <a:pPr algn="ctr"/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S-frames</a:t>
              </a:r>
            </a:p>
            <a:p>
              <a:pPr algn="ctr"/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U-frames 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 rot="335279">
            <a:off x="4845840" y="3685733"/>
            <a:ext cx="581537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Point-to-Point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 Protocol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(PPP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Multiple-Access Protocol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 rot="204217">
            <a:off x="5110873" y="4929826"/>
            <a:ext cx="2513445" cy="11339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Framing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Transition Phases</a:t>
            </a:r>
          </a:p>
        </p:txBody>
      </p:sp>
    </p:spTree>
    <p:extLst>
      <p:ext uri="{BB962C8B-B14F-4D97-AF65-F5344CB8AC3E}">
        <p14:creationId xmlns:p14="http://schemas.microsoft.com/office/powerpoint/2010/main" val="181052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8537" y="0"/>
            <a:ext cx="11333922" cy="752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7.8- HDLC (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High-Level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Data Link Control)</a:t>
            </a:r>
          </a:p>
        </p:txBody>
      </p:sp>
      <p:sp>
        <p:nvSpPr>
          <p:cNvPr id="5" name="Rectangle 4"/>
          <p:cNvSpPr/>
          <p:nvPr/>
        </p:nvSpPr>
        <p:spPr>
          <a:xfrm>
            <a:off x="388785" y="924676"/>
            <a:ext cx="1107103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bit-oriented protocol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protocol) for communication over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point-to-point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multipoint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implements the ARQ mechanisms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8785" y="2697725"/>
            <a:ext cx="8891601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Dedicated Link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Point-to-Point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Protocol (PPP) 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Multiple-Access Protocol </a:t>
            </a:r>
          </a:p>
        </p:txBody>
      </p:sp>
    </p:spTree>
    <p:extLst>
      <p:ext uri="{BB962C8B-B14F-4D97-AF65-F5344CB8AC3E}">
        <p14:creationId xmlns:p14="http://schemas.microsoft.com/office/powerpoint/2010/main" val="301612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6710" y="742511"/>
            <a:ext cx="1123122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the flexibility necessary to support all the options possible in the modes and configurations just described, HDLC defines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types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frames: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Frames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I-frames)</a:t>
            </a:r>
          </a:p>
          <a:p>
            <a:pPr algn="just"/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used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transport user data and control information relating to user data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/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Supervisory Frames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S-frames)</a:t>
            </a:r>
          </a:p>
          <a:p>
            <a:pPr algn="just"/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used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only to transport control information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Unnumbered Frames (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U-frames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just"/>
            <a:r>
              <a:rPr lang="en-US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used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en-US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transport Information that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intended for managing the link </a:t>
            </a:r>
            <a:r>
              <a:rPr lang="en-US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itself.</a:t>
            </a:r>
          </a:p>
          <a:p>
            <a:pPr algn="just"/>
            <a:r>
              <a:rPr lang="en-US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reserved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 system management.</a:t>
            </a:r>
            <a:endParaRPr lang="en-U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208" y="0"/>
            <a:ext cx="2258952" cy="7425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7.9- Frames</a:t>
            </a:r>
          </a:p>
        </p:txBody>
      </p:sp>
    </p:spTree>
    <p:extLst>
      <p:ext uri="{BB962C8B-B14F-4D97-AF65-F5344CB8AC3E}">
        <p14:creationId xmlns:p14="http://schemas.microsoft.com/office/powerpoint/2010/main" val="100604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6710" y="742511"/>
            <a:ext cx="112312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frame serves as an envelope for the transmission of a different type of message.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47333" y="-19493"/>
            <a:ext cx="6146234" cy="7425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7.9- Frames (HDLC frames types)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867" y="2149979"/>
            <a:ext cx="7996906" cy="2630744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265322" y="5062339"/>
            <a:ext cx="1601721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b="1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Frame Format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77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6710" y="742511"/>
            <a:ext cx="112312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frame serves as an envelope for the transmission of a different type of message.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47333" y="-19493"/>
            <a:ext cx="2770310" cy="7425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Frame Format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3549" y="1602940"/>
            <a:ext cx="626165" cy="76531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Flag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21372" y="1602937"/>
            <a:ext cx="636105" cy="76531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Flag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6710" y="2855066"/>
            <a:ext cx="9491874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400"/>
              <a:tabLst>
                <a:tab pos="0" algn="l"/>
              </a:tabLst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Flag field: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flag field of an HDLC frame is an 8-bit sequence with the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 pattern 01111110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identifies both the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frame and serves as a synchronization pattern for the receiver.</a:t>
            </a:r>
          </a:p>
        </p:txBody>
      </p:sp>
    </p:spTree>
    <p:extLst>
      <p:ext uri="{BB962C8B-B14F-4D97-AF65-F5344CB8AC3E}">
        <p14:creationId xmlns:p14="http://schemas.microsoft.com/office/powerpoint/2010/main" val="64899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 animBg="1"/>
      <p:bldP spid="13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6710" y="742511"/>
            <a:ext cx="112312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frame serves as an envelope for the transmission of a different type of message.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47333" y="-19493"/>
            <a:ext cx="2770310" cy="7425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Frame Format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3549" y="1602940"/>
            <a:ext cx="626165" cy="76531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Flag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91564" y="1602940"/>
            <a:ext cx="1011942" cy="765313"/>
          </a:xfrm>
          <a:prstGeom prst="rect">
            <a:avLst/>
          </a:prstGeom>
          <a:solidFill>
            <a:srgbClr val="BFE1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Address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21372" y="1602937"/>
            <a:ext cx="636105" cy="76531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Flag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6709" y="2855066"/>
            <a:ext cx="10714387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buSzPts val="1400"/>
              <a:tabLst>
                <a:tab pos="0" algn="l"/>
              </a:tabLst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Address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field: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field of an HDLC frame contains the address of the secondary station.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SzPts val="1400"/>
              <a:tabLst>
                <a:tab pos="0" algn="l"/>
              </a:tabLst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primary station created the frame, it contains a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address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SzPts val="1400"/>
              <a:tabLst>
                <a:tab pos="0" algn="l"/>
              </a:tabLst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secondary creates the frame, it contains a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address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SzPts val="1400"/>
              <a:tabLst>
                <a:tab pos="0" algn="l"/>
              </a:tabLst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 field can be 1 byte or several bytes long, depending on the network size. </a:t>
            </a:r>
          </a:p>
        </p:txBody>
      </p:sp>
    </p:spTree>
    <p:extLst>
      <p:ext uri="{BB962C8B-B14F-4D97-AF65-F5344CB8AC3E}">
        <p14:creationId xmlns:p14="http://schemas.microsoft.com/office/powerpoint/2010/main" val="399953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6710" y="742511"/>
            <a:ext cx="112312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frame serves as an envelope for the transmission of a different type of message.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47333" y="-19493"/>
            <a:ext cx="2770310" cy="7425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Frame Format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3549" y="1602940"/>
            <a:ext cx="626165" cy="76531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Flag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91564" y="1602940"/>
            <a:ext cx="1011942" cy="765313"/>
          </a:xfrm>
          <a:prstGeom prst="rect">
            <a:avLst/>
          </a:prstGeom>
          <a:solidFill>
            <a:srgbClr val="BFE1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Address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05356" y="1602939"/>
            <a:ext cx="1035520" cy="765313"/>
          </a:xfrm>
          <a:prstGeom prst="rect">
            <a:avLst/>
          </a:prstGeom>
          <a:solidFill>
            <a:srgbClr val="E4BC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21372" y="1602937"/>
            <a:ext cx="636105" cy="76531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Flag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6709" y="2855066"/>
            <a:ext cx="100782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field: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control field is a 1- or 2-byte segment of the frame used for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 and error control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 of bits in this field depends on the frame type. </a:t>
            </a:r>
          </a:p>
        </p:txBody>
      </p:sp>
    </p:spTree>
    <p:extLst>
      <p:ext uri="{BB962C8B-B14F-4D97-AF65-F5344CB8AC3E}">
        <p14:creationId xmlns:p14="http://schemas.microsoft.com/office/powerpoint/2010/main" val="295034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6710" y="742511"/>
            <a:ext cx="112312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frame serves as an envelope for the transmission of a different type of message.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47333" y="-19493"/>
            <a:ext cx="2770310" cy="7425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Frame Format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3549" y="1602940"/>
            <a:ext cx="626165" cy="76531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Flag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91564" y="1602940"/>
            <a:ext cx="1011942" cy="765313"/>
          </a:xfrm>
          <a:prstGeom prst="rect">
            <a:avLst/>
          </a:prstGeom>
          <a:solidFill>
            <a:srgbClr val="BFE1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Address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05356" y="1602939"/>
            <a:ext cx="1035520" cy="765313"/>
          </a:xfrm>
          <a:prstGeom prst="rect">
            <a:avLst/>
          </a:prstGeom>
          <a:solidFill>
            <a:srgbClr val="E4BC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40876" y="1602939"/>
            <a:ext cx="2272360" cy="765313"/>
          </a:xfrm>
          <a:prstGeom prst="rect">
            <a:avLst/>
          </a:prstGeom>
          <a:solidFill>
            <a:srgbClr val="9FDA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Information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21372" y="1602937"/>
            <a:ext cx="636105" cy="76531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Flag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6709" y="2855066"/>
            <a:ext cx="108137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field: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information field contains the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user's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(I-Frame)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from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network layer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information (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U-frame) 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19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610</Words>
  <Application>Microsoft Office PowerPoint</Application>
  <PresentationFormat>Widescreen</PresentationFormat>
  <Paragraphs>113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Aharoni</vt:lpstr>
      <vt:lpstr>Arial</vt:lpstr>
      <vt:lpstr>Calibri</vt:lpstr>
      <vt:lpstr>Calibri Light</vt:lpstr>
      <vt:lpstr>Calisto MT</vt:lpstr>
      <vt:lpstr>Noto Naskh Arabic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Mazin Al-Hakeem</dc:creator>
  <cp:lastModifiedBy>Mazin Al-Hakeem</cp:lastModifiedBy>
  <cp:revision>82</cp:revision>
  <dcterms:created xsi:type="dcterms:W3CDTF">2018-04-07T20:27:30Z</dcterms:created>
  <dcterms:modified xsi:type="dcterms:W3CDTF">2018-05-21T20:57:36Z</dcterms:modified>
</cp:coreProperties>
</file>