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320" r:id="rId4"/>
    <p:sldId id="321" r:id="rId5"/>
    <p:sldId id="322" r:id="rId6"/>
    <p:sldId id="323" r:id="rId7"/>
    <p:sldId id="325" r:id="rId8"/>
    <p:sldId id="324" r:id="rId9"/>
    <p:sldId id="326" r:id="rId10"/>
    <p:sldId id="28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64AF"/>
    <a:srgbClr val="FF7F00"/>
    <a:srgbClr val="FAB0B0"/>
    <a:srgbClr val="FCD4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531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306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785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626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490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074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21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591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60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821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554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717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16563" y="357892"/>
            <a:ext cx="10250175" cy="6111607"/>
          </a:xfrm>
          <a:prstGeom prst="rect">
            <a:avLst/>
          </a:prstGeom>
          <a:noFill/>
          <a:ln w="28575">
            <a:solidFill>
              <a:srgbClr val="4068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4008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7597" y="-13087"/>
            <a:ext cx="3408104" cy="741956"/>
          </a:xfrm>
          <a:prstGeom prst="rect">
            <a:avLst/>
          </a:prstGeom>
        </p:spPr>
      </p:pic>
      <p:sp>
        <p:nvSpPr>
          <p:cNvPr id="2" name="AutoShape 4" descr="Image result for arduino projects cartoon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Image result for arduino projects cartoon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11069" y="5476920"/>
            <a:ext cx="10001476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Asst. Prof. Dr.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Mazin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S. Al-Hakeem</a:t>
            </a:r>
            <a:endParaRPr lang="ar-IQ" sz="105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Naskh Arabic" panose="020B0502040504020204" pitchFamily="34" charset="-78"/>
              <a:cs typeface="Noto Naskh Arabic" panose="020B0502040504020204" pitchFamily="34" charset="-78"/>
            </a:endParaRPr>
          </a:p>
          <a:p>
            <a:pPr algn="ctr" rtl="1"/>
            <a:endParaRPr lang="ar-IQ" sz="1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Naskh Arabic" panose="020B0502040504020204" pitchFamily="34" charset="-78"/>
              <a:cs typeface="Noto Naskh Arabic" panose="020B0502040504020204" pitchFamily="34" charset="-78"/>
            </a:endParaRPr>
          </a:p>
        </p:txBody>
      </p:sp>
      <p:sp>
        <p:nvSpPr>
          <p:cNvPr id="14" name="AutoShape 12" descr="Image result for rain cartoon"/>
          <p:cNvSpPr>
            <a:spLocks noChangeAspect="1" noChangeArrowheads="1"/>
          </p:cNvSpPr>
          <p:nvPr/>
        </p:nvSpPr>
        <p:spPr bwMode="auto">
          <a:xfrm>
            <a:off x="368300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AutoShape 14" descr="Image result for rain cartoon"/>
          <p:cNvSpPr>
            <a:spLocks noChangeAspect="1" noChangeArrowheads="1"/>
          </p:cNvSpPr>
          <p:nvPr/>
        </p:nvSpPr>
        <p:spPr bwMode="auto">
          <a:xfrm>
            <a:off x="520700" y="3206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853557" y="861505"/>
            <a:ext cx="5716501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Computer Networks</a:t>
            </a:r>
          </a:p>
          <a:p>
            <a:pPr algn="ctr"/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Chapter Seven</a:t>
            </a:r>
          </a:p>
          <a:p>
            <a:pPr algn="ctr"/>
            <a:r>
              <a:rPr lang="en-GB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LINK LAYER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sto MT" panose="02040603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95102" y="3117799"/>
            <a:ext cx="9893093" cy="2205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Data Link Control and Protocols</a:t>
            </a: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(Part II c)</a:t>
            </a:r>
            <a:endParaRPr lang="en-US" sz="1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2807" y="113418"/>
            <a:ext cx="1284909" cy="1255682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870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16563" y="357892"/>
            <a:ext cx="10250175" cy="5995400"/>
          </a:xfrm>
          <a:prstGeom prst="rect">
            <a:avLst/>
          </a:prstGeom>
          <a:noFill/>
          <a:ln w="28575">
            <a:solidFill>
              <a:srgbClr val="4068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4008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7597" y="-13087"/>
            <a:ext cx="3408104" cy="741956"/>
          </a:xfrm>
          <a:prstGeom prst="rect">
            <a:avLst/>
          </a:prstGeom>
        </p:spPr>
      </p:pic>
      <p:sp>
        <p:nvSpPr>
          <p:cNvPr id="2" name="AutoShape 4" descr="Image result for arduino projects cartoon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Image result for arduino projects cartoon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65262" y="5360713"/>
            <a:ext cx="10001476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Asst. Prof. Dr.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Mazin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S. Al-Hakeem</a:t>
            </a:r>
            <a:endParaRPr lang="ar-IQ" sz="105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Naskh Arabic" panose="020B0502040504020204" pitchFamily="34" charset="-78"/>
              <a:cs typeface="Noto Naskh Arabic" panose="020B0502040504020204" pitchFamily="34" charset="-78"/>
            </a:endParaRPr>
          </a:p>
          <a:p>
            <a:pPr algn="ctr" rtl="1"/>
            <a:endParaRPr lang="ar-IQ" sz="1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Naskh Arabic" panose="020B0502040504020204" pitchFamily="34" charset="-78"/>
              <a:cs typeface="Noto Naskh Arabic" panose="020B0502040504020204" pitchFamily="34" charset="-78"/>
            </a:endParaRPr>
          </a:p>
        </p:txBody>
      </p:sp>
      <p:sp>
        <p:nvSpPr>
          <p:cNvPr id="14" name="AutoShape 12" descr="Image result for rain cartoon"/>
          <p:cNvSpPr>
            <a:spLocks noChangeAspect="1" noChangeArrowheads="1"/>
          </p:cNvSpPr>
          <p:nvPr/>
        </p:nvSpPr>
        <p:spPr bwMode="auto">
          <a:xfrm>
            <a:off x="368300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AutoShape 14" descr="Image result for rain cartoon"/>
          <p:cNvSpPr>
            <a:spLocks noChangeAspect="1" noChangeArrowheads="1"/>
          </p:cNvSpPr>
          <p:nvPr/>
        </p:nvSpPr>
        <p:spPr bwMode="auto">
          <a:xfrm>
            <a:off x="520700" y="3206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368709" y="754797"/>
            <a:ext cx="4794582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Computer Networks</a:t>
            </a:r>
          </a:p>
          <a:p>
            <a:pPr algn="ctr"/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Chapter Seven</a:t>
            </a:r>
          </a:p>
          <a:p>
            <a:pPr algn="ctr"/>
            <a:r>
              <a:rPr lang="en-GB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LINK LAYER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sto MT" panose="02040603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49625" y="2343648"/>
            <a:ext cx="7900881" cy="8237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Data Link Control and Protocols  </a:t>
            </a: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(Part </a:t>
            </a:r>
            <a:r>
              <a:rPr lang="en-US" b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II c)</a:t>
            </a:r>
            <a:endParaRPr lang="en-US" sz="9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 rot="20975491">
            <a:off x="2544042" y="2367300"/>
            <a:ext cx="5891357" cy="29374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13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Thanks</a:t>
            </a:r>
            <a:endParaRPr lang="en-US" sz="54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379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144131" y="-261526"/>
            <a:ext cx="11624337" cy="11894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Data Link Control and Protocols (II c)</a:t>
            </a:r>
          </a:p>
        </p:txBody>
      </p:sp>
      <p:grpSp>
        <p:nvGrpSpPr>
          <p:cNvPr id="32" name="Group 31"/>
          <p:cNvGrpSpPr/>
          <p:nvPr/>
        </p:nvGrpSpPr>
        <p:grpSpPr>
          <a:xfrm rot="20915995">
            <a:off x="625413" y="1213379"/>
            <a:ext cx="5073944" cy="1932660"/>
            <a:chOff x="371972" y="1784149"/>
            <a:chExt cx="5073944" cy="1932660"/>
          </a:xfrm>
        </p:grpSpPr>
        <p:sp>
          <p:nvSpPr>
            <p:cNvPr id="23" name="Rectangle 22"/>
            <p:cNvSpPr/>
            <p:nvPr/>
          </p:nvSpPr>
          <p:spPr>
            <a:xfrm>
              <a:off x="1462546" y="1784149"/>
              <a:ext cx="2429896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400" b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Protocols</a:t>
              </a:r>
              <a:endParaRPr lang="en-US" sz="36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35249" y="2569073"/>
              <a:ext cx="501066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/>
              <a:r>
                <a: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Noiseless (error-free) Channels</a:t>
              </a:r>
              <a:r>
                <a:rPr lang="en-US" sz="28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71972" y="3193589"/>
              <a:ext cx="5063566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/>
              <a:r>
                <a: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Noisy (error-creating) Channels</a:t>
              </a:r>
              <a:endPara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 rot="263522">
            <a:off x="5800184" y="2985689"/>
            <a:ext cx="5763437" cy="2396882"/>
            <a:chOff x="444568" y="4376379"/>
            <a:chExt cx="5763437" cy="2396882"/>
          </a:xfrm>
        </p:grpSpPr>
        <p:sp>
          <p:nvSpPr>
            <p:cNvPr id="26" name="Rectangle 25"/>
            <p:cNvSpPr/>
            <p:nvPr/>
          </p:nvSpPr>
          <p:spPr>
            <a:xfrm>
              <a:off x="444568" y="4376379"/>
              <a:ext cx="5763437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Noisy (error-creating) Channels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070233" y="5043296"/>
              <a:ext cx="469109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 smtClean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Stop-and-Wait ARQ </a:t>
              </a:r>
              <a:r>
                <a:rPr lang="en-US" sz="2800" b="1" dirty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Protocol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332035" y="5648658"/>
              <a:ext cx="416748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Go-Back-N ARQ Protocol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949719" y="6250041"/>
              <a:ext cx="493211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Selective Repeat ARQ Protocol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 rot="21204880">
            <a:off x="373284" y="3891923"/>
            <a:ext cx="5708935" cy="1724729"/>
            <a:chOff x="6245410" y="1915440"/>
            <a:chExt cx="5708935" cy="1724729"/>
          </a:xfrm>
        </p:grpSpPr>
        <p:sp>
          <p:nvSpPr>
            <p:cNvPr id="29" name="Rectangle 28"/>
            <p:cNvSpPr/>
            <p:nvPr/>
          </p:nvSpPr>
          <p:spPr>
            <a:xfrm>
              <a:off x="6245410" y="1915440"/>
              <a:ext cx="5708935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/>
              <a:r>
                <a:rPr lang="en-US" sz="3200" b="1" dirty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Noiseless (error-free) Channels</a:t>
              </a:r>
              <a:r>
                <a:rPr lang="en-US" sz="3200" dirty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558285" y="2564424"/>
              <a:ext cx="288085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Simplest Protocol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187370" y="3116949"/>
              <a:ext cx="382284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Stop-and-Wait Protocol</a:t>
              </a:r>
            </a:p>
          </p:txBody>
        </p:sp>
      </p:grpSp>
      <p:sp>
        <p:nvSpPr>
          <p:cNvPr id="2" name="Rectangle 1"/>
          <p:cNvSpPr/>
          <p:nvPr/>
        </p:nvSpPr>
        <p:spPr>
          <a:xfrm rot="246797">
            <a:off x="6120786" y="4250421"/>
            <a:ext cx="5248652" cy="1217871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52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8537" y="0"/>
            <a:ext cx="11333922" cy="7425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7.6- Protocols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8603" y="2316155"/>
            <a:ext cx="10802676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noisy links, there is another mechanism that does not resend N frames when just one frame is damaged; only the damaged frame is resent. 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mechanism is called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Selective Repeat ARQ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more efficient for noisy links, but the processing at the receiver is more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complex, we have 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many timers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8537" y="650783"/>
            <a:ext cx="69872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7.6.2- Noisy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(error-creating) Channels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39922" y="1472818"/>
            <a:ext cx="61161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C. Selective Repeat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ARQ Protocol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541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8537" y="0"/>
            <a:ext cx="113339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Windows</a:t>
            </a:r>
          </a:p>
        </p:txBody>
      </p:sp>
      <p:sp>
        <p:nvSpPr>
          <p:cNvPr id="5" name="Rectangle 4"/>
          <p:cNvSpPr/>
          <p:nvPr/>
        </p:nvSpPr>
        <p:spPr>
          <a:xfrm>
            <a:off x="577048" y="3765012"/>
            <a:ext cx="360732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example, if m = 4, the sequence numbers go from 0 to 15, but the size of the window is just 8 (it is 15 in the Go-Back-N Protocol).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290" y="3765012"/>
            <a:ext cx="6950447" cy="2456884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561061" y="584775"/>
            <a:ext cx="10802676" cy="2839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Selective Repeat Protocol also uses two windows: a send window and a receive window.</a:t>
            </a:r>
          </a:p>
          <a:p>
            <a:pPr algn="just"/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there are differences between the windows in this protocol and the ones in Go-Back-N.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First, the size of the send window is much smaller; it is </a:t>
            </a:r>
            <a:r>
              <a:rPr lang="en-US" sz="2800" i="1" dirty="0"/>
              <a:t>2</a:t>
            </a:r>
            <a:r>
              <a:rPr lang="en-US" sz="2800" i="1" baseline="30000" dirty="0"/>
              <a:t>m-1</a:t>
            </a:r>
            <a:r>
              <a:rPr lang="en-US" sz="2800" i="1" dirty="0"/>
              <a:t>.</a:t>
            </a:r>
            <a:r>
              <a:rPr lang="en-US" sz="2800" dirty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Second, the receive window is the same size as the send window. </a:t>
            </a:r>
          </a:p>
        </p:txBody>
      </p:sp>
    </p:spTree>
    <p:extLst>
      <p:ext uri="{BB962C8B-B14F-4D97-AF65-F5344CB8AC3E}">
        <p14:creationId xmlns:p14="http://schemas.microsoft.com/office/powerpoint/2010/main" val="4285808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8537" y="0"/>
            <a:ext cx="113339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Windows</a:t>
            </a:r>
          </a:p>
        </p:txBody>
      </p:sp>
      <p:sp>
        <p:nvSpPr>
          <p:cNvPr id="8" name="Rectangle 7"/>
          <p:cNvSpPr/>
          <p:nvPr/>
        </p:nvSpPr>
        <p:spPr>
          <a:xfrm>
            <a:off x="561061" y="584775"/>
            <a:ext cx="1080267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Selective Repeat Protocol allows as many frames as the size of the receive window to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arrive out of order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be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kept until there is a set of in-order frames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be delivered to the network layer.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the sizes of the 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send window and receive window are the same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all the frames in the send frame can arrive out of order and be stored until they can be delivered.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0446" y="3449497"/>
            <a:ext cx="5485765" cy="2066719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9" name="Rectangle 8"/>
          <p:cNvSpPr/>
          <p:nvPr/>
        </p:nvSpPr>
        <p:spPr>
          <a:xfrm>
            <a:off x="561061" y="3969401"/>
            <a:ext cx="46768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need, however, to mention that the receiver never delivers packets out of order to the network layer. </a:t>
            </a:r>
          </a:p>
        </p:txBody>
      </p:sp>
    </p:spTree>
    <p:extLst>
      <p:ext uri="{BB962C8B-B14F-4D97-AF65-F5344CB8AC3E}">
        <p14:creationId xmlns:p14="http://schemas.microsoft.com/office/powerpoint/2010/main" val="550824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4190" y="600439"/>
            <a:ext cx="4119271" cy="5525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This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example is similar to Example (1) in which frame 1 is lost. </a:t>
            </a:r>
            <a:endParaRPr lang="en-US" sz="2000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Here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each frame sent or resent needs a timer, which means that the timers need to be numbered (0, 1, 2 and 3). </a:t>
            </a:r>
            <a:endParaRPr lang="en-US" sz="2000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timer for frame starts at the first request, but stops when the ACK for this frame arrives. </a:t>
            </a:r>
            <a:endParaRPr lang="en-US" sz="2000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timer for frame 1 starts at the second request restarts when a NAK arrives, and finally stops when the last ACK arrives. </a:t>
            </a:r>
            <a:endParaRPr lang="en-US" sz="2000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other two timers start when the corresponding frames are sent and stop at the last arrival event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4677" y="-129209"/>
            <a:ext cx="2818400" cy="7425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EXAMPLE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(4)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3060" y="415103"/>
            <a:ext cx="7219950" cy="577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98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4250" y="93543"/>
            <a:ext cx="4159027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At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the receiver site we need to distinguish between the acceptance of a frame and its delivery to the network layer. </a:t>
            </a:r>
            <a:endParaRPr lang="en-US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At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the second arrival, frame 2 arrives and is stored and marked (colored slot), but it cannot be delivered because frame 1 is missing. </a:t>
            </a:r>
            <a:endParaRPr lang="en-US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At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the next arrival, frame 3 arrives and is marked and stored, but still none of the frames can be delivered. </a:t>
            </a:r>
            <a:endParaRPr lang="en-US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Only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at the last arrival, when finally a copy of frame 1 arrives, can frames 1, 2, and 3 be delivered to the network layer. </a:t>
            </a:r>
            <a:endParaRPr lang="en-US" sz="2000" dirty="0"/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2304" y="290425"/>
            <a:ext cx="7149231" cy="5711493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304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5286" y="164515"/>
            <a:ext cx="4197627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Another important point is about the ACKs. </a:t>
            </a:r>
            <a:endParaRPr lang="en-US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Notice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that only two ACKs are sent here. </a:t>
            </a:r>
            <a:endParaRPr lang="en-US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The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first one acknowledges only the first frame; the second one acknowledges three frames. </a:t>
            </a:r>
            <a:endParaRPr lang="en-US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In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Selective Repeat, ACKs are sent when data are delivered to the network layer. </a:t>
            </a:r>
            <a:endParaRPr lang="en-US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If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the data belonging to n frames are delivered in one shot, only one ACK is sent for all of them.</a:t>
            </a:r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2304" y="290425"/>
            <a:ext cx="7149231" cy="5711493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809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7277" y="280486"/>
            <a:ext cx="7149231" cy="5711493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914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</TotalTime>
  <Words>659</Words>
  <Application>Microsoft Office PowerPoint</Application>
  <PresentationFormat>Widescreen</PresentationFormat>
  <Paragraphs>62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Aharoni</vt:lpstr>
      <vt:lpstr>Arial</vt:lpstr>
      <vt:lpstr>Calibri</vt:lpstr>
      <vt:lpstr>Calibri Light</vt:lpstr>
      <vt:lpstr>Calisto MT</vt:lpstr>
      <vt:lpstr>Noto Naskh Arabic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Mazin Al-Hakeem</dc:creator>
  <cp:lastModifiedBy>Mazin Al-Hakeem</cp:lastModifiedBy>
  <cp:revision>66</cp:revision>
  <dcterms:created xsi:type="dcterms:W3CDTF">2018-04-07T20:27:30Z</dcterms:created>
  <dcterms:modified xsi:type="dcterms:W3CDTF">2018-05-21T20:57:21Z</dcterms:modified>
</cp:coreProperties>
</file>