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96" r:id="rId4"/>
    <p:sldId id="297" r:id="rId5"/>
    <p:sldId id="298" r:id="rId6"/>
    <p:sldId id="299" r:id="rId7"/>
    <p:sldId id="300" r:id="rId8"/>
    <p:sldId id="302" r:id="rId9"/>
    <p:sldId id="301" r:id="rId10"/>
    <p:sldId id="304" r:id="rId11"/>
    <p:sldId id="305" r:id="rId12"/>
    <p:sldId id="306" r:id="rId13"/>
    <p:sldId id="307" r:id="rId14"/>
    <p:sldId id="315" r:id="rId15"/>
    <p:sldId id="308" r:id="rId16"/>
    <p:sldId id="309" r:id="rId17"/>
    <p:sldId id="316" r:id="rId18"/>
    <p:sldId id="317" r:id="rId19"/>
    <p:sldId id="318" r:id="rId20"/>
    <p:sldId id="327" r:id="rId21"/>
    <p:sldId id="319" r:id="rId22"/>
    <p:sldId id="284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664AF"/>
    <a:srgbClr val="FF7F00"/>
    <a:srgbClr val="FAB0B0"/>
    <a:srgbClr val="FCD4D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4" d="100"/>
          <a:sy n="64" d="100"/>
        </p:scale>
        <p:origin x="748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23A9A-AAF4-45B1-A3A1-48F98444AE34}" type="datetimeFigureOut">
              <a:rPr lang="en-US" smtClean="0"/>
              <a:t>5/21/2018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102D0-2092-49B0-BBFC-319D438A10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5314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23A9A-AAF4-45B1-A3A1-48F98444AE34}" type="datetimeFigureOut">
              <a:rPr lang="en-US" smtClean="0"/>
              <a:t>5/21/2018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102D0-2092-49B0-BBFC-319D438A10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3066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23A9A-AAF4-45B1-A3A1-48F98444AE34}" type="datetimeFigureOut">
              <a:rPr lang="en-US" smtClean="0"/>
              <a:t>5/21/2018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102D0-2092-49B0-BBFC-319D438A10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97853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23A9A-AAF4-45B1-A3A1-48F98444AE34}" type="datetimeFigureOut">
              <a:rPr lang="en-US" smtClean="0"/>
              <a:t>5/21/2018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102D0-2092-49B0-BBFC-319D438A10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76263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23A9A-AAF4-45B1-A3A1-48F98444AE34}" type="datetimeFigureOut">
              <a:rPr lang="en-US" smtClean="0"/>
              <a:t>5/21/2018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102D0-2092-49B0-BBFC-319D438A10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84906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23A9A-AAF4-45B1-A3A1-48F98444AE34}" type="datetimeFigureOut">
              <a:rPr lang="en-US" smtClean="0"/>
              <a:t>5/21/2018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102D0-2092-49B0-BBFC-319D438A10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30748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23A9A-AAF4-45B1-A3A1-48F98444AE34}" type="datetimeFigureOut">
              <a:rPr lang="en-US" smtClean="0"/>
              <a:t>5/21/2018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102D0-2092-49B0-BBFC-319D438A10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58216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23A9A-AAF4-45B1-A3A1-48F98444AE34}" type="datetimeFigureOut">
              <a:rPr lang="en-US" smtClean="0"/>
              <a:t>5/21/2018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102D0-2092-49B0-BBFC-319D438A10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5919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23A9A-AAF4-45B1-A3A1-48F98444AE34}" type="datetimeFigureOut">
              <a:rPr lang="en-US" smtClean="0"/>
              <a:t>5/21/2018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102D0-2092-49B0-BBFC-319D438A10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65605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23A9A-AAF4-45B1-A3A1-48F98444AE34}" type="datetimeFigureOut">
              <a:rPr lang="en-US" smtClean="0"/>
              <a:t>5/21/2018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102D0-2092-49B0-BBFC-319D438A10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98215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23A9A-AAF4-45B1-A3A1-48F98444AE34}" type="datetimeFigureOut">
              <a:rPr lang="en-US" smtClean="0"/>
              <a:t>5/21/2018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102D0-2092-49B0-BBFC-319D438A10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45546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323A9A-AAF4-45B1-A3A1-48F98444AE34}" type="datetimeFigureOut">
              <a:rPr lang="en-US" smtClean="0"/>
              <a:t>5/21/2018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9102D0-2092-49B0-BBFC-319D438A10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7172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16563" y="357892"/>
            <a:ext cx="10250175" cy="6111607"/>
          </a:xfrm>
          <a:prstGeom prst="rect">
            <a:avLst/>
          </a:prstGeom>
          <a:noFill/>
          <a:ln w="28575">
            <a:solidFill>
              <a:srgbClr val="4068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B40081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37597" y="-13087"/>
            <a:ext cx="3408104" cy="741956"/>
          </a:xfrm>
          <a:prstGeom prst="rect">
            <a:avLst/>
          </a:prstGeom>
        </p:spPr>
      </p:pic>
      <p:sp>
        <p:nvSpPr>
          <p:cNvPr id="2" name="AutoShape 4" descr="Image result for arduino projects cartoon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8" descr="Image result for arduino projects cartoon"/>
          <p:cNvSpPr>
            <a:spLocks noChangeAspect="1" noChangeArrowheads="1"/>
          </p:cNvSpPr>
          <p:nvPr/>
        </p:nvSpPr>
        <p:spPr bwMode="auto">
          <a:xfrm>
            <a:off x="215900" y="1587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11069" y="5476920"/>
            <a:ext cx="10001476" cy="9925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Asst. Prof. Dr. </a:t>
            </a:r>
            <a:r>
              <a:rPr lang="en-US" sz="32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Mazin</a:t>
            </a:r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 S. Al-Hakeem</a:t>
            </a:r>
            <a:endParaRPr lang="ar-IQ" sz="105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oto Naskh Arabic" panose="020B0502040504020204" pitchFamily="34" charset="-78"/>
              <a:cs typeface="Noto Naskh Arabic" panose="020B0502040504020204" pitchFamily="34" charset="-78"/>
            </a:endParaRPr>
          </a:p>
          <a:p>
            <a:pPr algn="ctr" rtl="1"/>
            <a:endParaRPr lang="ar-IQ" sz="1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oto Naskh Arabic" panose="020B0502040504020204" pitchFamily="34" charset="-78"/>
              <a:cs typeface="Noto Naskh Arabic" panose="020B0502040504020204" pitchFamily="34" charset="-78"/>
            </a:endParaRPr>
          </a:p>
        </p:txBody>
      </p:sp>
      <p:sp>
        <p:nvSpPr>
          <p:cNvPr id="14" name="AutoShape 12" descr="Image result for rain cartoon"/>
          <p:cNvSpPr>
            <a:spLocks noChangeAspect="1" noChangeArrowheads="1"/>
          </p:cNvSpPr>
          <p:nvPr/>
        </p:nvSpPr>
        <p:spPr bwMode="auto">
          <a:xfrm>
            <a:off x="368300" y="16827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AutoShape 14" descr="Image result for rain cartoon"/>
          <p:cNvSpPr>
            <a:spLocks noChangeAspect="1" noChangeArrowheads="1"/>
          </p:cNvSpPr>
          <p:nvPr/>
        </p:nvSpPr>
        <p:spPr bwMode="auto">
          <a:xfrm>
            <a:off x="520700" y="32067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853557" y="861505"/>
            <a:ext cx="5716501" cy="212365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sto MT" panose="02040603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Computer Networks</a:t>
            </a:r>
          </a:p>
          <a:p>
            <a:pPr algn="ctr"/>
            <a:r>
              <a:rPr lang="en-US" sz="4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sto MT" panose="02040603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Chapter Seven</a:t>
            </a:r>
          </a:p>
          <a:p>
            <a:pPr algn="ctr"/>
            <a:r>
              <a:rPr lang="en-GB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sto MT" panose="02040603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DATA LINK LAYER</a:t>
            </a:r>
            <a:endParaRPr lang="en-US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sto MT" panose="0204060305050503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95102" y="3117799"/>
            <a:ext cx="9893093" cy="22057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  <a:spcAft>
                <a:spcPts val="1000"/>
              </a:spcAft>
            </a:pPr>
            <a:r>
              <a:rPr lang="en-US" sz="5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Data Link Control and Protocols</a:t>
            </a:r>
          </a:p>
          <a:p>
            <a:pPr algn="ctr">
              <a:lnSpc>
                <a:spcPct val="150000"/>
              </a:lnSpc>
              <a:spcAft>
                <a:spcPts val="1000"/>
              </a:spcAft>
            </a:pPr>
            <a:r>
              <a:rPr lang="en-US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(Part II c)</a:t>
            </a:r>
            <a:endParaRPr lang="en-US" sz="12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87090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1445" y="0"/>
            <a:ext cx="405412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Receiver Sliding Window</a:t>
            </a:r>
          </a:p>
        </p:txBody>
      </p:sp>
      <p:pic>
        <p:nvPicPr>
          <p:cNvPr id="5" name="Picture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2478" y="614635"/>
            <a:ext cx="6148070" cy="3619084"/>
          </a:xfrm>
          <a:prstGeom prst="rect">
            <a:avLst/>
          </a:prstGeom>
          <a:solidFill>
            <a:srgbClr val="FFFFFF"/>
          </a:solidFill>
          <a:ln>
            <a:noFill/>
          </a:ln>
        </p:spPr>
      </p:pic>
      <p:sp>
        <p:nvSpPr>
          <p:cNvPr id="3" name="Rectangle 2"/>
          <p:cNvSpPr/>
          <p:nvPr/>
        </p:nvSpPr>
        <p:spPr>
          <a:xfrm>
            <a:off x="414129" y="614635"/>
            <a:ext cx="4426227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Note that we need only one variable </a:t>
            </a:r>
            <a:r>
              <a:rPr lang="en-US" sz="2400" b="1" dirty="0" err="1">
                <a:solidFill>
                  <a:srgbClr val="F664A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receive window, next frame expected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to define this. </a:t>
            </a:r>
          </a:p>
          <a:p>
            <a:pPr algn="just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sequence numbers to the left of the window belong to the frames 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already received and acknowledged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the sequence numbers to the right of this window define the frames that cannot be received. </a:t>
            </a:r>
          </a:p>
        </p:txBody>
      </p:sp>
      <p:sp>
        <p:nvSpPr>
          <p:cNvPr id="6" name="Rectangle 5"/>
          <p:cNvSpPr/>
          <p:nvPr/>
        </p:nvSpPr>
        <p:spPr>
          <a:xfrm>
            <a:off x="414129" y="4561276"/>
            <a:ext cx="10926419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Any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received frame with a sequence number in these two regions is discarded; </a:t>
            </a:r>
            <a:r>
              <a:rPr lang="en-US" sz="2400" i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only a frame with a sequence number matching the value of </a:t>
            </a:r>
            <a:r>
              <a:rPr lang="en-US" sz="2400" i="1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Rn</a:t>
            </a:r>
            <a:r>
              <a:rPr lang="en-US" sz="2400" i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is accepted and acknowledged. </a:t>
            </a:r>
          </a:p>
          <a:p>
            <a:pPr algn="just"/>
            <a:r>
              <a:rPr lang="en-US" sz="2400" i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receive window also slides, but only one slot at a time. </a:t>
            </a:r>
          </a:p>
          <a:p>
            <a:pPr algn="just"/>
            <a:r>
              <a:rPr lang="en-US" sz="2400" i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When a correct frame is received, the window slides.</a:t>
            </a:r>
          </a:p>
        </p:txBody>
      </p:sp>
    </p:spTree>
    <p:extLst>
      <p:ext uri="{BB962C8B-B14F-4D97-AF65-F5344CB8AC3E}">
        <p14:creationId xmlns:p14="http://schemas.microsoft.com/office/powerpoint/2010/main" val="13380054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61019" y="0"/>
            <a:ext cx="286007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Acknowledgment</a:t>
            </a:r>
            <a:endParaRPr lang="en-US" sz="28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22851" y="674621"/>
            <a:ext cx="10896601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Note 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receiver sends a positive acknowledgment if a frame has arrived safe and sound and in order. </a:t>
            </a:r>
            <a:endParaRPr lang="en-US" sz="24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105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a frame is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damaged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or is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received out of order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the receiver is silent and will discard all subsequent frames until it receives the one it is expecting. </a:t>
            </a:r>
          </a:p>
          <a:p>
            <a:pPr algn="just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silence of the receiver causes the timer of the unacknowledged frame at the sender site to expire. </a:t>
            </a:r>
          </a:p>
          <a:p>
            <a:pPr algn="just"/>
            <a:r>
              <a:rPr lang="en-US" sz="24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This, in turn, causes the sender to go back and resend all frames, beginning with the one with the expired timer. </a:t>
            </a:r>
          </a:p>
          <a:p>
            <a:pPr algn="just"/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receiver does not have to acknowledge each frame received. It can send one cumulative acknowledgment for several frames.</a:t>
            </a:r>
          </a:p>
        </p:txBody>
      </p:sp>
    </p:spTree>
    <p:extLst>
      <p:ext uri="{BB962C8B-B14F-4D97-AF65-F5344CB8AC3E}">
        <p14:creationId xmlns:p14="http://schemas.microsoft.com/office/powerpoint/2010/main" val="35308089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80897" y="0"/>
            <a:ext cx="315663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Resending a Frame</a:t>
            </a:r>
          </a:p>
        </p:txBody>
      </p:sp>
      <p:sp>
        <p:nvSpPr>
          <p:cNvPr id="3" name="Rectangle 2"/>
          <p:cNvSpPr/>
          <p:nvPr/>
        </p:nvSpPr>
        <p:spPr>
          <a:xfrm>
            <a:off x="642729" y="813769"/>
            <a:ext cx="10896601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When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timer expires, the sender </a:t>
            </a:r>
            <a:r>
              <a:rPr lang="en-US" sz="24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resends all outstanding frames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example, suppose the sender has already sent frame 6, but the timer for frame 3 expires. </a:t>
            </a:r>
          </a:p>
          <a:p>
            <a:pPr algn="just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This means that frame 3 has not been acknowledged; the sender goes back and sends frames 3, 4, 5, and 6 again. </a:t>
            </a:r>
          </a:p>
          <a:p>
            <a:pPr algn="just"/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That is why the protocol is called Go-Back-N ARQ.</a:t>
            </a:r>
            <a:endParaRPr lang="en-US" sz="2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50968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80897" y="158510"/>
            <a:ext cx="315663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Resending a Frame</a:t>
            </a:r>
          </a:p>
        </p:txBody>
      </p:sp>
      <p:sp>
        <p:nvSpPr>
          <p:cNvPr id="3" name="Rectangle 2"/>
          <p:cNvSpPr/>
          <p:nvPr/>
        </p:nvSpPr>
        <p:spPr>
          <a:xfrm>
            <a:off x="483704" y="912563"/>
            <a:ext cx="4555435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 can see, multiple frames can be in transit in the forward direction, and multiple acknowledgments in the reverse direction. </a:t>
            </a:r>
            <a:endParaRPr lang="ar-IQ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idea is similar to Stop-and-Wait ARQ; the </a:t>
            </a:r>
            <a:r>
              <a:rPr lang="en-US" sz="24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difference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that the send window allows us to have as many frames in transition as there are slots in the send window.</a:t>
            </a:r>
            <a:endParaRPr lang="en-US" sz="2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7033"/>
          <a:stretch>
            <a:fillRect/>
          </a:stretch>
        </p:blipFill>
        <p:spPr bwMode="auto">
          <a:xfrm>
            <a:off x="5544154" y="912563"/>
            <a:ext cx="5873640" cy="5101977"/>
          </a:xfrm>
          <a:prstGeom prst="rect">
            <a:avLst/>
          </a:prstGeom>
          <a:solidFill>
            <a:srgbClr val="FFFFFF"/>
          </a:solidFill>
          <a:ln>
            <a:noFill/>
          </a:ln>
        </p:spPr>
      </p:pic>
      <p:sp>
        <p:nvSpPr>
          <p:cNvPr id="6" name="Rectangle 5"/>
          <p:cNvSpPr/>
          <p:nvPr/>
        </p:nvSpPr>
        <p:spPr>
          <a:xfrm>
            <a:off x="8063530" y="450898"/>
            <a:ext cx="153439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Operation</a:t>
            </a:r>
            <a:endParaRPr lang="en-US" sz="2400" b="1" dirty="0">
              <a:solidFill>
                <a:srgbClr val="FF0000"/>
              </a:solidFill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84987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8591" y="236677"/>
            <a:ext cx="6819127" cy="6233697"/>
          </a:xfrm>
          <a:prstGeom prst="rect">
            <a:avLst/>
          </a:prstGeom>
          <a:solidFill>
            <a:srgbClr val="FFFFFF"/>
          </a:solidFill>
          <a:ln>
            <a:noFill/>
          </a:ln>
        </p:spPr>
      </p:pic>
      <p:sp>
        <p:nvSpPr>
          <p:cNvPr id="5" name="Rectangle 4"/>
          <p:cNvSpPr/>
          <p:nvPr/>
        </p:nvSpPr>
        <p:spPr>
          <a:xfrm>
            <a:off x="273825" y="0"/>
            <a:ext cx="2818400" cy="74251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EXAMPLE 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(2)</a:t>
            </a:r>
            <a:endParaRPr lang="en-US" sz="3200" b="1" dirty="0">
              <a:solidFill>
                <a:srgbClr val="FF0000"/>
              </a:solidFill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73824" y="742511"/>
            <a:ext cx="4576471" cy="21082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This </a:t>
            </a:r>
            <a:r>
              <a:rPr lang="en-US" sz="2400" i="1" dirty="0">
                <a:latin typeface="Times New Roman" panose="02020603050405020304" pitchFamily="18" charset="0"/>
                <a:ea typeface="Calibri" panose="020F0502020204030204" pitchFamily="34" charset="0"/>
              </a:rPr>
              <a:t>is an example of a case where the forward channel is reliable, but the reverse is not. </a:t>
            </a:r>
            <a:endParaRPr lang="en-US" sz="2400" i="1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/>
            <a:endParaRPr lang="en-US" sz="1100" i="1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/>
            <a:r>
              <a:rPr lang="en-US" sz="2400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No data frames are lost, but some ACKs are delayed and one is lost.</a:t>
            </a:r>
          </a:p>
        </p:txBody>
      </p:sp>
      <p:sp>
        <p:nvSpPr>
          <p:cNvPr id="2" name="Rectangle 1"/>
          <p:cNvSpPr/>
          <p:nvPr/>
        </p:nvSpPr>
        <p:spPr>
          <a:xfrm>
            <a:off x="5490597" y="187912"/>
            <a:ext cx="6735417" cy="633122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73824" y="3230606"/>
            <a:ext cx="457647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m = 3</a:t>
            </a:r>
          </a:p>
          <a:p>
            <a:pPr algn="just"/>
            <a:r>
              <a:rPr lang="en-US" sz="2400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 </a:t>
            </a:r>
            <a:r>
              <a:rPr lang="en-US" sz="2400" i="1" dirty="0" err="1" smtClean="0">
                <a:latin typeface="Times New Roman" panose="02020603050405020304" pitchFamily="18" charset="0"/>
                <a:ea typeface="Calibri" panose="020F0502020204030204" pitchFamily="34" charset="0"/>
              </a:rPr>
              <a:t>Ssize</a:t>
            </a:r>
            <a:r>
              <a:rPr lang="en-US" sz="2400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= 6</a:t>
            </a:r>
          </a:p>
          <a:p>
            <a:pPr algn="just"/>
            <a:r>
              <a:rPr lang="en-US" sz="2400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 0, 1, 2, 3, 4, 5, 6</a:t>
            </a:r>
            <a:r>
              <a:rPr lang="en-US" sz="2400" i="1" dirty="0">
                <a:latin typeface="Times New Roman" panose="02020603050405020304" pitchFamily="18" charset="0"/>
                <a:ea typeface="Calibri" panose="020F0502020204030204" pitchFamily="34" charset="0"/>
              </a:rPr>
              <a:t>, 7, 0, 1, 2, 3, 4, </a:t>
            </a:r>
            <a:r>
              <a:rPr lang="en-US" sz="2400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…</a:t>
            </a:r>
            <a:endParaRPr lang="ar-IQ" sz="2400" i="1" dirty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73824" y="4914670"/>
            <a:ext cx="416309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The 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example also shows how </a:t>
            </a:r>
            <a:endParaRPr lang="en-US" sz="2000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ctr"/>
            <a:r>
              <a:rPr lang="en-US" sz="20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cumulative</a:t>
            </a: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b="1" dirty="0">
                <a:latin typeface="Times New Roman" panose="02020603050405020304" pitchFamily="18" charset="0"/>
                <a:ea typeface="Calibri" panose="020F0502020204030204" pitchFamily="34" charset="0"/>
              </a:rPr>
              <a:t>acknowledgments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endParaRPr lang="en-US" sz="2000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ctr"/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can 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help if acknowledgments are </a:t>
            </a:r>
            <a:endParaRPr lang="en-US" sz="2000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ctr"/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delayed 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or lost</a:t>
            </a: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540127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/>
      <p:bldP spid="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8591" y="236677"/>
            <a:ext cx="6819127" cy="6233697"/>
          </a:xfrm>
          <a:prstGeom prst="rect">
            <a:avLst/>
          </a:prstGeom>
          <a:solidFill>
            <a:srgbClr val="FFFFFF"/>
          </a:solidFill>
          <a:ln>
            <a:noFill/>
          </a:ln>
        </p:spPr>
      </p:pic>
      <p:sp>
        <p:nvSpPr>
          <p:cNvPr id="5" name="Rectangle 4"/>
          <p:cNvSpPr/>
          <p:nvPr/>
        </p:nvSpPr>
        <p:spPr>
          <a:xfrm>
            <a:off x="273825" y="0"/>
            <a:ext cx="2818400" cy="74251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EXAMPLE 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(2)</a:t>
            </a:r>
            <a:endParaRPr lang="en-US" sz="3200" b="1" dirty="0">
              <a:solidFill>
                <a:srgbClr val="FF0000"/>
              </a:solidFill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73824" y="742511"/>
            <a:ext cx="4576471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After 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initialization, there are seven sender events. </a:t>
            </a:r>
            <a:endParaRPr lang="en-US" sz="2000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/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Request 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events are triggered by data from the network layer; arrival events are triggered by acknowledgments from the physical layer. </a:t>
            </a:r>
            <a:endParaRPr lang="en-US" sz="2000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/>
            <a:endParaRPr lang="en-US" sz="20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/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There 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is no time-out event here because all outstanding frames are acknowledged </a:t>
            </a:r>
            <a:r>
              <a:rPr lang="en-US" sz="2000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before the timer expires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endParaRPr lang="en-US" sz="2000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/>
            <a:endParaRPr lang="en-US" sz="20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/>
            <a:r>
              <a:rPr lang="en-US" sz="2000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Note </a:t>
            </a:r>
            <a:r>
              <a:rPr lang="en-US" sz="2000" i="1" dirty="0">
                <a:latin typeface="Times New Roman" panose="02020603050405020304" pitchFamily="18" charset="0"/>
                <a:ea typeface="Calibri" panose="020F0502020204030204" pitchFamily="34" charset="0"/>
              </a:rPr>
              <a:t>that although ACK2 is lost, ACK3 serves as both ACK2 and ACK3. </a:t>
            </a:r>
            <a:endParaRPr lang="en-US" sz="2000" i="1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/>
            <a:endParaRPr lang="ar-IQ" sz="2000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/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There 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are four receiver events, all triggered by the arrival of frames from the physical layer.</a:t>
            </a:r>
          </a:p>
        </p:txBody>
      </p:sp>
    </p:spTree>
    <p:extLst>
      <p:ext uri="{BB962C8B-B14F-4D97-AF65-F5344CB8AC3E}">
        <p14:creationId xmlns:p14="http://schemas.microsoft.com/office/powerpoint/2010/main" val="21741160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60298" y="-160272"/>
            <a:ext cx="2818400" cy="74251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EXAMPLE 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(3)</a:t>
            </a:r>
            <a:endParaRPr lang="en-US" sz="3200" b="1" dirty="0">
              <a:solidFill>
                <a:srgbClr val="FF0000"/>
              </a:solidFill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39810" y="582239"/>
            <a:ext cx="4983976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000" i="1" dirty="0">
                <a:latin typeface="Times New Roman" panose="02020603050405020304" pitchFamily="18" charset="0"/>
                <a:ea typeface="Calibri" panose="020F0502020204030204" pitchFamily="34" charset="0"/>
              </a:rPr>
              <a:t>This </a:t>
            </a:r>
            <a:r>
              <a:rPr lang="en-US" sz="2000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example shows </a:t>
            </a:r>
            <a:r>
              <a:rPr lang="en-US" sz="2000" i="1" dirty="0">
                <a:latin typeface="Times New Roman" panose="02020603050405020304" pitchFamily="18" charset="0"/>
                <a:ea typeface="Calibri" panose="020F0502020204030204" pitchFamily="34" charset="0"/>
              </a:rPr>
              <a:t>what happens when a frame is lost. </a:t>
            </a:r>
            <a:endParaRPr lang="en-US" sz="2000" i="1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/>
            <a:endParaRPr lang="en-US" sz="2000" i="1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/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Frames 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0, 1, 2, and 3 are sent. </a:t>
            </a:r>
          </a:p>
          <a:p>
            <a:pPr algn="just"/>
            <a:endParaRPr lang="en-US" sz="2000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/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However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, frame 1 is lost. </a:t>
            </a:r>
            <a:endParaRPr lang="en-US" sz="2000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/>
            <a:endParaRPr lang="en-US" sz="2000" dirty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pic>
        <p:nvPicPr>
          <p:cNvPr id="7" name="Picture 6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3116" y="73187"/>
            <a:ext cx="6591052" cy="6515210"/>
          </a:xfrm>
          <a:prstGeom prst="rect">
            <a:avLst/>
          </a:prstGeom>
          <a:solidFill>
            <a:srgbClr val="FFFFFF"/>
          </a:solidFill>
          <a:ln>
            <a:noFill/>
          </a:ln>
        </p:spPr>
      </p:pic>
      <p:sp>
        <p:nvSpPr>
          <p:cNvPr id="9" name="Rectangle 8"/>
          <p:cNvSpPr/>
          <p:nvPr/>
        </p:nvSpPr>
        <p:spPr>
          <a:xfrm>
            <a:off x="6177943" y="2604052"/>
            <a:ext cx="6014057" cy="405391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177943" y="117091"/>
            <a:ext cx="6014057" cy="654087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778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34677" y="-129209"/>
            <a:ext cx="2818400" cy="74251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EXAMPLE 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(3)</a:t>
            </a:r>
            <a:endParaRPr lang="en-US" sz="3200" b="1" dirty="0">
              <a:solidFill>
                <a:srgbClr val="FF0000"/>
              </a:solidFill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73824" y="613302"/>
            <a:ext cx="4983976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The 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receiver receives frames 2 and 3, but they are </a:t>
            </a:r>
            <a:r>
              <a:rPr lang="en-US" sz="2000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discarded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because they are received out of order (frame 1 is expected). </a:t>
            </a:r>
            <a:endParaRPr lang="en-US" sz="2000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/>
            <a:endParaRPr lang="en-US" sz="20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/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The 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sender receives </a:t>
            </a:r>
            <a:r>
              <a:rPr lang="en-US" sz="2000" u="sng" dirty="0">
                <a:latin typeface="Times New Roman" panose="02020603050405020304" pitchFamily="18" charset="0"/>
                <a:ea typeface="Calibri" panose="020F0502020204030204" pitchFamily="34" charset="0"/>
              </a:rPr>
              <a:t>no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acknowledgment about frames 1, 2, or 3. </a:t>
            </a:r>
            <a:endParaRPr lang="en-US" sz="2000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/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Its 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timer finally expires. </a:t>
            </a:r>
            <a:endParaRPr lang="en-US" sz="2000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pic>
        <p:nvPicPr>
          <p:cNvPr id="7" name="Picture 6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7130" y="144007"/>
            <a:ext cx="6591052" cy="6515210"/>
          </a:xfrm>
          <a:prstGeom prst="rect">
            <a:avLst/>
          </a:prstGeom>
          <a:solidFill>
            <a:srgbClr val="FFFFFF"/>
          </a:solidFill>
          <a:ln>
            <a:noFill/>
          </a:ln>
        </p:spPr>
      </p:pic>
      <p:sp>
        <p:nvSpPr>
          <p:cNvPr id="8" name="Rectangle 7"/>
          <p:cNvSpPr/>
          <p:nvPr/>
        </p:nvSpPr>
        <p:spPr>
          <a:xfrm>
            <a:off x="6177943" y="3597965"/>
            <a:ext cx="6014057" cy="306000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1089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34677" y="-129209"/>
            <a:ext cx="2818400" cy="74251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EXAMPLE 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(3)</a:t>
            </a:r>
            <a:endParaRPr lang="en-US" sz="3200" b="1" dirty="0">
              <a:solidFill>
                <a:srgbClr val="FF0000"/>
              </a:solidFill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73824" y="613302"/>
            <a:ext cx="498397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The 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sender sends all outstanding frames (1, 2, and 3) because it does not know what is wrong. </a:t>
            </a:r>
            <a:endParaRPr lang="en-US" sz="2000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/>
            <a:endParaRPr lang="en-US" sz="20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/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Note 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that the resending of frames l, 2, and 3 is the response to one single event. </a:t>
            </a:r>
            <a:endParaRPr lang="en-US" sz="2000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/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When 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the sender is responding to this event, it cannot accept the triggering of other events. </a:t>
            </a:r>
            <a:endParaRPr lang="en-US" sz="2000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/>
            <a:endParaRPr lang="en-US" sz="20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/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This 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means that when ACK 2 arrives, the sender is still busy with ending frame 3. </a:t>
            </a:r>
            <a:endParaRPr lang="en-US" sz="2000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/>
            <a:endParaRPr lang="en-US" sz="2000" dirty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pic>
        <p:nvPicPr>
          <p:cNvPr id="7" name="Picture 6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7130" y="144007"/>
            <a:ext cx="6591052" cy="6515210"/>
          </a:xfrm>
          <a:prstGeom prst="rect">
            <a:avLst/>
          </a:prstGeom>
          <a:solidFill>
            <a:srgbClr val="FFFFFF"/>
          </a:solidFill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88246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34677" y="-129209"/>
            <a:ext cx="2818400" cy="74251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EXAMPLE 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(3)</a:t>
            </a:r>
            <a:endParaRPr lang="en-US" sz="3200" b="1" dirty="0">
              <a:solidFill>
                <a:srgbClr val="FF0000"/>
              </a:solidFill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73824" y="613302"/>
            <a:ext cx="4983976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The 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physica1layer must wait until this event is completed and the data link layer goes back to its sleeping state. </a:t>
            </a:r>
            <a:endParaRPr lang="en-US" sz="2000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/>
            <a:endParaRPr lang="en-US" sz="20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/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We 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have shown a vertical line to indicate the delay. </a:t>
            </a: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I</a:t>
            </a:r>
          </a:p>
          <a:p>
            <a:pPr algn="just"/>
            <a:endParaRPr lang="en-US" sz="20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/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t 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is the same story with ACK 3; but when ACK 3 arrives, the sender is busy responding to ACK 2. </a:t>
            </a:r>
            <a:endParaRPr lang="en-US" sz="2000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/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It 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happens again when ACK 4 arrives. </a:t>
            </a:r>
            <a:endParaRPr lang="en-US" sz="2000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/>
            <a:endParaRPr lang="en-US" sz="20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/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Note 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that before the second timer expires, all outstanding frames have been sent and the timer is stopped.</a:t>
            </a:r>
          </a:p>
        </p:txBody>
      </p:sp>
      <p:pic>
        <p:nvPicPr>
          <p:cNvPr id="7" name="Picture 6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7130" y="144007"/>
            <a:ext cx="6591052" cy="6515210"/>
          </a:xfrm>
          <a:prstGeom prst="rect">
            <a:avLst/>
          </a:prstGeom>
          <a:solidFill>
            <a:srgbClr val="FFFFFF"/>
          </a:solidFill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11347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144131" y="-261526"/>
            <a:ext cx="11624337" cy="118949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  <a:spcAft>
                <a:spcPts val="1000"/>
              </a:spcAft>
            </a:pPr>
            <a:r>
              <a:rPr lang="en-US" sz="5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Data Link Control and Protocols (II c)</a:t>
            </a:r>
          </a:p>
        </p:txBody>
      </p:sp>
      <p:grpSp>
        <p:nvGrpSpPr>
          <p:cNvPr id="32" name="Group 31"/>
          <p:cNvGrpSpPr/>
          <p:nvPr/>
        </p:nvGrpSpPr>
        <p:grpSpPr>
          <a:xfrm rot="20915995">
            <a:off x="625413" y="1213379"/>
            <a:ext cx="5073944" cy="1932660"/>
            <a:chOff x="371972" y="1784149"/>
            <a:chExt cx="5073944" cy="1932660"/>
          </a:xfrm>
        </p:grpSpPr>
        <p:sp>
          <p:nvSpPr>
            <p:cNvPr id="23" name="Rectangle 22"/>
            <p:cNvSpPr/>
            <p:nvPr/>
          </p:nvSpPr>
          <p:spPr>
            <a:xfrm>
              <a:off x="1462546" y="1784149"/>
              <a:ext cx="2429896" cy="76944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4400" b="1" dirty="0" smtClean="0">
                  <a:solidFill>
                    <a:srgbClr val="C0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Arial" panose="020B0604020202020204" pitchFamily="34" charset="0"/>
                </a:rPr>
                <a:t>Protocols</a:t>
              </a:r>
              <a:endParaRPr lang="en-US" sz="3600" i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435249" y="2569073"/>
              <a:ext cx="5010667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just"/>
              <a:r>
                <a:rPr lang="en-US" sz="2800" b="1" dirty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Noiseless (error-free) Channels</a:t>
              </a:r>
              <a:r>
                <a:rPr lang="en-US" sz="2800" dirty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371972" y="3193589"/>
              <a:ext cx="5063566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just"/>
              <a:r>
                <a:rPr lang="en-US" sz="2800" b="1" dirty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Noisy (error-creating) Channels</a:t>
              </a:r>
              <a:endParaRPr lang="en-US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33" name="Group 32"/>
          <p:cNvGrpSpPr/>
          <p:nvPr/>
        </p:nvGrpSpPr>
        <p:grpSpPr>
          <a:xfrm rot="263522">
            <a:off x="5800184" y="2985689"/>
            <a:ext cx="5763437" cy="2396882"/>
            <a:chOff x="444568" y="4376379"/>
            <a:chExt cx="5763437" cy="2396882"/>
          </a:xfrm>
        </p:grpSpPr>
        <p:sp>
          <p:nvSpPr>
            <p:cNvPr id="26" name="Rectangle 25"/>
            <p:cNvSpPr/>
            <p:nvPr/>
          </p:nvSpPr>
          <p:spPr>
            <a:xfrm>
              <a:off x="444568" y="4376379"/>
              <a:ext cx="5763437" cy="5847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3200" b="1" dirty="0">
                  <a:solidFill>
                    <a:srgbClr val="C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Noisy (error-creating) Channels</a:t>
              </a: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1070233" y="5043296"/>
              <a:ext cx="4691092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800" b="1" dirty="0" smtClean="0">
                  <a:solidFill>
                    <a:schemeClr val="bg1">
                      <a:lumMod val="50000"/>
                    </a:schemeClr>
                  </a:solidFill>
                  <a:latin typeface="Times New Roman" panose="02020603050405020304" pitchFamily="18" charset="0"/>
                  <a:ea typeface="Calibri" panose="020F0502020204030204" pitchFamily="34" charset="0"/>
                </a:rPr>
                <a:t>Stop-and-Wait ARQ </a:t>
              </a:r>
              <a:r>
                <a:rPr lang="en-US" sz="2800" b="1" dirty="0">
                  <a:solidFill>
                    <a:schemeClr val="bg1">
                      <a:lumMod val="50000"/>
                    </a:schemeClr>
                  </a:solidFill>
                  <a:latin typeface="Times New Roman" panose="02020603050405020304" pitchFamily="18" charset="0"/>
                  <a:ea typeface="Calibri" panose="020F0502020204030204" pitchFamily="34" charset="0"/>
                </a:rPr>
                <a:t>Protocol</a:t>
              </a:r>
            </a:p>
          </p:txBody>
        </p:sp>
        <p:sp>
          <p:nvSpPr>
            <p:cNvPr id="28" name="Rectangle 27"/>
            <p:cNvSpPr/>
            <p:nvPr/>
          </p:nvSpPr>
          <p:spPr>
            <a:xfrm>
              <a:off x="1332035" y="5648658"/>
              <a:ext cx="4167488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2800" b="1" dirty="0">
                  <a:solidFill>
                    <a:srgbClr val="0070C0"/>
                  </a:solidFill>
                  <a:latin typeface="Times New Roman" panose="02020603050405020304" pitchFamily="18" charset="0"/>
                  <a:ea typeface="Calibri" panose="020F0502020204030204" pitchFamily="34" charset="0"/>
                </a:rPr>
                <a:t>Go-Back-N ARQ Protocol</a:t>
              </a: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949719" y="6250041"/>
              <a:ext cx="4932119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2800" b="1" dirty="0">
                  <a:solidFill>
                    <a:srgbClr val="0070C0"/>
                  </a:solidFill>
                  <a:latin typeface="Times New Roman" panose="02020603050405020304" pitchFamily="18" charset="0"/>
                  <a:ea typeface="Calibri" panose="020F0502020204030204" pitchFamily="34" charset="0"/>
                </a:rPr>
                <a:t>Selective Repeat ARQ Protocol</a:t>
              </a:r>
            </a:p>
          </p:txBody>
        </p:sp>
      </p:grpSp>
      <p:grpSp>
        <p:nvGrpSpPr>
          <p:cNvPr id="34" name="Group 33"/>
          <p:cNvGrpSpPr/>
          <p:nvPr/>
        </p:nvGrpSpPr>
        <p:grpSpPr>
          <a:xfrm rot="21204880">
            <a:off x="373284" y="3891923"/>
            <a:ext cx="5708935" cy="1724729"/>
            <a:chOff x="6245410" y="1915440"/>
            <a:chExt cx="5708935" cy="1724729"/>
          </a:xfrm>
        </p:grpSpPr>
        <p:sp>
          <p:nvSpPr>
            <p:cNvPr id="29" name="Rectangle 28"/>
            <p:cNvSpPr/>
            <p:nvPr/>
          </p:nvSpPr>
          <p:spPr>
            <a:xfrm>
              <a:off x="6245410" y="1915440"/>
              <a:ext cx="5708935" cy="5847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just"/>
              <a:r>
                <a:rPr lang="en-US" sz="3200" b="1" dirty="0">
                  <a:solidFill>
                    <a:schemeClr val="bg1">
                      <a:lumMod val="5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Noiseless (error-free) Channels</a:t>
              </a:r>
              <a:r>
                <a:rPr lang="en-US" sz="3200" dirty="0">
                  <a:solidFill>
                    <a:schemeClr val="bg1">
                      <a:lumMod val="5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</a:p>
          </p:txBody>
        </p:sp>
        <p:sp>
          <p:nvSpPr>
            <p:cNvPr id="30" name="Rectangle 29"/>
            <p:cNvSpPr/>
            <p:nvPr/>
          </p:nvSpPr>
          <p:spPr>
            <a:xfrm>
              <a:off x="7558285" y="2564424"/>
              <a:ext cx="2880853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800" b="1" dirty="0">
                  <a:solidFill>
                    <a:schemeClr val="bg1">
                      <a:lumMod val="50000"/>
                    </a:schemeClr>
                  </a:solidFill>
                  <a:latin typeface="Times New Roman" panose="02020603050405020304" pitchFamily="18" charset="0"/>
                  <a:ea typeface="Calibri" panose="020F0502020204030204" pitchFamily="34" charset="0"/>
                </a:rPr>
                <a:t>Simplest Protocol</a:t>
              </a:r>
            </a:p>
          </p:txBody>
        </p:sp>
        <p:sp>
          <p:nvSpPr>
            <p:cNvPr id="31" name="Rectangle 30"/>
            <p:cNvSpPr/>
            <p:nvPr/>
          </p:nvSpPr>
          <p:spPr>
            <a:xfrm>
              <a:off x="7187370" y="3116949"/>
              <a:ext cx="3822841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800" b="1" dirty="0">
                  <a:solidFill>
                    <a:schemeClr val="bg1">
                      <a:lumMod val="50000"/>
                    </a:schemeClr>
                  </a:solidFill>
                  <a:latin typeface="Times New Roman" panose="02020603050405020304" pitchFamily="18" charset="0"/>
                  <a:ea typeface="Calibri" panose="020F0502020204030204" pitchFamily="34" charset="0"/>
                </a:rPr>
                <a:t>Stop-and-Wait Protocol</a:t>
              </a:r>
            </a:p>
          </p:txBody>
        </p:sp>
      </p:grpSp>
      <p:sp>
        <p:nvSpPr>
          <p:cNvPr id="2" name="Rectangle 1"/>
          <p:cNvSpPr/>
          <p:nvPr/>
        </p:nvSpPr>
        <p:spPr>
          <a:xfrm rot="246797">
            <a:off x="6120786" y="4250421"/>
            <a:ext cx="5248652" cy="1217871"/>
          </a:xfrm>
          <a:prstGeom prst="rect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05252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2226" y="94312"/>
            <a:ext cx="6591052" cy="6515210"/>
          </a:xfrm>
          <a:prstGeom prst="rect">
            <a:avLst/>
          </a:prstGeom>
          <a:solidFill>
            <a:srgbClr val="FFFFFF"/>
          </a:solidFill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53249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69515" y="209059"/>
            <a:ext cx="10802676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Go-Back-N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ARQ simplifies the process at the receiver site. </a:t>
            </a:r>
          </a:p>
          <a:p>
            <a:pPr algn="just"/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receiver keeps track of </a:t>
            </a:r>
            <a:r>
              <a: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only one variable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and there is no need to buffer out-of-order frames; they are simply discarded.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39089" y="2266459"/>
            <a:ext cx="1080267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However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this protocol is </a:t>
            </a:r>
            <a:r>
              <a:rPr lang="en-US" sz="28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very inefficient for a noisy link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a noisy link a frame has a higher probability of damage, which means the 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resending of multiple frames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This resending uses up the bandwidth and slows down the transmission. </a:t>
            </a:r>
          </a:p>
        </p:txBody>
      </p:sp>
      <p:sp>
        <p:nvSpPr>
          <p:cNvPr id="2" name="Rectangle 1"/>
          <p:cNvSpPr/>
          <p:nvPr/>
        </p:nvSpPr>
        <p:spPr>
          <a:xfrm>
            <a:off x="339089" y="4786195"/>
            <a:ext cx="1080267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noisy links, </a:t>
            </a:r>
            <a:r>
              <a:rPr lang="en-US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 need for 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another mechanism that does not resend N frames when just one frame is damaged; </a:t>
            </a:r>
            <a:r>
              <a: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only the damaged frame is resent. </a:t>
            </a:r>
          </a:p>
        </p:txBody>
      </p:sp>
    </p:spTree>
    <p:extLst>
      <p:ext uri="{BB962C8B-B14F-4D97-AF65-F5344CB8AC3E}">
        <p14:creationId xmlns:p14="http://schemas.microsoft.com/office/powerpoint/2010/main" val="2412735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  <p:bldP spid="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16563" y="357892"/>
            <a:ext cx="10250175" cy="5995400"/>
          </a:xfrm>
          <a:prstGeom prst="rect">
            <a:avLst/>
          </a:prstGeom>
          <a:noFill/>
          <a:ln w="28575">
            <a:solidFill>
              <a:srgbClr val="4068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B40081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37597" y="-13087"/>
            <a:ext cx="3408104" cy="741956"/>
          </a:xfrm>
          <a:prstGeom prst="rect">
            <a:avLst/>
          </a:prstGeom>
        </p:spPr>
      </p:pic>
      <p:sp>
        <p:nvSpPr>
          <p:cNvPr id="2" name="AutoShape 4" descr="Image result for arduino projects cartoon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8" descr="Image result for arduino projects cartoon"/>
          <p:cNvSpPr>
            <a:spLocks noChangeAspect="1" noChangeArrowheads="1"/>
          </p:cNvSpPr>
          <p:nvPr/>
        </p:nvSpPr>
        <p:spPr bwMode="auto">
          <a:xfrm>
            <a:off x="215900" y="1587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65262" y="5360713"/>
            <a:ext cx="10001476" cy="9925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Asst. Prof. Dr. </a:t>
            </a:r>
            <a:r>
              <a:rPr lang="en-US" sz="32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Mazin</a:t>
            </a:r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 S. Al-Hakeem</a:t>
            </a:r>
            <a:endParaRPr lang="ar-IQ" sz="105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oto Naskh Arabic" panose="020B0502040504020204" pitchFamily="34" charset="-78"/>
              <a:cs typeface="Noto Naskh Arabic" panose="020B0502040504020204" pitchFamily="34" charset="-78"/>
            </a:endParaRPr>
          </a:p>
          <a:p>
            <a:pPr algn="ctr" rtl="1"/>
            <a:endParaRPr lang="ar-IQ" sz="1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oto Naskh Arabic" panose="020B0502040504020204" pitchFamily="34" charset="-78"/>
              <a:cs typeface="Noto Naskh Arabic" panose="020B0502040504020204" pitchFamily="34" charset="-78"/>
            </a:endParaRPr>
          </a:p>
        </p:txBody>
      </p:sp>
      <p:sp>
        <p:nvSpPr>
          <p:cNvPr id="14" name="AutoShape 12" descr="Image result for rain cartoon"/>
          <p:cNvSpPr>
            <a:spLocks noChangeAspect="1" noChangeArrowheads="1"/>
          </p:cNvSpPr>
          <p:nvPr/>
        </p:nvSpPr>
        <p:spPr bwMode="auto">
          <a:xfrm>
            <a:off x="368300" y="16827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AutoShape 14" descr="Image result for rain cartoon"/>
          <p:cNvSpPr>
            <a:spLocks noChangeAspect="1" noChangeArrowheads="1"/>
          </p:cNvSpPr>
          <p:nvPr/>
        </p:nvSpPr>
        <p:spPr bwMode="auto">
          <a:xfrm>
            <a:off x="520700" y="32067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368709" y="754797"/>
            <a:ext cx="4794582" cy="175432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sto MT" panose="02040603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Computer Networks</a:t>
            </a:r>
          </a:p>
          <a:p>
            <a:pPr algn="ctr"/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sto MT" panose="02040603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Chapter Seven</a:t>
            </a:r>
          </a:p>
          <a:p>
            <a:pPr algn="ctr"/>
            <a:r>
              <a:rPr lang="en-GB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sto MT" panose="02040603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DATA LINK LAYER</a:t>
            </a:r>
            <a:endParaRPr lang="en-US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sto MT" panose="0204060305050503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949625" y="2343648"/>
            <a:ext cx="7900881" cy="82375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  <a:spcAft>
                <a:spcPts val="1000"/>
              </a:spcAft>
            </a:pPr>
            <a:r>
              <a:rPr lang="en-US" sz="3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Data Link Control and Protocols  </a:t>
            </a:r>
            <a:r>
              <a:rPr lang="en-US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(Part </a:t>
            </a:r>
            <a:r>
              <a:rPr lang="en-US" b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II c)</a:t>
            </a:r>
            <a:endParaRPr lang="en-US" sz="9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 rot="20975491">
            <a:off x="2544042" y="2367300"/>
            <a:ext cx="5891357" cy="29374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  <a:spcAft>
                <a:spcPts val="1000"/>
              </a:spcAft>
            </a:pPr>
            <a:r>
              <a:rPr lang="en-US" sz="138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Thanks</a:t>
            </a:r>
            <a:endParaRPr lang="en-US" sz="5400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63797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38537" y="0"/>
            <a:ext cx="11333922" cy="7425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7.6- Protocols</a:t>
            </a:r>
            <a:endParaRPr lang="en-US" sz="3200" b="1" dirty="0">
              <a:solidFill>
                <a:srgbClr val="FF0000"/>
              </a:solidFill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88785" y="2186946"/>
            <a:ext cx="1062377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improve the efficiency of transmission, 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multiple frames</a:t>
            </a:r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must be in transition while waiting for acknowledgment. </a:t>
            </a: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other words, we need to let </a:t>
            </a:r>
            <a:r>
              <a:rPr lang="en-US" sz="28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more than one frame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 outstanding to keep the channel busy while the sender is waiting for acknowledgment. </a:t>
            </a:r>
          </a:p>
        </p:txBody>
      </p:sp>
      <p:sp>
        <p:nvSpPr>
          <p:cNvPr id="7" name="Rectangle 6"/>
          <p:cNvSpPr/>
          <p:nvPr/>
        </p:nvSpPr>
        <p:spPr>
          <a:xfrm>
            <a:off x="238537" y="650783"/>
            <a:ext cx="698721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7.6.2- Noisy 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(error-creating) Channels</a:t>
            </a:r>
          </a:p>
        </p:txBody>
      </p:sp>
      <p:sp>
        <p:nvSpPr>
          <p:cNvPr id="27" name="Rectangle 26"/>
          <p:cNvSpPr/>
          <p:nvPr/>
        </p:nvSpPr>
        <p:spPr>
          <a:xfrm>
            <a:off x="339922" y="1472818"/>
            <a:ext cx="531786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B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. Go-Back-N 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ARQ Protocol</a:t>
            </a:r>
          </a:p>
        </p:txBody>
      </p:sp>
      <p:sp>
        <p:nvSpPr>
          <p:cNvPr id="25" name="Rectangle 24"/>
          <p:cNvSpPr/>
          <p:nvPr/>
        </p:nvSpPr>
        <p:spPr>
          <a:xfrm>
            <a:off x="388785" y="4429554"/>
            <a:ext cx="10709843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With Go-Back-N ARQ we </a:t>
            </a:r>
            <a:r>
              <a: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can send several frames before receiving acknowledgments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we keep a copy of these frames until the acknowledgments arrive.</a:t>
            </a:r>
          </a:p>
        </p:txBody>
      </p:sp>
    </p:spTree>
    <p:extLst>
      <p:ext uri="{BB962C8B-B14F-4D97-AF65-F5344CB8AC3E}">
        <p14:creationId xmlns:p14="http://schemas.microsoft.com/office/powerpoint/2010/main" val="30161255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7" grpId="0"/>
      <p:bldP spid="2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0958" y="268707"/>
            <a:ext cx="585288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Sequence Numbers </a:t>
            </a:r>
            <a:r>
              <a:rPr lang="en-US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seqNo</a:t>
            </a:r>
            <a:r>
              <a:rPr lang="en-US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&amp; </a:t>
            </a:r>
            <a:r>
              <a:rPr lang="en-US" sz="28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ackNo</a:t>
            </a:r>
            <a:r>
              <a:rPr lang="en-US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9" name="Rectangle 8"/>
          <p:cNvSpPr/>
          <p:nvPr/>
        </p:nvSpPr>
        <p:spPr>
          <a:xfrm>
            <a:off x="785188" y="2119882"/>
            <a:ext cx="10813775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example, if m is 4, the only sequence numbers are 0 through 15 inclusive. 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However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we can repeat the sequence. So the sequence numbers are: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0, 1,2,3,4,5,6, 7,8,9, 10, 11, 12, 13, 14, 15,0, 1,2,3,4,5,6,7,8,9,10, 11, ...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785190" y="901907"/>
            <a:ext cx="10247246" cy="969496"/>
            <a:chOff x="785190" y="901907"/>
            <a:chExt cx="10247246" cy="969496"/>
          </a:xfrm>
        </p:grpSpPr>
        <p:sp>
          <p:nvSpPr>
            <p:cNvPr id="5" name="Rectangle 4"/>
            <p:cNvSpPr/>
            <p:nvPr/>
          </p:nvSpPr>
          <p:spPr>
            <a:xfrm>
              <a:off x="785190" y="1040406"/>
              <a:ext cx="10247246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In the Go-Back-N Protocol, the sequence numbers are </a:t>
              </a:r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modulo-2</a:t>
              </a:r>
              <a:r>
                <a:rPr lang="ar-IQ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 </a:t>
              </a:r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where </a:t>
              </a:r>
              <a:r>
                <a:rPr lang="en-US" sz="24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m</a:t>
              </a:r>
              <a:r>
                <a: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is the size of the sequence number field in bits allocated in the frame header. </a:t>
              </a:r>
            </a:p>
          </p:txBody>
        </p:sp>
        <p:sp>
          <p:nvSpPr>
            <p:cNvPr id="2" name="Rectangle 1"/>
            <p:cNvSpPr/>
            <p:nvPr/>
          </p:nvSpPr>
          <p:spPr>
            <a:xfrm>
              <a:off x="8647160" y="901907"/>
              <a:ext cx="36420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m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0060453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0958" y="268707"/>
            <a:ext cx="495763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Sender </a:t>
            </a:r>
            <a:r>
              <a:rPr lang="en-US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Sliding Window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785189" y="911197"/>
            <a:ext cx="10505663" cy="2492990"/>
            <a:chOff x="785189" y="911197"/>
            <a:chExt cx="10505663" cy="2492990"/>
          </a:xfrm>
        </p:grpSpPr>
        <p:sp>
          <p:nvSpPr>
            <p:cNvPr id="5" name="Rectangle 4"/>
            <p:cNvSpPr/>
            <p:nvPr/>
          </p:nvSpPr>
          <p:spPr>
            <a:xfrm>
              <a:off x="785189" y="911197"/>
              <a:ext cx="10505663" cy="249299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At the sender side, to hold the outstanding frames until they are acknowledged, we use the concept of </a:t>
              </a:r>
              <a:r>
                <a:rPr lang="en-US" sz="24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window</a:t>
              </a:r>
              <a:r>
                <a: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. </a:t>
              </a:r>
            </a:p>
            <a:p>
              <a:endParaRPr lang="en-US" sz="1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just"/>
              <a:r>
                <a: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We imagine that all frames are stored in a buffer. The outstanding frames are enclosed in a window. The maximum size of the window is (</a:t>
              </a:r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r>
                <a:rPr lang="ar-IQ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 </a:t>
              </a:r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– 1). </a:t>
              </a:r>
              <a:endParaRPr lang="ar-IQ" sz="2400" dirty="0" smtClean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just"/>
              <a:endParaRPr lang="ar-IQ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just"/>
              <a:r>
                <a: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The sliding window of size 15 </a:t>
              </a:r>
              <a:r>
                <a:rPr lang="en-US" sz="24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i.e</a:t>
              </a:r>
              <a:r>
                <a: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is (m =4</a:t>
              </a:r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), the size of the sliding window is 14. </a:t>
              </a:r>
              <a:endParaRPr lang="en-US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" name="Rectangle 1"/>
            <p:cNvSpPr/>
            <p:nvPr/>
          </p:nvSpPr>
          <p:spPr>
            <a:xfrm>
              <a:off x="8348986" y="2081456"/>
              <a:ext cx="36420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m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7813096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0958" y="0"/>
            <a:ext cx="379924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Sender </a:t>
            </a:r>
            <a:r>
              <a:rPr lang="en-US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Sliding Window</a:t>
            </a:r>
          </a:p>
        </p:txBody>
      </p:sp>
      <p:sp>
        <p:nvSpPr>
          <p:cNvPr id="2" name="Rectangle 1"/>
          <p:cNvSpPr/>
          <p:nvPr/>
        </p:nvSpPr>
        <p:spPr>
          <a:xfrm>
            <a:off x="445125" y="523220"/>
            <a:ext cx="10974936" cy="54938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window at any time divides the possible sequence numbers into four regions. </a:t>
            </a:r>
          </a:p>
          <a:p>
            <a:pPr algn="just"/>
            <a:endParaRPr lang="en-US" sz="10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first region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from the left of the window, defines the sequence numbers belonging to frames that are </a:t>
            </a:r>
            <a:r>
              <a:rPr lang="en-US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already acknowledged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The sender does not worry about these frames and keeps no copies of them. </a:t>
            </a:r>
          </a:p>
          <a:p>
            <a:pPr algn="just"/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second region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defines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range of sequence numbers belonging to the frames that are </a:t>
            </a:r>
            <a:r>
              <a:rPr lang="en-US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sent and have an unknown status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The sender needs to wait to find out if these frames have been received or were lost. We call these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outstanding frames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third region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defines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range of sequence numbers for </a:t>
            </a:r>
            <a:r>
              <a:rPr lang="en-US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frames that can be sent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however, the corresponding data packets have not yet been received from the network layer. </a:t>
            </a:r>
          </a:p>
          <a:p>
            <a:pPr algn="just"/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Finally,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fourth region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defines sequence numbers that </a:t>
            </a:r>
            <a:r>
              <a:rPr lang="en-US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cannot be used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until the window slides. </a:t>
            </a:r>
          </a:p>
        </p:txBody>
      </p:sp>
    </p:spTree>
    <p:extLst>
      <p:ext uri="{BB962C8B-B14F-4D97-AF65-F5344CB8AC3E}">
        <p14:creationId xmlns:p14="http://schemas.microsoft.com/office/powerpoint/2010/main" val="1306354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0958" y="89803"/>
            <a:ext cx="379924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Sender </a:t>
            </a:r>
            <a:r>
              <a:rPr lang="en-US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Sliding Window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7260" y="746318"/>
            <a:ext cx="10604020" cy="3429000"/>
          </a:xfrm>
          <a:prstGeom prst="rect">
            <a:avLst/>
          </a:prstGeom>
        </p:spPr>
      </p:pic>
      <p:grpSp>
        <p:nvGrpSpPr>
          <p:cNvPr id="5" name="Group 4"/>
          <p:cNvGrpSpPr/>
          <p:nvPr/>
        </p:nvGrpSpPr>
        <p:grpSpPr>
          <a:xfrm>
            <a:off x="617260" y="4142297"/>
            <a:ext cx="10604020" cy="1903010"/>
            <a:chOff x="617260" y="4354222"/>
            <a:chExt cx="10604020" cy="1903010"/>
          </a:xfrm>
        </p:grpSpPr>
        <p:sp>
          <p:nvSpPr>
            <p:cNvPr id="6" name="Rectangle 5"/>
            <p:cNvSpPr/>
            <p:nvPr/>
          </p:nvSpPr>
          <p:spPr>
            <a:xfrm>
              <a:off x="617260" y="4487517"/>
              <a:ext cx="10604020" cy="176971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The send window is an abstract concept defining an imaginary box of size </a:t>
              </a:r>
              <a:r>
                <a:rPr lang="en-US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r>
                <a:rPr lang="ar-IQ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 </a:t>
              </a:r>
              <a:r>
                <a:rPr lang="en-US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– 1 with three variables: </a:t>
              </a:r>
              <a:r>
                <a:rPr lang="en-US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Sf</a:t>
              </a:r>
              <a:r>
                <a:rPr lang="en-US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en-US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Sn</a:t>
              </a:r>
              <a:r>
                <a:rPr lang="en-US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and </a:t>
              </a:r>
              <a:r>
                <a:rPr lang="en-US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Ssize</a:t>
              </a:r>
              <a:r>
                <a:rPr lang="en-US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. </a:t>
              </a:r>
            </a:p>
            <a:p>
              <a:endParaRPr lang="en-US" sz="6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342900" indent="-342900">
                <a:buFont typeface="Arial" panose="020B0604020202020204" pitchFamily="34" charset="0"/>
                <a:buChar char="•"/>
              </a:pPr>
              <a:r>
                <a:rPr lang="en-US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The variable </a:t>
              </a:r>
              <a:r>
                <a:rPr lang="en-US" sz="2000" b="1" dirty="0" err="1">
                  <a:solidFill>
                    <a:srgbClr val="F664A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Sf</a:t>
              </a:r>
              <a:r>
                <a:rPr lang="en-US" sz="20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defines the sequence number of the first (oldest) outstanding frame. </a:t>
              </a:r>
              <a:endPara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342900" indent="-342900">
                <a:buFont typeface="Arial" panose="020B0604020202020204" pitchFamily="34" charset="0"/>
                <a:buChar char="•"/>
              </a:pPr>
              <a:r>
                <a:rPr lang="en-US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The </a:t>
              </a:r>
              <a:r>
                <a:rPr lang="en-US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variable </a:t>
              </a:r>
              <a:r>
                <a:rPr lang="en-US" sz="2000" b="1" dirty="0" err="1">
                  <a:solidFill>
                    <a:srgbClr val="F664A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Sn</a:t>
              </a:r>
              <a:r>
                <a:rPr lang="en-US" sz="20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holds the sequence number that will be assigned to the next frame to be sent. </a:t>
              </a:r>
              <a:endPara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342900" indent="-342900">
                <a:buFont typeface="Arial" panose="020B0604020202020204" pitchFamily="34" charset="0"/>
                <a:buChar char="•"/>
              </a:pPr>
              <a:r>
                <a:rPr lang="en-US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Finally</a:t>
              </a:r>
              <a:r>
                <a:rPr lang="en-US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the variable </a:t>
              </a:r>
              <a:r>
                <a:rPr lang="en-US" sz="2000" b="1" dirty="0" err="1">
                  <a:solidFill>
                    <a:srgbClr val="F664A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Ssize</a:t>
              </a:r>
              <a:r>
                <a:rPr lang="en-US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defines the size of the window, which is fixed in our protocol.</a:t>
              </a:r>
            </a:p>
          </p:txBody>
        </p:sp>
        <p:sp>
          <p:nvSpPr>
            <p:cNvPr id="2" name="Rectangle 1"/>
            <p:cNvSpPr/>
            <p:nvPr/>
          </p:nvSpPr>
          <p:spPr>
            <a:xfrm>
              <a:off x="8339047" y="4354222"/>
              <a:ext cx="36420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m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4846527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80898" y="0"/>
            <a:ext cx="379924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Sender </a:t>
            </a:r>
            <a:r>
              <a:rPr lang="en-US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Sliding Window</a:t>
            </a:r>
          </a:p>
        </p:txBody>
      </p:sp>
      <p:sp>
        <p:nvSpPr>
          <p:cNvPr id="7" name="Rectangle 6"/>
          <p:cNvSpPr/>
          <p:nvPr/>
        </p:nvSpPr>
        <p:spPr>
          <a:xfrm>
            <a:off x="627199" y="3531246"/>
            <a:ext cx="10554324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This figure shows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how a send window can slide one or more slots to the right when an acknowledgment arrives from the other end. </a:t>
            </a: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Frames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0, 1, and 2 are acknowledged, so the window has slid to the right three slots. </a:t>
            </a: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Note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that the value of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Sf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3 because frame 3 is now the first outstanding frame.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7199" y="998533"/>
            <a:ext cx="10723289" cy="205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1954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21262" y="69925"/>
            <a:ext cx="405412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Receiver Sliding Window</a:t>
            </a:r>
          </a:p>
        </p:txBody>
      </p:sp>
      <p:sp>
        <p:nvSpPr>
          <p:cNvPr id="2" name="Rectangle 1"/>
          <p:cNvSpPr/>
          <p:nvPr/>
        </p:nvSpPr>
        <p:spPr>
          <a:xfrm>
            <a:off x="395429" y="593145"/>
            <a:ext cx="10895423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receive window makes sure that the correct data frames are received and that the correct acknowledgments are sent.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size of the receive window is 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always </a:t>
            </a:r>
            <a:r>
              <a:rPr lang="en-US" sz="2400" b="1" i="1" dirty="0">
                <a:solidFill>
                  <a:srgbClr val="FF7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receiver is always looking for the arrival of a specific frame.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Any frame 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arriving out of order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</a:t>
            </a:r>
            <a:r>
              <a:rPr lang="en-US" sz="2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discarded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en-US" sz="2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needs to be resent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pic>
        <p:nvPicPr>
          <p:cNvPr id="5" name="Picture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051" y="2703444"/>
            <a:ext cx="10700192" cy="3399182"/>
          </a:xfrm>
          <a:prstGeom prst="rect">
            <a:avLst/>
          </a:prstGeom>
          <a:solidFill>
            <a:srgbClr val="FFFFFF"/>
          </a:solidFill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834010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647</TotalTime>
  <Words>1617</Words>
  <Application>Microsoft Office PowerPoint</Application>
  <PresentationFormat>Widescreen</PresentationFormat>
  <Paragraphs>153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30" baseType="lpstr">
      <vt:lpstr>Aharoni</vt:lpstr>
      <vt:lpstr>Arial</vt:lpstr>
      <vt:lpstr>Calibri</vt:lpstr>
      <vt:lpstr>Calibri Light</vt:lpstr>
      <vt:lpstr>Calisto MT</vt:lpstr>
      <vt:lpstr>Noto Naskh Arabic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Mazin Al-Hakeem</dc:creator>
  <cp:lastModifiedBy>Mazin Al-Hakeem</cp:lastModifiedBy>
  <cp:revision>65</cp:revision>
  <dcterms:created xsi:type="dcterms:W3CDTF">2018-04-07T20:27:30Z</dcterms:created>
  <dcterms:modified xsi:type="dcterms:W3CDTF">2018-05-21T20:50:24Z</dcterms:modified>
</cp:coreProperties>
</file>