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96" r:id="rId4"/>
    <p:sldId id="297" r:id="rId5"/>
    <p:sldId id="298" r:id="rId6"/>
    <p:sldId id="299" r:id="rId7"/>
    <p:sldId id="300" r:id="rId8"/>
    <p:sldId id="302" r:id="rId9"/>
    <p:sldId id="301" r:id="rId10"/>
    <p:sldId id="304" r:id="rId11"/>
    <p:sldId id="305" r:id="rId12"/>
    <p:sldId id="306" r:id="rId13"/>
    <p:sldId id="307" r:id="rId14"/>
    <p:sldId id="315" r:id="rId15"/>
    <p:sldId id="308" r:id="rId16"/>
    <p:sldId id="309" r:id="rId17"/>
    <p:sldId id="316" r:id="rId18"/>
    <p:sldId id="317" r:id="rId19"/>
    <p:sldId id="318" r:id="rId20"/>
    <p:sldId id="327" r:id="rId21"/>
    <p:sldId id="319" r:id="rId22"/>
    <p:sldId id="28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AF"/>
    <a:srgbClr val="FF7F00"/>
    <a:srgbClr val="FAB0B0"/>
    <a:srgbClr val="FC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1069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205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 c)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5" y="0"/>
            <a:ext cx="4054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Receiver Sliding Window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478" y="614635"/>
            <a:ext cx="6148070" cy="361908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14129" y="614635"/>
            <a:ext cx="44262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we need only one variable </a:t>
            </a:r>
            <a:r>
              <a:rPr lang="en-US" sz="2400" b="1" dirty="0" err="1">
                <a:solidFill>
                  <a:srgbClr val="F664A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window, next frame expected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define this.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numbers to the left of the window belong to the frames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already received and acknowledged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the sequence numbers to the right of this window define the frames that cannot be received.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129" y="4561276"/>
            <a:ext cx="109264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frame with a sequence number in these two regions is discarded;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a frame with a sequence number matching the value of </a:t>
            </a:r>
            <a:r>
              <a:rPr lang="en-US" sz="2400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accepted and acknowledged. </a:t>
            </a:r>
          </a:p>
          <a:p>
            <a:pPr algn="just"/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receive window also slides, but only one slot at a time. </a:t>
            </a:r>
          </a:p>
          <a:p>
            <a:pPr algn="just"/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correct frame is received, the window slides.</a:t>
            </a:r>
          </a:p>
        </p:txBody>
      </p:sp>
    </p:spTree>
    <p:extLst>
      <p:ext uri="{BB962C8B-B14F-4D97-AF65-F5344CB8AC3E}">
        <p14:creationId xmlns:p14="http://schemas.microsoft.com/office/powerpoint/2010/main" val="133800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019" y="0"/>
            <a:ext cx="2860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2851" y="674621"/>
            <a:ext cx="1089660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sends a positive acknowledgment if a frame has arrived safe and sound and in order. 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0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frame is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is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out of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receiver is silent and will discard all subsequent frames until it receives the one it is expecting.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silence of the receiver causes the timer of the unacknowledged frame at the sender site to expire. </a:t>
            </a:r>
          </a:p>
          <a:p>
            <a:pPr algn="just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This, in turn, causes the sender to go back and resend all frames, beginning with the one with the expired timer.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does not have to acknowledge each frame received. It can send one cumulative acknowledgment for several frames.</a:t>
            </a:r>
          </a:p>
        </p:txBody>
      </p:sp>
    </p:spTree>
    <p:extLst>
      <p:ext uri="{BB962C8B-B14F-4D97-AF65-F5344CB8AC3E}">
        <p14:creationId xmlns:p14="http://schemas.microsoft.com/office/powerpoint/2010/main" val="353080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97" y="0"/>
            <a:ext cx="3156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Resending a Frame</a:t>
            </a:r>
          </a:p>
        </p:txBody>
      </p:sp>
      <p:sp>
        <p:nvSpPr>
          <p:cNvPr id="3" name="Rectangle 2"/>
          <p:cNvSpPr/>
          <p:nvPr/>
        </p:nvSpPr>
        <p:spPr>
          <a:xfrm>
            <a:off x="642729" y="813769"/>
            <a:ext cx="108966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timer expires, the sender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resends all outstanding frames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suppose the sender has already sent frame 6, but the timer for frame 3 expires.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frame 3 has not been acknowledged; the sender goes back and sends frames 3, 4, 5, and 6 again.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why the protocol is called Go-Back-N ARQ.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9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97" y="158510"/>
            <a:ext cx="3156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Resending a Frame</a:t>
            </a:r>
          </a:p>
        </p:txBody>
      </p:sp>
      <p:sp>
        <p:nvSpPr>
          <p:cNvPr id="3" name="Rectangle 2"/>
          <p:cNvSpPr/>
          <p:nvPr/>
        </p:nvSpPr>
        <p:spPr>
          <a:xfrm>
            <a:off x="483704" y="912563"/>
            <a:ext cx="45554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see, multiple frames can be in transit in the forward direction, and multiple acknowledgments in the reverse direction. </a:t>
            </a:r>
            <a:endParaRPr lang="ar-IQ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 is similar to Stop-and-Wait ARQ; the 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that the send window allows us to have as many frames in transition as there are slots in the send window.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33"/>
          <a:stretch>
            <a:fillRect/>
          </a:stretch>
        </p:blipFill>
        <p:spPr bwMode="auto">
          <a:xfrm>
            <a:off x="5544154" y="912563"/>
            <a:ext cx="5873640" cy="510197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8063530" y="450898"/>
            <a:ext cx="1534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Operation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9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1" y="236677"/>
            <a:ext cx="6819127" cy="623369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73825" y="0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(2)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24" y="742511"/>
            <a:ext cx="4576471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is an example of a case where the forward channel is reliable, but the reverse is not. </a:t>
            </a:r>
            <a:endParaRPr lang="en-US" sz="24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11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 data frames are lost, but some ACKs are delayed and one is lost.</a:t>
            </a:r>
          </a:p>
        </p:txBody>
      </p:sp>
      <p:sp>
        <p:nvSpPr>
          <p:cNvPr id="2" name="Rectangle 1"/>
          <p:cNvSpPr/>
          <p:nvPr/>
        </p:nvSpPr>
        <p:spPr>
          <a:xfrm>
            <a:off x="5490597" y="187912"/>
            <a:ext cx="6735417" cy="6331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3824" y="3230606"/>
            <a:ext cx="45764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 = 3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Ssize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= 6</a:t>
            </a:r>
          </a:p>
          <a:p>
            <a:pPr algn="just"/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0, 1, 2, 3, 4, 5, 6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7, 0, 1, 2, 3, 4, </a:t>
            </a: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endParaRPr lang="ar-IQ" sz="24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3824" y="4914670"/>
            <a:ext cx="41630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example also shows how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cumulative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acknowledgments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can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help if acknowledgments are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delayed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or lost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401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1" y="236677"/>
            <a:ext cx="6819127" cy="6233697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73825" y="0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(2)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24" y="742511"/>
            <a:ext cx="45764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After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initialization, there are seven sender events.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Request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events are triggered by data from the network layer; arrival events are triggered by acknowledgments from the physical layer.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There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is no time-out event here because all outstanding frames are acknowledged 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before the timer expires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Note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that although ACK2 is lost, ACK3 serves as both ACK2 and ACK3. </a:t>
            </a:r>
            <a:endParaRPr lang="en-US" sz="20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ar-IQ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There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are four receiver events, all triggered by the arrival of frames from the physical layer.</a:t>
            </a:r>
          </a:p>
        </p:txBody>
      </p:sp>
    </p:spTree>
    <p:extLst>
      <p:ext uri="{BB962C8B-B14F-4D97-AF65-F5344CB8AC3E}">
        <p14:creationId xmlns:p14="http://schemas.microsoft.com/office/powerpoint/2010/main" val="217411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298" y="-160272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9810" y="582239"/>
            <a:ext cx="4983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example shows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what happens when a frame is lost. </a:t>
            </a:r>
            <a:endParaRPr lang="en-US" sz="20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Frames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0, 1, 2, and 3 are sent. </a:t>
            </a:r>
          </a:p>
          <a:p>
            <a:pPr algn="just"/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However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frame 1 is lost.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116" y="73187"/>
            <a:ext cx="6591052" cy="65152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6177943" y="2604052"/>
            <a:ext cx="6014057" cy="4053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7943" y="117091"/>
            <a:ext cx="6014057" cy="6540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7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4677" y="-129209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24" y="613302"/>
            <a:ext cx="4983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receiver receives frames 2 and 3, but they are 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discarded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because they are received out of order (frame 1 is expected).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sender receives </a:t>
            </a:r>
            <a:r>
              <a:rPr lang="en-US" sz="20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acknowledgment about frames 1, 2, or 3.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Its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timer finally expires.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30" y="144007"/>
            <a:ext cx="6591052" cy="65152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177943" y="3597965"/>
            <a:ext cx="6014057" cy="3060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4677" y="-129209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24" y="613302"/>
            <a:ext cx="4983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sender sends all outstanding frames (1, 2, and 3) because it does not know what is wrong.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Note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that the resending of frames l, 2, and 3 is the response to one single event.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When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sender is responding to this event, it cannot accept the triggering of other events.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This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means that when ACK 2 arrives, the sender is still busy with ending frame 3.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30" y="144007"/>
            <a:ext cx="6591052" cy="65152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24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4677" y="-129209"/>
            <a:ext cx="281840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824" y="613302"/>
            <a:ext cx="4983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physica1layer must wait until this event is completed and the data link layer goes back to its sleeping state.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have shown a vertical line to indicate the delay.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is the same story with ACK 3; but when ACK 3 arrives, the sender is busy responding to ACK 2.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happens again when ACK 4 arrives. 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Note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that before the second timer expires, all outstanding frames have been sent and the timer is stopped.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130" y="144007"/>
            <a:ext cx="6591052" cy="65152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13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131" y="-261526"/>
            <a:ext cx="11624337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(II c)</a:t>
            </a:r>
          </a:p>
        </p:txBody>
      </p:sp>
      <p:grpSp>
        <p:nvGrpSpPr>
          <p:cNvPr id="32" name="Group 31"/>
          <p:cNvGrpSpPr/>
          <p:nvPr/>
        </p:nvGrpSpPr>
        <p:grpSpPr>
          <a:xfrm rot="20915995">
            <a:off x="625413" y="1213379"/>
            <a:ext cx="5073944" cy="1932660"/>
            <a:chOff x="371972" y="1784149"/>
            <a:chExt cx="5073944" cy="1932660"/>
          </a:xfrm>
        </p:grpSpPr>
        <p:sp>
          <p:nvSpPr>
            <p:cNvPr id="23" name="Rectangle 22"/>
            <p:cNvSpPr/>
            <p:nvPr/>
          </p:nvSpPr>
          <p:spPr>
            <a:xfrm>
              <a:off x="1462546" y="1784149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5249" y="2569073"/>
              <a:ext cx="5010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1972" y="3193589"/>
              <a:ext cx="5063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263522">
            <a:off x="5800184" y="2985689"/>
            <a:ext cx="5763437" cy="2396882"/>
            <a:chOff x="444568" y="4376379"/>
            <a:chExt cx="5763437" cy="2396882"/>
          </a:xfrm>
        </p:grpSpPr>
        <p:sp>
          <p:nvSpPr>
            <p:cNvPr id="26" name="Rectangle 25"/>
            <p:cNvSpPr/>
            <p:nvPr/>
          </p:nvSpPr>
          <p:spPr>
            <a:xfrm>
              <a:off x="444568" y="4376379"/>
              <a:ext cx="576343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0233" y="5043296"/>
              <a:ext cx="46910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ARQ </a:t>
              </a: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32035" y="5648658"/>
              <a:ext cx="41674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Go-Back-N ARQ Protocol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49719" y="6250041"/>
              <a:ext cx="4932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Selective Repeat ARQ Protocol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 rot="21204880">
            <a:off x="373284" y="3891923"/>
            <a:ext cx="5708935" cy="1724729"/>
            <a:chOff x="6245410" y="1915440"/>
            <a:chExt cx="5708935" cy="1724729"/>
          </a:xfrm>
        </p:grpSpPr>
        <p:sp>
          <p:nvSpPr>
            <p:cNvPr id="29" name="Rectangle 28"/>
            <p:cNvSpPr/>
            <p:nvPr/>
          </p:nvSpPr>
          <p:spPr>
            <a:xfrm>
              <a:off x="6245410" y="1915440"/>
              <a:ext cx="57089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58285" y="2564424"/>
              <a:ext cx="2880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Simplest Protocol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87370" y="3116949"/>
              <a:ext cx="38228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Protocol</a:t>
              </a:r>
            </a:p>
          </p:txBody>
        </p:sp>
      </p:grpSp>
      <p:sp>
        <p:nvSpPr>
          <p:cNvPr id="2" name="Rectangle 1"/>
          <p:cNvSpPr/>
          <p:nvPr/>
        </p:nvSpPr>
        <p:spPr>
          <a:xfrm rot="246797">
            <a:off x="6120786" y="4250421"/>
            <a:ext cx="5248652" cy="121787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226" y="94312"/>
            <a:ext cx="6591052" cy="65152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32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9515" y="209059"/>
            <a:ext cx="108026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Go-Back-N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ARQ simplifies the process at the receiver site. </a:t>
            </a: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keeps track of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variable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there is no need to buffer out-of-order frames; they are simply discarded.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9089" y="2266459"/>
            <a:ext cx="10802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this protocol is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inefficient for a noisy link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noisy link a frame has a higher probability of damage, which means the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resending of multiple frames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resending uses up the bandwidth and slows down the transmission.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9089" y="4786195"/>
            <a:ext cx="10802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noisy links,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need for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mechanism that does not resend N frames when just one frame is damaged;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damaged frame is resent. </a:t>
            </a:r>
          </a:p>
        </p:txBody>
      </p:sp>
    </p:spTree>
    <p:extLst>
      <p:ext uri="{BB962C8B-B14F-4D97-AF65-F5344CB8AC3E}">
        <p14:creationId xmlns:p14="http://schemas.microsoft.com/office/powerpoint/2010/main" val="241273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5995400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360713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9625" y="2343648"/>
            <a:ext cx="7900881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</a:t>
            </a: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II c)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0975491">
            <a:off x="2544042" y="2367300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85" y="2186946"/>
            <a:ext cx="106237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the efficiency of transmission,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frames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in transition while waiting for acknowledgment.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we need to let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frame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outstanding to keep the channel busy while the sender is waiting for acknowledgment.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537" y="650783"/>
            <a:ext cx="6987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7.6.2- Noisy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(error-creating) Channels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472818"/>
            <a:ext cx="5317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Go-Back-N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ARQ Protocol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8785" y="4429554"/>
            <a:ext cx="107098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Go-Back-N ARQ we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send several frames before receiving acknowledgments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we keep a copy of these frames until the acknowledgments arrive.</a:t>
            </a:r>
          </a:p>
        </p:txBody>
      </p:sp>
    </p:spTree>
    <p:extLst>
      <p:ext uri="{BB962C8B-B14F-4D97-AF65-F5344CB8AC3E}">
        <p14:creationId xmlns:p14="http://schemas.microsoft.com/office/powerpoint/2010/main" val="30161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958" y="268707"/>
            <a:ext cx="5852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Numbers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seqNo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ackNo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188" y="2119882"/>
            <a:ext cx="10813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if m is 4, the only sequence numbers are 0 through 15 inclusive.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can repeat the sequence. So the sequence numbers are: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0, 1,2,3,4,5,6, 7,8,9, 10, 11, 12, 13, 14, 15,0, 1,2,3,4,5,6,7,8,9,10, 11, ...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85190" y="901907"/>
            <a:ext cx="10247246" cy="969496"/>
            <a:chOff x="785190" y="901907"/>
            <a:chExt cx="10247246" cy="969496"/>
          </a:xfrm>
        </p:grpSpPr>
        <p:sp>
          <p:nvSpPr>
            <p:cNvPr id="5" name="Rectangle 4"/>
            <p:cNvSpPr/>
            <p:nvPr/>
          </p:nvSpPr>
          <p:spPr>
            <a:xfrm>
              <a:off x="785190" y="1040406"/>
              <a:ext cx="1024724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 the Go-Back-N Protocol, the sequence numbers are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modulo-2</a:t>
              </a:r>
              <a:r>
                <a:rPr lang="ar-IQ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</a:t>
              </a:r>
              <a:r>
                <a:rPr 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is the size of the sequence number field in bits allocated in the frame header. 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8647160" y="90190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604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958" y="268707"/>
            <a:ext cx="4957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Sliding Window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85189" y="911197"/>
            <a:ext cx="10505663" cy="2492990"/>
            <a:chOff x="785189" y="911197"/>
            <a:chExt cx="10505663" cy="2492990"/>
          </a:xfrm>
        </p:grpSpPr>
        <p:sp>
          <p:nvSpPr>
            <p:cNvPr id="5" name="Rectangle 4"/>
            <p:cNvSpPr/>
            <p:nvPr/>
          </p:nvSpPr>
          <p:spPr>
            <a:xfrm>
              <a:off x="785189" y="911197"/>
              <a:ext cx="10505663" cy="2492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 the sender side, to hold the outstanding frames until they are acknowledged, we use the concept of </a:t>
              </a: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window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We imagine that all frames are stored in a buffer. The outstanding frames are enclosed in a window. The maximum size of the window is (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ar-IQ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1). </a:t>
              </a:r>
              <a:endParaRPr lang="ar-IQ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ar-IQ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sliding window of size 15 </a:t>
              </a:r>
              <a:r>
                <a:rPr lang="en-US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i.e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is (m =4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the size of the sliding window is 14.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8348986" y="2081456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130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958" y="0"/>
            <a:ext cx="3799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Sliding Window</a:t>
            </a:r>
          </a:p>
        </p:txBody>
      </p:sp>
      <p:sp>
        <p:nvSpPr>
          <p:cNvPr id="2" name="Rectangle 1"/>
          <p:cNvSpPr/>
          <p:nvPr/>
        </p:nvSpPr>
        <p:spPr>
          <a:xfrm>
            <a:off x="445125" y="523220"/>
            <a:ext cx="1097493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 at any time divides the possible sequence numbers into four regions. </a:t>
            </a:r>
          </a:p>
          <a:p>
            <a:pPr algn="just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region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from the left of the window, defines the sequence numbers belonging to frames that are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already acknowledged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sender does not worry about these frames and keeps no copies of them. </a:t>
            </a: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region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range of sequence numbers belonging to the frames that are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 and have an unknown status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sender needs to wait to find out if these frames have been received or were lost. We call these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outstanding frames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third region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range of sequence numbers for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frames that can be sent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however, the corresponding data packets have not yet been received from the network layer. 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fourth region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defines sequence numbers that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be used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window slides. </a:t>
            </a:r>
          </a:p>
        </p:txBody>
      </p:sp>
    </p:spTree>
    <p:extLst>
      <p:ext uri="{BB962C8B-B14F-4D97-AF65-F5344CB8AC3E}">
        <p14:creationId xmlns:p14="http://schemas.microsoft.com/office/powerpoint/2010/main" val="13063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958" y="89803"/>
            <a:ext cx="3799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Sliding Window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60" y="746318"/>
            <a:ext cx="10604020" cy="3429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17260" y="4142297"/>
            <a:ext cx="10604020" cy="1903010"/>
            <a:chOff x="617260" y="4354222"/>
            <a:chExt cx="10604020" cy="1903010"/>
          </a:xfrm>
        </p:grpSpPr>
        <p:sp>
          <p:nvSpPr>
            <p:cNvPr id="6" name="Rectangle 5"/>
            <p:cNvSpPr/>
            <p:nvPr/>
          </p:nvSpPr>
          <p:spPr>
            <a:xfrm>
              <a:off x="617260" y="4487517"/>
              <a:ext cx="10604020" cy="17697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send window is an abstract concept defining an imaginary box of size 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ar-IQ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1 with three variables: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Sf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Sn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Ssize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endParaRPr lang="en-US" sz="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variable </a:t>
              </a:r>
              <a:r>
                <a:rPr lang="en-US" sz="2000" b="1" dirty="0" err="1">
                  <a:solidFill>
                    <a:srgbClr val="F664A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Sf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defines the sequence number of the first (oldest) outstanding frame. </a:t>
              </a:r>
              <a:endPara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variable </a:t>
              </a:r>
              <a:r>
                <a:rPr lang="en-US" sz="2000" b="1" dirty="0" err="1">
                  <a:solidFill>
                    <a:srgbClr val="F664A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Sn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holds the sequence number that will be assigned to the next frame to be sent. </a:t>
              </a:r>
              <a:endPara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Finally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the variable </a:t>
              </a:r>
              <a:r>
                <a:rPr lang="en-US" sz="2000" b="1" dirty="0" err="1">
                  <a:solidFill>
                    <a:srgbClr val="F664A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Ssize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defines the size of the window, which is fixed in our protocol.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8339047" y="4354222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8465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898" y="0"/>
            <a:ext cx="3799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Sliding Window</a:t>
            </a:r>
          </a:p>
        </p:txBody>
      </p:sp>
      <p:sp>
        <p:nvSpPr>
          <p:cNvPr id="7" name="Rectangle 6"/>
          <p:cNvSpPr/>
          <p:nvPr/>
        </p:nvSpPr>
        <p:spPr>
          <a:xfrm>
            <a:off x="627199" y="3531246"/>
            <a:ext cx="105543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figure shows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 send window can slide one or more slots to the right when an acknowledgment arrives from the other end.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 1, and 2 are acknowledged, so the window has slid to the right three slots.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value of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3 because frame 3 is now the first outstanding frame.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99" y="998533"/>
            <a:ext cx="10723289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95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262" y="69925"/>
            <a:ext cx="4054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Receiver Sliding Window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429" y="593145"/>
            <a:ext cx="108954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window makes sure that the correct data frames are received and that the correct acknowledgments are sent.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receive window is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sz="2400" b="1" i="1" dirty="0">
                <a:solidFill>
                  <a:srgbClr val="FF7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is always looking for the arrival of a specific frame.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frame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arriving out of order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discarded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 to be resent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51" y="2703444"/>
            <a:ext cx="10700192" cy="339918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40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1617</Words>
  <Application>Microsoft Office PowerPoint</Application>
  <PresentationFormat>Widescreen</PresentationFormat>
  <Paragraphs>153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65</cp:revision>
  <dcterms:created xsi:type="dcterms:W3CDTF">2018-04-07T20:27:30Z</dcterms:created>
  <dcterms:modified xsi:type="dcterms:W3CDTF">2018-05-21T20:50:24Z</dcterms:modified>
</cp:coreProperties>
</file>