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0" r:id="rId4"/>
    <p:sldId id="291" r:id="rId5"/>
    <p:sldId id="311" r:id="rId6"/>
    <p:sldId id="293" r:id="rId7"/>
    <p:sldId id="292" r:id="rId8"/>
    <p:sldId id="294" r:id="rId9"/>
    <p:sldId id="312" r:id="rId10"/>
    <p:sldId id="314" r:id="rId11"/>
    <p:sldId id="313" r:id="rId12"/>
    <p:sldId id="3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205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 b)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334" y="107784"/>
            <a:ext cx="7722752" cy="645204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286000" y="3776869"/>
            <a:ext cx="8527774" cy="2937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708292"/>
            <a:ext cx="8527774" cy="9476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408455" y="555818"/>
            <a:ext cx="2186609" cy="715618"/>
            <a:chOff x="4979504" y="407504"/>
            <a:chExt cx="2186609" cy="715618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4979504" y="742511"/>
              <a:ext cx="2186609" cy="380611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86198" y="983201"/>
            <a:ext cx="4522257" cy="672764"/>
            <a:chOff x="4979504" y="407504"/>
            <a:chExt cx="4522257" cy="715618"/>
          </a:xfrm>
          <a:solidFill>
            <a:schemeClr val="bg1"/>
          </a:solidFill>
        </p:grpSpPr>
        <p:sp>
          <p:nvSpPr>
            <p:cNvPr id="28" name="Rectangle 27"/>
            <p:cNvSpPr/>
            <p:nvPr/>
          </p:nvSpPr>
          <p:spPr>
            <a:xfrm>
              <a:off x="4979504" y="714099"/>
              <a:ext cx="4522257" cy="40902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0181" y="338959"/>
            <a:ext cx="2249462" cy="1048093"/>
            <a:chOff x="250181" y="338959"/>
            <a:chExt cx="2249462" cy="1048093"/>
          </a:xfrm>
        </p:grpSpPr>
        <p:sp>
          <p:nvSpPr>
            <p:cNvPr id="2" name="Rectangle 1"/>
            <p:cNvSpPr/>
            <p:nvPr/>
          </p:nvSpPr>
          <p:spPr>
            <a:xfrm>
              <a:off x="685703" y="740721"/>
              <a:ext cx="133882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modulo-2</a:t>
              </a:r>
            </a:p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0, 1, 0, 1, …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50181" y="338959"/>
              <a:ext cx="224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Stop-and-Wait ARQ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6954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334" y="107784"/>
            <a:ext cx="7722752" cy="645204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286000" y="3776869"/>
            <a:ext cx="8527774" cy="2937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708292"/>
            <a:ext cx="8527774" cy="3068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408455" y="555818"/>
            <a:ext cx="2186609" cy="715618"/>
            <a:chOff x="4979504" y="407504"/>
            <a:chExt cx="2186609" cy="715618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4979504" y="742511"/>
              <a:ext cx="2186609" cy="380611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0181" y="338959"/>
            <a:ext cx="2249462" cy="1048093"/>
            <a:chOff x="250181" y="338959"/>
            <a:chExt cx="2249462" cy="1048093"/>
          </a:xfrm>
        </p:grpSpPr>
        <p:sp>
          <p:nvSpPr>
            <p:cNvPr id="2" name="Rectangle 1"/>
            <p:cNvSpPr/>
            <p:nvPr/>
          </p:nvSpPr>
          <p:spPr>
            <a:xfrm>
              <a:off x="685703" y="740721"/>
              <a:ext cx="133882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modulo-2</a:t>
              </a:r>
            </a:p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0, 1, 0, 1, …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50181" y="338959"/>
              <a:ext cx="224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Stop-and-Wait ARQ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197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9625" y="2343648"/>
            <a:ext cx="7900881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 b)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0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131" y="-261526"/>
            <a:ext cx="11624337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(II b)</a:t>
            </a:r>
          </a:p>
        </p:txBody>
      </p:sp>
      <p:grpSp>
        <p:nvGrpSpPr>
          <p:cNvPr id="32" name="Group 31"/>
          <p:cNvGrpSpPr/>
          <p:nvPr/>
        </p:nvGrpSpPr>
        <p:grpSpPr>
          <a:xfrm rot="20915995">
            <a:off x="625413" y="1213379"/>
            <a:ext cx="5073944" cy="1932660"/>
            <a:chOff x="371972" y="1784149"/>
            <a:chExt cx="5073944" cy="1932660"/>
          </a:xfrm>
        </p:grpSpPr>
        <p:sp>
          <p:nvSpPr>
            <p:cNvPr id="23" name="Rectangle 22"/>
            <p:cNvSpPr/>
            <p:nvPr/>
          </p:nvSpPr>
          <p:spPr>
            <a:xfrm>
              <a:off x="1462546" y="1784149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5249" y="2569073"/>
              <a:ext cx="5010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1972" y="3193589"/>
              <a:ext cx="5063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263522">
            <a:off x="5800184" y="2985689"/>
            <a:ext cx="5763437" cy="2396882"/>
            <a:chOff x="444568" y="4376379"/>
            <a:chExt cx="5763437" cy="2396882"/>
          </a:xfrm>
        </p:grpSpPr>
        <p:sp>
          <p:nvSpPr>
            <p:cNvPr id="26" name="Rectangle 25"/>
            <p:cNvSpPr/>
            <p:nvPr/>
          </p:nvSpPr>
          <p:spPr>
            <a:xfrm>
              <a:off x="444568" y="4376379"/>
              <a:ext cx="576343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0233" y="5043296"/>
              <a:ext cx="46910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ARQ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32035" y="5648658"/>
              <a:ext cx="41674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Go-Back-N ARQ Protocol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49719" y="6250041"/>
              <a:ext cx="4932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Selective Repeat ARQ Protocol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 rot="21204880">
            <a:off x="373284" y="3891923"/>
            <a:ext cx="5708935" cy="1724729"/>
            <a:chOff x="6245410" y="1915440"/>
            <a:chExt cx="5708935" cy="1724729"/>
          </a:xfrm>
        </p:grpSpPr>
        <p:sp>
          <p:nvSpPr>
            <p:cNvPr id="29" name="Rectangle 28"/>
            <p:cNvSpPr/>
            <p:nvPr/>
          </p:nvSpPr>
          <p:spPr>
            <a:xfrm>
              <a:off x="6245410" y="1915440"/>
              <a:ext cx="57089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58285" y="2564424"/>
              <a:ext cx="2880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Simplest Protocol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87370" y="3116949"/>
              <a:ext cx="38228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Protocol</a:t>
              </a:r>
            </a:p>
          </p:txBody>
        </p:sp>
      </p:grpSp>
      <p:sp>
        <p:nvSpPr>
          <p:cNvPr id="2" name="Rectangle 1"/>
          <p:cNvSpPr/>
          <p:nvPr/>
        </p:nvSpPr>
        <p:spPr>
          <a:xfrm rot="246797">
            <a:off x="6120786" y="4250421"/>
            <a:ext cx="5248652" cy="121787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720" y="-149087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856" y="740920"/>
            <a:ext cx="5092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 (error-free) Channels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989490" y="740920"/>
            <a:ext cx="5102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oisy (error-creating) Channels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720" y="1392572"/>
            <a:ext cx="5396421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 channels are the ideal channel in which no frames are lost, duplicated, or corrupted. </a:t>
            </a: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introduce two protocols for this type of channel. </a:t>
            </a:r>
          </a:p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is a protocol that does not use flow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(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Simplest Protocol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the second is the one that does (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course, neither has </a:t>
            </a:r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control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we have assumed that the channel is a perfect noiseless channel.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42776" y="1392572"/>
            <a:ext cx="5396421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Stop-and-Wait Protocol gives us an idea of how to add flow control to its predecessor, noiseless channels are nonexistent (i.e. the error control are ignored).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discuss three protocols in this section that use error control.</a:t>
            </a:r>
          </a:p>
          <a:p>
            <a:pPr lv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ARQ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Go-Back-N ARQ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Repeat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ARQ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-11927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471879"/>
            <a:ext cx="6987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7.6.2- Noisy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(error-creating) Channels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293914"/>
            <a:ext cx="5827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Stop-and-Wait ARQ Protocol</a:t>
            </a:r>
          </a:p>
        </p:txBody>
      </p:sp>
      <p:grpSp>
        <p:nvGrpSpPr>
          <p:cNvPr id="8" name="Group 7"/>
          <p:cNvGrpSpPr/>
          <p:nvPr/>
        </p:nvGrpSpPr>
        <p:grpSpPr>
          <a:xfrm rot="21376463">
            <a:off x="737150" y="2281683"/>
            <a:ext cx="9601200" cy="3597965"/>
            <a:chOff x="974035" y="2912165"/>
            <a:chExt cx="9601200" cy="3597965"/>
          </a:xfrm>
        </p:grpSpPr>
        <p:sp>
          <p:nvSpPr>
            <p:cNvPr id="6" name="Rectangle 5"/>
            <p:cNvSpPr/>
            <p:nvPr/>
          </p:nvSpPr>
          <p:spPr>
            <a:xfrm>
              <a:off x="974035" y="2912165"/>
              <a:ext cx="9601200" cy="35979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39809" y="3073752"/>
              <a:ext cx="432352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7.5.2- Error Control</a:t>
              </a:r>
              <a:endPara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39809" y="3658527"/>
              <a:ext cx="9008044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Error control in the data link layer is often implemented simply. </a:t>
              </a:r>
            </a:p>
            <a:p>
              <a:pPr algn="just"/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Any time an error is detected in an exchange, specified frames are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retransmitted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39809" y="5570157"/>
              <a:ext cx="884901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This process is called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Automatic Repeat Request (ARQ).</a:t>
              </a:r>
              <a:endPara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3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86" y="2180138"/>
            <a:ext cx="104548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protocol called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Automatic Repeat Request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adds a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error control mechanism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Stop-and-Wait Protocol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537" y="591149"/>
            <a:ext cx="6987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7.6.2- Noisy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(error-creating) Channels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413184"/>
            <a:ext cx="5827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Stop-and-Wait ARQ Protocol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86" y="3342000"/>
            <a:ext cx="104548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correction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done by keeping a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sent frame and at the same time, it starts a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timer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8786" y="4519007"/>
            <a:ext cx="105395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timer expires and there is no ACK for the sent frame, the frame is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copy is held, and the timer is restarted. </a:t>
            </a:r>
          </a:p>
        </p:txBody>
      </p:sp>
    </p:spTree>
    <p:extLst>
      <p:ext uri="{BB962C8B-B14F-4D97-AF65-F5344CB8AC3E}">
        <p14:creationId xmlns:p14="http://schemas.microsoft.com/office/powerpoint/2010/main" val="256645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6834" y="1050346"/>
            <a:ext cx="10376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purpose, both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frames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 frames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sequence numbers.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added to the data frame to hold the sequence number of that frame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958" y="268707"/>
            <a:ext cx="5852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Numbers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seqNo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516834" y="4328348"/>
            <a:ext cx="10376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if frame 0 has arrived safe and sound, the receiver sends an ACK frame with acknowledgment 1 (meaning frame 1 is expected next).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frame 1 has arrived safe and sound, the receiver sends an ACK frame with acknowledgment 0 (meaning frame 0 is expected).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6834" y="2874012"/>
            <a:ext cx="10376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ARQ the sequence numbers are based 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modulo-2 arithmetic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sequence numbers are: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1 ...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24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131" y="718398"/>
            <a:ext cx="5243144" cy="41701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537" y="-129208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8787" y="2120466"/>
            <a:ext cx="5778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sending device keeps a copy of the last frame transmitted until it receives an acknowledgment for that frame.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531477"/>
            <a:ext cx="6987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7.6.2- Noisy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(error-creating) Channels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353512"/>
            <a:ext cx="5827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Stop-and-Wait ARQ Protocol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787" y="3374742"/>
            <a:ext cx="58529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data frames uses 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seqNo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(sequence number); an ACK frame uses an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ackNo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(acknowledgment number).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787" y="4917171"/>
            <a:ext cx="11051151" cy="15850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sender has a control variable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we call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holds the sequence number for the next frame to be sent (0 or 1). The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receiver has a control variable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we call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holds the number of the next frame expected.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frame is sent, the value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incremented (modulo-2), which means if it is 0, it becomes 1 and vice versa. When a frame is received, the value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incremented (modulo-2), which means if it is 0, it becomes 1 and vice versa.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65019" y="228105"/>
            <a:ext cx="1534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Operation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825" y="0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(1)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3825" y="742511"/>
            <a:ext cx="3304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Frame (0) is sent and acknowledged.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639" y="157479"/>
            <a:ext cx="7722752" cy="645204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3578087" y="3806686"/>
            <a:ext cx="8527774" cy="2937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78087" y="1769165"/>
            <a:ext cx="8527774" cy="2037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3825" y="1662506"/>
            <a:ext cx="33042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Frame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 is lost and resent after the time-out.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resent frame 1 is acknowledged and the timer stops.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3825" y="3505831"/>
            <a:ext cx="3304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Frame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(0) is sent and acknowledged,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but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the acknowledgment is lost.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sender has no idea if the frame or the acknowledgment is lost, so after the time-out, it resends frame (0), which is acknowledged.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501760" y="605513"/>
            <a:ext cx="2186609" cy="715618"/>
            <a:chOff x="4979504" y="407504"/>
            <a:chExt cx="2186609" cy="715618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4979504" y="742511"/>
              <a:ext cx="2186609" cy="380611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79503" y="1032896"/>
            <a:ext cx="4522257" cy="672764"/>
            <a:chOff x="4979504" y="407504"/>
            <a:chExt cx="4522257" cy="715618"/>
          </a:xfrm>
          <a:solidFill>
            <a:schemeClr val="bg1"/>
          </a:solidFill>
        </p:grpSpPr>
        <p:sp>
          <p:nvSpPr>
            <p:cNvPr id="28" name="Rectangle 27"/>
            <p:cNvSpPr/>
            <p:nvPr/>
          </p:nvSpPr>
          <p:spPr>
            <a:xfrm>
              <a:off x="4979504" y="714099"/>
              <a:ext cx="4522257" cy="40902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975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334" y="107784"/>
            <a:ext cx="7722752" cy="645204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286000" y="3776869"/>
            <a:ext cx="8527774" cy="2937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1739348"/>
            <a:ext cx="8527774" cy="2037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408455" y="555818"/>
            <a:ext cx="2186609" cy="715618"/>
            <a:chOff x="4979504" y="407504"/>
            <a:chExt cx="2186609" cy="715618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4979504" y="742511"/>
              <a:ext cx="2186609" cy="380611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86198" y="983201"/>
            <a:ext cx="4522257" cy="672764"/>
            <a:chOff x="4979504" y="407504"/>
            <a:chExt cx="4522257" cy="715618"/>
          </a:xfrm>
          <a:solidFill>
            <a:schemeClr val="bg1"/>
          </a:solidFill>
        </p:grpSpPr>
        <p:sp>
          <p:nvSpPr>
            <p:cNvPr id="28" name="Rectangle 27"/>
            <p:cNvSpPr/>
            <p:nvPr/>
          </p:nvSpPr>
          <p:spPr>
            <a:xfrm>
              <a:off x="4979504" y="714099"/>
              <a:ext cx="4522257" cy="40902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406887" y="407504"/>
              <a:ext cx="795130" cy="42738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0181" y="338959"/>
            <a:ext cx="2249462" cy="1048093"/>
            <a:chOff x="250181" y="338959"/>
            <a:chExt cx="2249462" cy="1048093"/>
          </a:xfrm>
        </p:grpSpPr>
        <p:sp>
          <p:nvSpPr>
            <p:cNvPr id="2" name="Rectangle 1"/>
            <p:cNvSpPr/>
            <p:nvPr/>
          </p:nvSpPr>
          <p:spPr>
            <a:xfrm>
              <a:off x="685703" y="740721"/>
              <a:ext cx="133882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modulo-2</a:t>
              </a:r>
            </a:p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0, 1, 0, 1, …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50181" y="338959"/>
              <a:ext cx="224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Stop-and-Wait ARQ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6533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796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56</cp:revision>
  <dcterms:created xsi:type="dcterms:W3CDTF">2018-04-07T20:27:30Z</dcterms:created>
  <dcterms:modified xsi:type="dcterms:W3CDTF">2018-05-21T20:56:44Z</dcterms:modified>
</cp:coreProperties>
</file>