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0" r:id="rId4"/>
    <p:sldId id="291" r:id="rId5"/>
    <p:sldId id="311" r:id="rId6"/>
    <p:sldId id="293" r:id="rId7"/>
    <p:sldId id="292" r:id="rId8"/>
    <p:sldId id="294" r:id="rId9"/>
    <p:sldId id="312" r:id="rId10"/>
    <p:sldId id="314" r:id="rId11"/>
    <p:sldId id="313" r:id="rId12"/>
    <p:sldId id="31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4AF"/>
    <a:srgbClr val="FF7F00"/>
    <a:srgbClr val="FAB0B0"/>
    <a:srgbClr val="FC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6111607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069" y="5476920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3557" y="861505"/>
            <a:ext cx="57165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5102" y="3117799"/>
            <a:ext cx="9893093" cy="2205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II b)</a:t>
            </a:r>
            <a:endParaRPr lang="en-US" sz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2807" y="113418"/>
            <a:ext cx="1284909" cy="125568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70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334" y="107784"/>
            <a:ext cx="7722752" cy="645204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286000" y="3776869"/>
            <a:ext cx="8527774" cy="2937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708292"/>
            <a:ext cx="8527774" cy="9476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8408455" y="555818"/>
            <a:ext cx="2186609" cy="715618"/>
            <a:chOff x="4979504" y="407504"/>
            <a:chExt cx="2186609" cy="715618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4979504" y="742511"/>
              <a:ext cx="2186609" cy="380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06887" y="407504"/>
              <a:ext cx="795130" cy="42738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86198" y="983201"/>
            <a:ext cx="4522257" cy="672764"/>
            <a:chOff x="4979504" y="407504"/>
            <a:chExt cx="4522257" cy="715618"/>
          </a:xfrm>
          <a:solidFill>
            <a:schemeClr val="bg1"/>
          </a:solidFill>
        </p:grpSpPr>
        <p:sp>
          <p:nvSpPr>
            <p:cNvPr id="28" name="Rectangle 27"/>
            <p:cNvSpPr/>
            <p:nvPr/>
          </p:nvSpPr>
          <p:spPr>
            <a:xfrm>
              <a:off x="4979504" y="714099"/>
              <a:ext cx="4522257" cy="4090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06887" y="407504"/>
              <a:ext cx="795130" cy="42738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0181" y="338959"/>
            <a:ext cx="2249462" cy="1048093"/>
            <a:chOff x="250181" y="338959"/>
            <a:chExt cx="2249462" cy="1048093"/>
          </a:xfrm>
        </p:grpSpPr>
        <p:sp>
          <p:nvSpPr>
            <p:cNvPr id="2" name="Rectangle 1"/>
            <p:cNvSpPr/>
            <p:nvPr/>
          </p:nvSpPr>
          <p:spPr>
            <a:xfrm>
              <a:off x="685703" y="740721"/>
              <a:ext cx="133882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modulo-2</a:t>
              </a:r>
            </a:p>
            <a:p>
              <a:pPr algn="ctr"/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0, 1, 0, 1, …</a:t>
              </a:r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50181" y="338959"/>
              <a:ext cx="22494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Stop-and-Wait ARQ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695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334" y="107784"/>
            <a:ext cx="7722752" cy="645204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286000" y="3776869"/>
            <a:ext cx="8527774" cy="2937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708292"/>
            <a:ext cx="8527774" cy="3068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8408455" y="555818"/>
            <a:ext cx="2186609" cy="715618"/>
            <a:chOff x="4979504" y="407504"/>
            <a:chExt cx="2186609" cy="715618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4979504" y="742511"/>
              <a:ext cx="2186609" cy="380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06887" y="407504"/>
              <a:ext cx="795130" cy="42738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0181" y="338959"/>
            <a:ext cx="2249462" cy="1048093"/>
            <a:chOff x="250181" y="338959"/>
            <a:chExt cx="2249462" cy="1048093"/>
          </a:xfrm>
        </p:grpSpPr>
        <p:sp>
          <p:nvSpPr>
            <p:cNvPr id="2" name="Rectangle 1"/>
            <p:cNvSpPr/>
            <p:nvPr/>
          </p:nvSpPr>
          <p:spPr>
            <a:xfrm>
              <a:off x="685703" y="740721"/>
              <a:ext cx="133882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modulo-2</a:t>
              </a:r>
            </a:p>
            <a:p>
              <a:pPr algn="ctr"/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0, 1, 0, 1, …</a:t>
              </a:r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50181" y="338959"/>
              <a:ext cx="22494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Stop-and-Wait ARQ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197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5995400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262" y="5360713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8709" y="754797"/>
            <a:ext cx="479458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49625" y="2343648"/>
            <a:ext cx="7900881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II b)</a:t>
            </a:r>
            <a:endParaRPr lang="en-US" sz="9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20975491">
            <a:off x="2544042" y="2367300"/>
            <a:ext cx="5891357" cy="2937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Thanks</a:t>
            </a:r>
            <a:endParaRPr 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02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131" y="-261526"/>
            <a:ext cx="11624337" cy="11894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(II b)</a:t>
            </a:r>
          </a:p>
        </p:txBody>
      </p:sp>
      <p:grpSp>
        <p:nvGrpSpPr>
          <p:cNvPr id="32" name="Group 31"/>
          <p:cNvGrpSpPr/>
          <p:nvPr/>
        </p:nvGrpSpPr>
        <p:grpSpPr>
          <a:xfrm rot="20915995">
            <a:off x="625413" y="1213379"/>
            <a:ext cx="5073944" cy="1932660"/>
            <a:chOff x="371972" y="1784149"/>
            <a:chExt cx="5073944" cy="1932660"/>
          </a:xfrm>
        </p:grpSpPr>
        <p:sp>
          <p:nvSpPr>
            <p:cNvPr id="23" name="Rectangle 22"/>
            <p:cNvSpPr/>
            <p:nvPr/>
          </p:nvSpPr>
          <p:spPr>
            <a:xfrm>
              <a:off x="1462546" y="1784149"/>
              <a:ext cx="24298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Protocols</a:t>
              </a:r>
              <a:endPara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5249" y="2569073"/>
              <a:ext cx="50106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Noiseless (error-free) Channels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1972" y="3193589"/>
              <a:ext cx="506356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Noisy (error-creating) Channels</a:t>
              </a:r>
              <a:endPara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rot="263522">
            <a:off x="5800184" y="2985689"/>
            <a:ext cx="5763437" cy="2396882"/>
            <a:chOff x="444568" y="4376379"/>
            <a:chExt cx="5763437" cy="2396882"/>
          </a:xfrm>
        </p:grpSpPr>
        <p:sp>
          <p:nvSpPr>
            <p:cNvPr id="26" name="Rectangle 25"/>
            <p:cNvSpPr/>
            <p:nvPr/>
          </p:nvSpPr>
          <p:spPr>
            <a:xfrm>
              <a:off x="444568" y="4376379"/>
              <a:ext cx="576343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Noisy (error-creating) Channels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70233" y="5043296"/>
              <a:ext cx="46910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Stop-and-Wait ARQ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Protocol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32035" y="5648658"/>
              <a:ext cx="41674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Go-Back-N ARQ Protocol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49719" y="6250041"/>
              <a:ext cx="4932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Selective Repeat ARQ Protocol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 rot="21204880">
            <a:off x="373284" y="3891923"/>
            <a:ext cx="5708935" cy="1724729"/>
            <a:chOff x="6245410" y="1915440"/>
            <a:chExt cx="5708935" cy="1724729"/>
          </a:xfrm>
        </p:grpSpPr>
        <p:sp>
          <p:nvSpPr>
            <p:cNvPr id="29" name="Rectangle 28"/>
            <p:cNvSpPr/>
            <p:nvPr/>
          </p:nvSpPr>
          <p:spPr>
            <a:xfrm>
              <a:off x="6245410" y="1915440"/>
              <a:ext cx="57089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Noiseless (error-free) Channels</a:t>
              </a:r>
              <a:r>
                <a:rPr lang="en-US" sz="32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558285" y="2564424"/>
              <a:ext cx="28808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Simplest Protocol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87370" y="3116949"/>
              <a:ext cx="382284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Stop-and-Wait Protocol</a:t>
              </a:r>
            </a:p>
          </p:txBody>
        </p:sp>
      </p:grpSp>
      <p:sp>
        <p:nvSpPr>
          <p:cNvPr id="2" name="Rectangle 1"/>
          <p:cNvSpPr/>
          <p:nvPr/>
        </p:nvSpPr>
        <p:spPr>
          <a:xfrm rot="246797">
            <a:off x="6120786" y="4250421"/>
            <a:ext cx="5248652" cy="121787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8720" y="-149087"/>
            <a:ext cx="11333922" cy="75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0856" y="740920"/>
            <a:ext cx="5092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Noiseless (error-free) Channels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989490" y="740920"/>
            <a:ext cx="5102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oisy (error-creating) Channels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720" y="1392572"/>
            <a:ext cx="5396421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Noiseless channels are the ideal channel in which no frames are lost, duplicated, or corrupted. </a:t>
            </a:r>
          </a:p>
          <a:p>
            <a:pPr algn="just"/>
            <a:endParaRPr lang="en-US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introduce two protocols for this type of channel. </a:t>
            </a:r>
          </a:p>
          <a:p>
            <a:pPr algn="just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is a protocol that does not use flow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(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Simplest Protocol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the second is the one that does (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course, neither has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control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we have assumed that the channel is a perfect noiseless channel.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42776" y="1392572"/>
            <a:ext cx="5396421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Stop-and-Wait Protocol gives us an idea of how to add flow control to its predecessor, noiseless channels are nonexistent (i.e. the error control are ignored).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discuss three protocols in this section that use error control.</a:t>
            </a:r>
          </a:p>
          <a:p>
            <a:pPr lvl="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ARQ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Go-Back-N ARQ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Repeat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ARQ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-119270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537" y="471879"/>
            <a:ext cx="6987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7.6.2- Noisy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(error-creating) Channels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9922" y="1293914"/>
            <a:ext cx="5827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Stop-and-Wait ARQ Protocol</a:t>
            </a:r>
          </a:p>
        </p:txBody>
      </p:sp>
      <p:grpSp>
        <p:nvGrpSpPr>
          <p:cNvPr id="8" name="Group 7"/>
          <p:cNvGrpSpPr/>
          <p:nvPr/>
        </p:nvGrpSpPr>
        <p:grpSpPr>
          <a:xfrm rot="21376463">
            <a:off x="737150" y="2281683"/>
            <a:ext cx="9601200" cy="3597965"/>
            <a:chOff x="974035" y="2912165"/>
            <a:chExt cx="9601200" cy="3597965"/>
          </a:xfrm>
        </p:grpSpPr>
        <p:sp>
          <p:nvSpPr>
            <p:cNvPr id="6" name="Rectangle 5"/>
            <p:cNvSpPr/>
            <p:nvPr/>
          </p:nvSpPr>
          <p:spPr>
            <a:xfrm>
              <a:off x="974035" y="2912165"/>
              <a:ext cx="9601200" cy="35979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39809" y="3073752"/>
              <a:ext cx="432352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7.5.2- Error Control</a:t>
              </a:r>
              <a:endPara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39809" y="3658527"/>
              <a:ext cx="9008044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Error control in the data link layer is often implemented simply. </a:t>
              </a:r>
            </a:p>
            <a:p>
              <a:pPr algn="just"/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Any time an error is detected in an exchange, specified frames are 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retransmitted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39809" y="5570157"/>
              <a:ext cx="88490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This process is called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Automatic Repeat Request (ARQ).</a:t>
              </a:r>
              <a:endPara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32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0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786" y="2180138"/>
            <a:ext cx="104548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protocol called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Automatic Repeat Request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adds a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error control mechanism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Stop-and-Wait Protocol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38537" y="591149"/>
            <a:ext cx="6987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7.6.2- Noisy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(error-creating) Channels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9922" y="1413184"/>
            <a:ext cx="5827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Stop-and-Wait ARQ Protocol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786" y="3342000"/>
            <a:ext cx="104548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correction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done by keeping a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sent frame and at the same time, it starts a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timer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8786" y="4519007"/>
            <a:ext cx="105395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timer expires and there is no ACK for the sent frame, the frame is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copy is held, and the timer is restarted. </a:t>
            </a:r>
          </a:p>
        </p:txBody>
      </p:sp>
    </p:spTree>
    <p:extLst>
      <p:ext uri="{BB962C8B-B14F-4D97-AF65-F5344CB8AC3E}">
        <p14:creationId xmlns:p14="http://schemas.microsoft.com/office/powerpoint/2010/main" val="256645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6834" y="1050346"/>
            <a:ext cx="10376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purpose, both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frames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 frames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sequence numbers.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added to the data frame to hold the sequence number of that frame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958" y="268707"/>
            <a:ext cx="5852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Numbers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seqNo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516834" y="4328348"/>
            <a:ext cx="10376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if frame 0 has arrived safe and sound, the receiver sends an ACK frame with acknowledgment 1 (meaning frame 1 is expected next).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frame 1 has arrived safe and sound, the receiver sends an ACK frame with acknowledgment 0 (meaning frame 0 is expected).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6834" y="2874012"/>
            <a:ext cx="10376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Stop-and-Wait ARQ the sequence numbers are based 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modulo-2 arithmetic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sequence numbers are: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1 ...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24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131" y="718398"/>
            <a:ext cx="5243144" cy="41701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8537" y="-129208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787" y="2120466"/>
            <a:ext cx="57785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sending device keeps a copy of the last frame transmitted until it receives an acknowledgment for that frame.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537" y="531477"/>
            <a:ext cx="6987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7.6.2- Noisy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(error-creating) Channels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9922" y="1353512"/>
            <a:ext cx="5827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Stop-and-Wait ARQ Protocol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787" y="3374742"/>
            <a:ext cx="58529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data frames uses 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seqNo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(sequence number); an ACK frame uses an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ackNo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(acknowledgment number).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787" y="4917171"/>
            <a:ext cx="11051151" cy="15850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 has a control variable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we call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holds the sequence number for the next frame to be sent (0 or 1). The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has a control variable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we call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holds the number of the next frame expected.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frame is sent, the value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incremented (modulo-2), which means if it is 0, it becomes 1 and vice versa. When a frame is received, the value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incremented (modulo-2), which means if it is 0, it becomes 1 and vice versa.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365019" y="228105"/>
            <a:ext cx="1534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Operation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9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825" y="0"/>
            <a:ext cx="281840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(1)</a:t>
            </a:r>
          </a:p>
        </p:txBody>
      </p:sp>
      <p:sp>
        <p:nvSpPr>
          <p:cNvPr id="5" name="Rectangle 4"/>
          <p:cNvSpPr/>
          <p:nvPr/>
        </p:nvSpPr>
        <p:spPr>
          <a:xfrm>
            <a:off x="273825" y="742511"/>
            <a:ext cx="33042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Frame (0) is sent and acknowledged.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639" y="157479"/>
            <a:ext cx="7722752" cy="645204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578087" y="3806686"/>
            <a:ext cx="8527774" cy="2937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78087" y="1769165"/>
            <a:ext cx="8527774" cy="2037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3825" y="1662506"/>
            <a:ext cx="33042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Frame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1 is lost and resent after the time-out.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resent frame 1 is acknowledged and the timer stops.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3825" y="3505831"/>
            <a:ext cx="3304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Frame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(0) is sent and acknowledged,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but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the acknowledgment is lost.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sender has no idea if the frame or the acknowledgment is lost, so after the time-out, it resends frame (0), which is acknowledged.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501760" y="605513"/>
            <a:ext cx="2186609" cy="715618"/>
            <a:chOff x="4979504" y="407504"/>
            <a:chExt cx="2186609" cy="715618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4979504" y="742511"/>
              <a:ext cx="2186609" cy="380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06887" y="407504"/>
              <a:ext cx="795130" cy="42738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979503" y="1032896"/>
            <a:ext cx="4522257" cy="672764"/>
            <a:chOff x="4979504" y="407504"/>
            <a:chExt cx="4522257" cy="715618"/>
          </a:xfrm>
          <a:solidFill>
            <a:schemeClr val="bg1"/>
          </a:solidFill>
        </p:grpSpPr>
        <p:sp>
          <p:nvSpPr>
            <p:cNvPr id="28" name="Rectangle 27"/>
            <p:cNvSpPr/>
            <p:nvPr/>
          </p:nvSpPr>
          <p:spPr>
            <a:xfrm>
              <a:off x="4979504" y="714099"/>
              <a:ext cx="4522257" cy="4090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06887" y="407504"/>
              <a:ext cx="795130" cy="42738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975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334" y="107784"/>
            <a:ext cx="7722752" cy="645204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286000" y="3776869"/>
            <a:ext cx="8527774" cy="2937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1739348"/>
            <a:ext cx="8527774" cy="2037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8408455" y="555818"/>
            <a:ext cx="2186609" cy="715618"/>
            <a:chOff x="4979504" y="407504"/>
            <a:chExt cx="2186609" cy="715618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4979504" y="742511"/>
              <a:ext cx="2186609" cy="380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06887" y="407504"/>
              <a:ext cx="795130" cy="42738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86198" y="983201"/>
            <a:ext cx="4522257" cy="672764"/>
            <a:chOff x="4979504" y="407504"/>
            <a:chExt cx="4522257" cy="715618"/>
          </a:xfrm>
          <a:solidFill>
            <a:schemeClr val="bg1"/>
          </a:solidFill>
        </p:grpSpPr>
        <p:sp>
          <p:nvSpPr>
            <p:cNvPr id="28" name="Rectangle 27"/>
            <p:cNvSpPr/>
            <p:nvPr/>
          </p:nvSpPr>
          <p:spPr>
            <a:xfrm>
              <a:off x="4979504" y="714099"/>
              <a:ext cx="4522257" cy="4090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06887" y="407504"/>
              <a:ext cx="795130" cy="42738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0181" y="338959"/>
            <a:ext cx="2249462" cy="1048093"/>
            <a:chOff x="250181" y="338959"/>
            <a:chExt cx="2249462" cy="1048093"/>
          </a:xfrm>
        </p:grpSpPr>
        <p:sp>
          <p:nvSpPr>
            <p:cNvPr id="2" name="Rectangle 1"/>
            <p:cNvSpPr/>
            <p:nvPr/>
          </p:nvSpPr>
          <p:spPr>
            <a:xfrm>
              <a:off x="685703" y="740721"/>
              <a:ext cx="133882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modulo-2</a:t>
              </a:r>
            </a:p>
            <a:p>
              <a:pPr algn="ctr"/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0, 1, 0, 1, …</a:t>
              </a:r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50181" y="338959"/>
              <a:ext cx="22494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Stop-and-Wait ARQ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6533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796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Calisto MT</vt:lpstr>
      <vt:lpstr>Noto Naskh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Mazin Al-Hakeem</dc:creator>
  <cp:lastModifiedBy>Mazin Al-Hakeem</cp:lastModifiedBy>
  <cp:revision>56</cp:revision>
  <dcterms:created xsi:type="dcterms:W3CDTF">2018-04-07T20:27:30Z</dcterms:created>
  <dcterms:modified xsi:type="dcterms:W3CDTF">2018-05-21T20:56:44Z</dcterms:modified>
</cp:coreProperties>
</file>