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1" r:id="rId3"/>
    <p:sldId id="256" r:id="rId4"/>
    <p:sldId id="292" r:id="rId5"/>
    <p:sldId id="280" r:id="rId6"/>
    <p:sldId id="285" r:id="rId7"/>
    <p:sldId id="286" r:id="rId8"/>
    <p:sldId id="287" r:id="rId9"/>
    <p:sldId id="288" r:id="rId10"/>
    <p:sldId id="289" r:id="rId11"/>
    <p:sldId id="283" r:id="rId12"/>
    <p:sldId id="290" r:id="rId13"/>
    <p:sldId id="28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4D4"/>
    <a:srgbClr val="FAB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0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8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2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9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7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2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9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5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3A9A-AAF4-45B1-A3A1-48F98444AE3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02D0-2092-49B0-BBFC-319D438A1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1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6111607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5262" y="5476920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53557" y="861505"/>
            <a:ext cx="57165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5102" y="3117799"/>
            <a:ext cx="9893093" cy="2205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(Part II a)</a:t>
            </a:r>
            <a:endParaRPr lang="en-US" sz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2807" y="113418"/>
            <a:ext cx="1284909" cy="125568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870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6235" y="4287328"/>
            <a:ext cx="3492359" cy="78105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5480" y="3523466"/>
            <a:ext cx="4686300" cy="800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6235" y="2622624"/>
            <a:ext cx="3492359" cy="78105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5480" y="1858762"/>
            <a:ext cx="4686300" cy="800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38537" y="0"/>
            <a:ext cx="11333922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8786" y="2190077"/>
            <a:ext cx="61809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time, there is either one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frame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forward channel or one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 frame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reverse channel. </a:t>
            </a:r>
          </a:p>
        </p:txBody>
      </p:sp>
      <p:sp>
        <p:nvSpPr>
          <p:cNvPr id="7" name="Rectangle 6"/>
          <p:cNvSpPr/>
          <p:nvPr/>
        </p:nvSpPr>
        <p:spPr>
          <a:xfrm>
            <a:off x="238537" y="601088"/>
            <a:ext cx="6987211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7.6.1- Noiseless (error-free) Channels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0232" y="906947"/>
            <a:ext cx="590550" cy="838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41249" y="945047"/>
            <a:ext cx="647700" cy="8001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339922" y="1423123"/>
            <a:ext cx="48129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Stop-and-Wait Protocol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46235" y="60469"/>
            <a:ext cx="43744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 Diagram)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Stop-and-Wait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0618716" y="1724790"/>
            <a:ext cx="0" cy="4487167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235812" y="1724790"/>
            <a:ext cx="0" cy="4487167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31024" y="6325572"/>
            <a:ext cx="409575" cy="2381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13928" y="6319393"/>
            <a:ext cx="409575" cy="23812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238537" y="3800346"/>
            <a:ext cx="61809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need a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half-duplex link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043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391440" y="500050"/>
            <a:ext cx="4893695" cy="1405968"/>
            <a:chOff x="6765220" y="1686325"/>
            <a:chExt cx="4893695" cy="1405968"/>
          </a:xfrm>
        </p:grpSpPr>
        <p:sp>
          <p:nvSpPr>
            <p:cNvPr id="29" name="Rectangle 28"/>
            <p:cNvSpPr/>
            <p:nvPr/>
          </p:nvSpPr>
          <p:spPr>
            <a:xfrm>
              <a:off x="6765220" y="1686325"/>
              <a:ext cx="242989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Protocols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54834" y="2569073"/>
              <a:ext cx="460408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Noiseless Channels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Protocols</a:t>
              </a: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7245" y="2842681"/>
            <a:ext cx="4686300" cy="800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7245" y="1177977"/>
            <a:ext cx="4686300" cy="800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1997" y="226162"/>
            <a:ext cx="590550" cy="838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3014" y="264262"/>
            <a:ext cx="647700" cy="80010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10330481" y="1044005"/>
            <a:ext cx="0" cy="4487167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947577" y="1044005"/>
            <a:ext cx="0" cy="4487167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2789" y="5644787"/>
            <a:ext cx="409575" cy="2381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5693" y="5638608"/>
            <a:ext cx="409575" cy="23812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951818" y="2019325"/>
            <a:ext cx="33900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A. Simplest Protocol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57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391440" y="500050"/>
            <a:ext cx="4893695" cy="2042495"/>
            <a:chOff x="6765220" y="1686325"/>
            <a:chExt cx="4893695" cy="2042495"/>
          </a:xfrm>
        </p:grpSpPr>
        <p:sp>
          <p:nvSpPr>
            <p:cNvPr id="29" name="Rectangle 28"/>
            <p:cNvSpPr/>
            <p:nvPr/>
          </p:nvSpPr>
          <p:spPr>
            <a:xfrm>
              <a:off x="6765220" y="1686325"/>
              <a:ext cx="242989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Protocols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54834" y="2569073"/>
              <a:ext cx="460408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Noiseless Channels </a:t>
              </a:r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Protocols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325598" y="3205600"/>
              <a:ext cx="339003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 A. Simplest Protocol</a:t>
              </a:r>
              <a:endPara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7757" y="3604516"/>
            <a:ext cx="3492359" cy="781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7002" y="2840654"/>
            <a:ext cx="4686300" cy="800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7757" y="1939812"/>
            <a:ext cx="3492359" cy="781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7002" y="1175950"/>
            <a:ext cx="4686300" cy="800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1754" y="224135"/>
            <a:ext cx="590550" cy="838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2771" y="262235"/>
            <a:ext cx="647700" cy="80010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10370238" y="1041978"/>
            <a:ext cx="0" cy="4487167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987334" y="1041978"/>
            <a:ext cx="0" cy="4487167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82546" y="5642760"/>
            <a:ext cx="409575" cy="2381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65450" y="5636581"/>
            <a:ext cx="409575" cy="23812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043909" y="2692133"/>
            <a:ext cx="4241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B. Stop-and-Wait Protocol</a:t>
            </a:r>
          </a:p>
        </p:txBody>
      </p:sp>
    </p:spTree>
    <p:extLst>
      <p:ext uri="{BB962C8B-B14F-4D97-AF65-F5344CB8AC3E}">
        <p14:creationId xmlns:p14="http://schemas.microsoft.com/office/powerpoint/2010/main" val="161253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6563" y="357892"/>
            <a:ext cx="10250175" cy="6033212"/>
          </a:xfrm>
          <a:prstGeom prst="rect">
            <a:avLst/>
          </a:prstGeom>
          <a:noFill/>
          <a:ln w="28575">
            <a:solidFill>
              <a:srgbClr val="406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4008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597" y="-13087"/>
            <a:ext cx="3408104" cy="741956"/>
          </a:xfrm>
          <a:prstGeom prst="rect">
            <a:avLst/>
          </a:prstGeom>
        </p:spPr>
      </p:pic>
      <p:sp>
        <p:nvSpPr>
          <p:cNvPr id="2" name="AutoShape 4" descr="Image result for arduino projects carto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arduino projects cartoo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73100" y="5398525"/>
            <a:ext cx="10001476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Asst. Prof. Dr.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Mazin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S. Al-Hakeem</a:t>
            </a:r>
            <a:endParaRPr lang="ar-IQ" sz="105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  <a:p>
            <a:pPr algn="ctr" rtl="1"/>
            <a:endParaRPr lang="ar-IQ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Naskh Arabic" panose="020B0502040504020204" pitchFamily="34" charset="-78"/>
              <a:cs typeface="Noto Naskh Arabic" panose="020B0502040504020204" pitchFamily="34" charset="-78"/>
            </a:endParaRPr>
          </a:p>
        </p:txBody>
      </p:sp>
      <p:sp>
        <p:nvSpPr>
          <p:cNvPr id="14" name="AutoShape 12" descr="Image result for rain cartoon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 descr="Image result for rain cartoon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68709" y="754797"/>
            <a:ext cx="479458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Networks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Chapter Seven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LINK LAYER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56037" y="2343648"/>
            <a:ext cx="7888057" cy="823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  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Part II a)</a:t>
            </a:r>
            <a:endParaRPr lang="en-US" sz="9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 rot="21175857">
            <a:off x="2603676" y="2235082"/>
            <a:ext cx="5891357" cy="29374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13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Thanks</a:t>
            </a:r>
            <a:endParaRPr lang="en-US" sz="5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37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03275" y="-278296"/>
            <a:ext cx="10797188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 (I)</a:t>
            </a:r>
          </a:p>
        </p:txBody>
      </p:sp>
      <p:grpSp>
        <p:nvGrpSpPr>
          <p:cNvPr id="32" name="Group 31"/>
          <p:cNvGrpSpPr/>
          <p:nvPr/>
        </p:nvGrpSpPr>
        <p:grpSpPr>
          <a:xfrm rot="21097050">
            <a:off x="447261" y="1564709"/>
            <a:ext cx="4332500" cy="1945900"/>
            <a:chOff x="655983" y="1753465"/>
            <a:chExt cx="4332500" cy="1945900"/>
          </a:xfrm>
        </p:grpSpPr>
        <p:sp>
          <p:nvSpPr>
            <p:cNvPr id="23" name="Rectangle 22"/>
            <p:cNvSpPr/>
            <p:nvPr/>
          </p:nvSpPr>
          <p:spPr>
            <a:xfrm>
              <a:off x="655983" y="1753465"/>
              <a:ext cx="228460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Framing</a:t>
              </a:r>
              <a:endParaRPr lang="en-US" sz="4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337419" y="2569073"/>
              <a:ext cx="320632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accent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Fixed-Size Framing</a:t>
              </a:r>
              <a:endParaRPr lang="en-US" sz="2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337419" y="3176145"/>
              <a:ext cx="365106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Variable-Size Framing</a:t>
              </a:r>
              <a:endPara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727425" y="4252426"/>
            <a:ext cx="6109237" cy="1844872"/>
            <a:chOff x="1489127" y="4442418"/>
            <a:chExt cx="6109237" cy="1844872"/>
          </a:xfrm>
        </p:grpSpPr>
        <p:sp>
          <p:nvSpPr>
            <p:cNvPr id="26" name="Rectangle 25"/>
            <p:cNvSpPr/>
            <p:nvPr/>
          </p:nvSpPr>
          <p:spPr>
            <a:xfrm>
              <a:off x="1489127" y="4442418"/>
              <a:ext cx="6109237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Flow and Error Control 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250076" y="5253785"/>
              <a:ext cx="222362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accent1">
                      <a:lumMod val="75000"/>
                    </a:schemeClr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Flow Control</a:t>
              </a:r>
              <a:endParaRPr lang="en-US" sz="2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250076" y="5764070"/>
              <a:ext cx="234692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Error Control</a:t>
              </a:r>
              <a:endPara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 rot="437357">
            <a:off x="5336203" y="1573604"/>
            <a:ext cx="6057517" cy="1712328"/>
            <a:chOff x="5530565" y="1578814"/>
            <a:chExt cx="6057517" cy="1712328"/>
          </a:xfrm>
        </p:grpSpPr>
        <p:sp>
          <p:nvSpPr>
            <p:cNvPr id="29" name="Rectangle 28"/>
            <p:cNvSpPr/>
            <p:nvPr/>
          </p:nvSpPr>
          <p:spPr>
            <a:xfrm>
              <a:off x="7235578" y="1578814"/>
              <a:ext cx="242989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Protocols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530565" y="2337035"/>
              <a:ext cx="6057517" cy="95410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That </a:t>
              </a:r>
              <a:r>
                <a: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provide smooth and reliable transmission of frames between nodes</a:t>
              </a:r>
              <a:endPara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515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17659" y="-198782"/>
            <a:ext cx="11585865" cy="11894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 (II a)</a:t>
            </a:r>
          </a:p>
        </p:txBody>
      </p:sp>
      <p:grpSp>
        <p:nvGrpSpPr>
          <p:cNvPr id="32" name="Group 31"/>
          <p:cNvGrpSpPr/>
          <p:nvPr/>
        </p:nvGrpSpPr>
        <p:grpSpPr>
          <a:xfrm rot="20915995">
            <a:off x="456447" y="1322710"/>
            <a:ext cx="5073944" cy="1932660"/>
            <a:chOff x="371972" y="1784149"/>
            <a:chExt cx="5073944" cy="1932660"/>
          </a:xfrm>
        </p:grpSpPr>
        <p:sp>
          <p:nvSpPr>
            <p:cNvPr id="23" name="Rectangle 22"/>
            <p:cNvSpPr/>
            <p:nvPr/>
          </p:nvSpPr>
          <p:spPr>
            <a:xfrm>
              <a:off x="1462546" y="1784149"/>
              <a:ext cx="242989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Protocols</a:t>
              </a:r>
              <a:endParaRPr lang="en-US" sz="36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35249" y="2569073"/>
              <a:ext cx="50106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Noiseless (error-free) Channels</a:t>
              </a:r>
              <a:r>
                <a:rPr lang="en-US" sz="2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71972" y="3193589"/>
              <a:ext cx="506356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Noisy (error-creating) Channels</a:t>
              </a:r>
              <a:endPara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 rot="263522">
            <a:off x="5805895" y="3098960"/>
            <a:ext cx="5763437" cy="2396882"/>
            <a:chOff x="444568" y="4376379"/>
            <a:chExt cx="5763437" cy="2396882"/>
          </a:xfrm>
        </p:grpSpPr>
        <p:sp>
          <p:nvSpPr>
            <p:cNvPr id="26" name="Rectangle 25"/>
            <p:cNvSpPr/>
            <p:nvPr/>
          </p:nvSpPr>
          <p:spPr>
            <a:xfrm>
              <a:off x="444568" y="4376379"/>
              <a:ext cx="576343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Noisy (error-creating) Channels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70233" y="5043296"/>
              <a:ext cx="46910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Stop-and-Wait ARQ </a:t>
              </a:r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Protocol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332035" y="5648658"/>
              <a:ext cx="416748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Go-Back-N ARQ Protocol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49719" y="6250041"/>
              <a:ext cx="493211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Selective Repeat ARQ Protocol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 rot="21204880">
            <a:off x="138951" y="4005015"/>
            <a:ext cx="57089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Noiseless (error-free) Channels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" name="Rectangle 29"/>
          <p:cNvSpPr/>
          <p:nvPr/>
        </p:nvSpPr>
        <p:spPr>
          <a:xfrm rot="21204880">
            <a:off x="1523392" y="4661522"/>
            <a:ext cx="28808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Simplest Protocol</a:t>
            </a:r>
          </a:p>
        </p:txBody>
      </p:sp>
      <p:sp>
        <p:nvSpPr>
          <p:cNvPr id="31" name="Rectangle 30"/>
          <p:cNvSpPr/>
          <p:nvPr/>
        </p:nvSpPr>
        <p:spPr>
          <a:xfrm rot="21204880">
            <a:off x="1215181" y="5198924"/>
            <a:ext cx="38228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Stop-and-Wait Protocol</a:t>
            </a:r>
          </a:p>
        </p:txBody>
      </p:sp>
    </p:spTree>
    <p:extLst>
      <p:ext uri="{BB962C8B-B14F-4D97-AF65-F5344CB8AC3E}">
        <p14:creationId xmlns:p14="http://schemas.microsoft.com/office/powerpoint/2010/main" val="18105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17659" y="-198782"/>
            <a:ext cx="11585865" cy="11894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Data Link Control and Protocols (II a)</a:t>
            </a:r>
          </a:p>
        </p:txBody>
      </p:sp>
      <p:grpSp>
        <p:nvGrpSpPr>
          <p:cNvPr id="32" name="Group 31"/>
          <p:cNvGrpSpPr/>
          <p:nvPr/>
        </p:nvGrpSpPr>
        <p:grpSpPr>
          <a:xfrm rot="20915995">
            <a:off x="456447" y="1322710"/>
            <a:ext cx="5073944" cy="1932660"/>
            <a:chOff x="371972" y="1784149"/>
            <a:chExt cx="5073944" cy="1932660"/>
          </a:xfrm>
        </p:grpSpPr>
        <p:sp>
          <p:nvSpPr>
            <p:cNvPr id="23" name="Rectangle 22"/>
            <p:cNvSpPr/>
            <p:nvPr/>
          </p:nvSpPr>
          <p:spPr>
            <a:xfrm>
              <a:off x="1462546" y="1784149"/>
              <a:ext cx="242989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Protocols</a:t>
              </a:r>
              <a:endParaRPr lang="en-US" sz="36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35249" y="2569073"/>
              <a:ext cx="50106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Noiseless (error-free) Channels</a:t>
              </a:r>
              <a:r>
                <a:rPr lang="en-US" sz="2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71972" y="3193589"/>
              <a:ext cx="506356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Noisy (error-creating) Channels</a:t>
              </a:r>
              <a:endPara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 rot="263522">
            <a:off x="5805895" y="3098960"/>
            <a:ext cx="5763437" cy="2396882"/>
            <a:chOff x="444568" y="4376379"/>
            <a:chExt cx="5763437" cy="2396882"/>
          </a:xfrm>
        </p:grpSpPr>
        <p:sp>
          <p:nvSpPr>
            <p:cNvPr id="26" name="Rectangle 25"/>
            <p:cNvSpPr/>
            <p:nvPr/>
          </p:nvSpPr>
          <p:spPr>
            <a:xfrm>
              <a:off x="444568" y="4376379"/>
              <a:ext cx="576343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Noisy (error-creating) Channels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70233" y="5043296"/>
              <a:ext cx="46910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Stop-and-Wait ARQ </a:t>
              </a:r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Protocol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332035" y="5648658"/>
              <a:ext cx="416748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Go-Back-N ARQ Protocol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49719" y="6250041"/>
              <a:ext cx="493211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b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Selective Repeat ARQ Protocol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8951" y="4005015"/>
            <a:ext cx="5708935" cy="1717129"/>
            <a:chOff x="138951" y="4005015"/>
            <a:chExt cx="5708935" cy="1717129"/>
          </a:xfrm>
        </p:grpSpPr>
        <p:sp>
          <p:nvSpPr>
            <p:cNvPr id="29" name="Rectangle 28"/>
            <p:cNvSpPr/>
            <p:nvPr/>
          </p:nvSpPr>
          <p:spPr>
            <a:xfrm rot="21204880">
              <a:off x="138951" y="4005015"/>
              <a:ext cx="570893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n-US" sz="32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Noiseless (error-free) Channels</a:t>
              </a:r>
              <a:r>
                <a:rPr lang="en-US" sz="32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0" name="Rectangle 29"/>
            <p:cNvSpPr/>
            <p:nvPr/>
          </p:nvSpPr>
          <p:spPr>
            <a:xfrm rot="21204880">
              <a:off x="1523392" y="4661522"/>
              <a:ext cx="288085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Simplest Protocol</a:t>
              </a:r>
            </a:p>
          </p:txBody>
        </p:sp>
        <p:sp>
          <p:nvSpPr>
            <p:cNvPr id="31" name="Rectangle 30"/>
            <p:cNvSpPr/>
            <p:nvPr/>
          </p:nvSpPr>
          <p:spPr>
            <a:xfrm rot="21204880">
              <a:off x="1215181" y="5198924"/>
              <a:ext cx="382284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Stop-and-Wait Protocol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629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7.40741E-7 L -2.91667E-6 0.00023 C 0.00157 -0.0287 -0.00052 0.00833 0.00117 -0.04421 C 0.00131 -0.04769 0.0017 -0.05093 0.00183 -0.05417 C 0.00274 -0.06644 0.00157 -0.06157 0.00391 -0.06921 C 0.00352 -0.07176 0.00261 -0.07407 0.00261 -0.07662 C 0.00261 -0.08102 0.0043 -0.08657 0.00521 -0.09074 C 0.00547 -0.0919 0.0056 -0.09282 0.00586 -0.09398 C 0.00651 -0.09583 0.00729 -0.09745 0.00795 -0.09931 C 0.00821 -0.10023 0.00834 -0.10139 0.0086 -0.10255 C 0.01094 -0.11273 0.00899 -0.10394 0.01055 -0.11111 C 0.00964 -0.11273 0.00821 -0.11343 0.00795 -0.11551 C 0.00664 -0.12361 0.00834 -0.12315 0.01055 -0.12732 C 0.01107 -0.12824 0.01146 -0.12963 0.01185 -0.13056 C 0.01485 -0.14722 0.01133 -0.13171 0.01524 -0.14144 C 0.01563 -0.14236 0.01563 -0.14352 0.01589 -0.14468 C 0.01641 -0.14653 0.01667 -0.14838 0.01719 -0.15 C 0.01849 -0.15417 0.01953 -0.15602 0.02123 -0.15972 C 0.02149 -0.16065 0.02162 -0.16181 0.02188 -0.16296 C 0.02266 -0.16528 0.028 -0.17732 0.02865 -0.17801 L 0.03256 -0.18241 C 0.03516 -0.19468 0.03177 -0.18426 0.03998 -0.19097 C 0.04089 -0.19167 0.04115 -0.19398 0.04193 -0.19537 C 0.04258 -0.19607 0.04323 -0.19676 0.04401 -0.19745 C 0.04349 -0.19861 0.04258 -0.19954 0.04258 -0.2007 C 0.04284 -0.20232 0.04388 -0.20301 0.04466 -0.20394 C 0.04701 -0.20695 0.04818 -0.20718 0.05065 -0.20926 C 0.05547 -0.21366 0.05235 -0.21157 0.05599 -0.21366 C 0.05638 -0.21435 0.05677 -0.21505 0.05742 -0.21574 C 0.06003 -0.21898 0.06224 -0.22037 0.06537 -0.22222 C 0.06602 -0.22269 0.0668 -0.22292 0.06745 -0.22338 C 0.07357 -0.22778 0.06914 -0.2257 0.07396 -0.22778 C 0.08021 -0.23264 0.07748 -0.23102 0.08203 -0.2331 C 0.08282 -0.2338 0.08334 -0.23449 0.08399 -0.23519 C 0.08464 -0.23565 0.08542 -0.23588 0.08607 -0.23634 C 0.0905 -0.2382 0.09089 -0.2382 0.09466 -0.23958 C 0.09584 -0.24051 0.09688 -0.2419 0.09818 -0.24259 C 0.09935 -0.24352 0.10078 -0.24329 0.10209 -0.24398 C 0.10326 -0.24421 0.1043 -0.24445 0.10547 -0.24491 C 0.10651 -0.24583 0.10769 -0.24722 0.10886 -0.24815 C 0.10951 -0.24861 0.11003 -0.24884 0.11081 -0.24931 C 0.11563 -0.25116 0.11276 -0.24931 0.1181 -0.25139 C 0.11888 -0.25162 0.11953 -0.25208 0.12019 -0.25255 C 0.12097 -0.25278 0.12188 -0.25301 0.12279 -0.25347 C 0.12826 -0.25648 0.12409 -0.25509 0.12891 -0.25671 C 0.13256 -0.2581 0.13216 -0.25787 0.13607 -0.2588 C 0.13881 -0.25972 0.13933 -0.25972 0.14154 -0.26111 C 0.14258 -0.26181 0.14375 -0.26273 0.14492 -0.2632 C 0.14636 -0.26389 0.14792 -0.26389 0.14961 -0.26435 C 0.15039 -0.26458 0.15131 -0.26505 0.15222 -0.26551 C 0.15495 -0.2662 0.16029 -0.26736 0.16029 -0.26713 C 0.16472 -0.26991 0.15925 -0.26713 0.16628 -0.26968 C 0.16693 -0.26991 0.16745 -0.2706 0.16823 -0.27083 C 0.17253 -0.27222 0.17813 -0.27245 0.18229 -0.27292 C 0.1836 -0.27338 0.1849 -0.27338 0.18633 -0.27407 C 0.1905 -0.27546 0.18854 -0.2757 0.19427 -0.27616 C 0.20274 -0.27685 0.21133 -0.27685 0.21966 -0.27732 C 0.22396 -0.27755 0.22813 -0.27801 0.23242 -0.27824 C 0.24037 -0.27963 0.23633 -0.2794 0.24453 -0.2794 L 0.24453 -0.27917 " pathEditMode="relative" rAng="0" ptsTypes="AAAAAAAAAAAAAAAAAAAAAAAAAAAAAAAAAAAAAAAAAAAAAAAAAAAAAAAAAAAA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27" y="-1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476" y="-139148"/>
            <a:ext cx="11333922" cy="752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0612" y="612917"/>
            <a:ext cx="50921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Noiseless (error-free) Channels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6029246" y="612917"/>
            <a:ext cx="5102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oisy (error-creating) Channels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8476" y="1264569"/>
            <a:ext cx="5396421" cy="50167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Noiseless channels are the ideal channel in which no frames are lost, duplicated, or corrupted. </a:t>
            </a:r>
          </a:p>
          <a:p>
            <a:pPr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introduce two protocols for this type of channel.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is a protocol that does not use flow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(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Simplest Protocol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the second is the one that does (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Stop-and-Wait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course, neither has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error control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we have assumed that the channel is a perfect noiseless channel.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82532" y="1264569"/>
            <a:ext cx="5396421" cy="4154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the Stop-and-Wait Protocol gives us an idea of how to add flow control to its predecessor, noiseless channels are nonexistent (i.e. the error control are ignored). 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discuss three protocols in this section that use error control.</a:t>
            </a:r>
          </a:p>
          <a:p>
            <a:pPr lvl="0"/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Stop-and-Wait ARQ</a:t>
            </a:r>
          </a:p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Go-Back-N ARQ</a:t>
            </a:r>
          </a:p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Selective Repeat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ARQ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8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98365" y="375878"/>
            <a:ext cx="5237922" cy="6034861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0" y="5098467"/>
            <a:ext cx="4686300" cy="8001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0" y="3957951"/>
            <a:ext cx="4686300" cy="8001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0" y="3150451"/>
            <a:ext cx="4686300" cy="800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8598" y="-119270"/>
            <a:ext cx="11333922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8847" y="2070807"/>
            <a:ext cx="60020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unidirectional protocol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data frames are traveling in only one direction from the sender to receiver.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598" y="481818"/>
            <a:ext cx="6987211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7.6.1- Noiseless (error-free) Channels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8063" y="1405457"/>
            <a:ext cx="590550" cy="838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19080" y="1443557"/>
            <a:ext cx="647700" cy="800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0" y="2367690"/>
            <a:ext cx="4686300" cy="80010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10506486" y="2233718"/>
            <a:ext cx="0" cy="3796651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123582" y="2233718"/>
            <a:ext cx="0" cy="3796651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8794" y="6070741"/>
            <a:ext cx="409575" cy="23812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01698" y="6064562"/>
            <a:ext cx="409575" cy="23812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 flipH="1">
            <a:off x="9088174" y="4589073"/>
            <a:ext cx="172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</a:p>
          <a:p>
            <a:r>
              <a:rPr lang="en-US" dirty="0"/>
              <a:t>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49861" y="3570206"/>
            <a:ext cx="57627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assume that the receiver can immediately handle any frame it receives with a processing time that is small enough to be negligible.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292839" y="375878"/>
            <a:ext cx="43467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using (Flow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Diagram)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Simplest Protocol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29983" y="1303853"/>
            <a:ext cx="37663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A. Simplest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Protocol</a:t>
            </a:r>
          </a:p>
        </p:txBody>
      </p:sp>
    </p:spTree>
    <p:extLst>
      <p:ext uri="{BB962C8B-B14F-4D97-AF65-F5344CB8AC3E}">
        <p14:creationId xmlns:p14="http://schemas.microsoft.com/office/powerpoint/2010/main" val="248983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23" grpId="0"/>
      <p:bldP spid="24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3189" y="5108406"/>
            <a:ext cx="4686300" cy="8001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3189" y="3967890"/>
            <a:ext cx="4686300" cy="8001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3189" y="3160390"/>
            <a:ext cx="4686300" cy="800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38537" y="-109331"/>
            <a:ext cx="11333922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4724" y="4599012"/>
            <a:ext cx="58849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very simple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sender sends a sequence of frames without even thinking about the receiver. </a:t>
            </a:r>
            <a:endParaRPr lang="en-US" sz="16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send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frames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events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 at the sender site and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foue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events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receiver sit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8537" y="491757"/>
            <a:ext cx="6987211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7.6.1- Noiseless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(error-free) Channels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8002" y="1415396"/>
            <a:ext cx="590550" cy="838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9019" y="1453496"/>
            <a:ext cx="647700" cy="800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3189" y="2377629"/>
            <a:ext cx="4686300" cy="80010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10516425" y="2243657"/>
            <a:ext cx="0" cy="3796651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133521" y="2243657"/>
            <a:ext cx="0" cy="3796651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28733" y="6080680"/>
            <a:ext cx="409575" cy="23812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11637" y="6074501"/>
            <a:ext cx="409575" cy="23812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 flipH="1">
            <a:off x="9098113" y="4599012"/>
            <a:ext cx="172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</a:p>
          <a:p>
            <a:r>
              <a:rPr lang="en-US" dirty="0"/>
              <a:t>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74724" y="1978091"/>
            <a:ext cx="5917537" cy="2469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link layer of the receiver immediately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removes the header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frame and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hands the data packet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its network layer, which can also accept the packet immediately. </a:t>
            </a:r>
          </a:p>
          <a:p>
            <a:pPr algn="just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words, the receiver can never be overwhelmed with incoming frames.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333798" y="489773"/>
            <a:ext cx="42386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using (Flow Diagram)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Simplest Protocol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9922" y="1313792"/>
            <a:ext cx="37663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A. Simplest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Protocol</a:t>
            </a:r>
          </a:p>
        </p:txBody>
      </p:sp>
    </p:spTree>
    <p:extLst>
      <p:ext uri="{BB962C8B-B14F-4D97-AF65-F5344CB8AC3E}">
        <p14:creationId xmlns:p14="http://schemas.microsoft.com/office/powerpoint/2010/main" val="90385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537" y="-139148"/>
            <a:ext cx="11333922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8786" y="2060869"/>
            <a:ext cx="110412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frames arrive at the receiver site 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faster than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can be processed, the frames must be stored until their use.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8537" y="471880"/>
            <a:ext cx="6987211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7.6.1- Noiseless (error-free) Channels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812" y="757382"/>
            <a:ext cx="590550" cy="838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6829" y="795482"/>
            <a:ext cx="647700" cy="8001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88786" y="3053088"/>
            <a:ext cx="110900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Normally, the receiver does not have 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enough storage space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especially if it is receiving data from many sources.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9922" y="1293915"/>
            <a:ext cx="48129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Stop-and-Wait Protocol</a:t>
            </a:r>
          </a:p>
        </p:txBody>
      </p:sp>
      <p:sp>
        <p:nvSpPr>
          <p:cNvPr id="2" name="Rectangle 1"/>
          <p:cNvSpPr/>
          <p:nvPr/>
        </p:nvSpPr>
        <p:spPr>
          <a:xfrm>
            <a:off x="413217" y="4189374"/>
            <a:ext cx="112553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may result in either the 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discarding of frames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denial of 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 (</a:t>
            </a:r>
            <a:r>
              <a:rPr lang="en-US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3218" y="4772203"/>
            <a:ext cx="60120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prevent the receiver from becoming overwhelmed with frames, we somehow need to tell the sender to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 down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>
          <a:xfrm>
            <a:off x="6751418" y="4894773"/>
            <a:ext cx="4387852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must be feedback from the receiver to the sender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ACK)</a:t>
            </a:r>
            <a:endParaRPr lang="en-US" sz="2800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31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/>
      <p:bldP spid="27" grpId="0"/>
      <p:bldP spid="2" grpId="0"/>
      <p:bldP spid="6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391" y="5155147"/>
            <a:ext cx="4686300" cy="8001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6235" y="4297267"/>
            <a:ext cx="3492359" cy="78105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480" y="3533405"/>
            <a:ext cx="4686300" cy="800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6235" y="2632563"/>
            <a:ext cx="3492359" cy="78105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480" y="1868701"/>
            <a:ext cx="4686300" cy="800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38537" y="0"/>
            <a:ext cx="11333922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7.6- Protocols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8786" y="2200016"/>
            <a:ext cx="61809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protocol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 the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Stop-and-Wait Protocol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because the sender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one frame,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until it receives confirmation from the receiver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(okay to go ahead)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then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next frame.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8537" y="611027"/>
            <a:ext cx="6987211" cy="742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7.6.1- Noiseless (error-free) Channels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0232" y="916886"/>
            <a:ext cx="590550" cy="838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41249" y="954986"/>
            <a:ext cx="647700" cy="8001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339922" y="1433062"/>
            <a:ext cx="48129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Stop-and-Wait Protocol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242311" y="70408"/>
            <a:ext cx="43744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 Diagram)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Stop-and-Wait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0618716" y="1734729"/>
            <a:ext cx="0" cy="4487167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235812" y="1734729"/>
            <a:ext cx="0" cy="4487167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31024" y="6335511"/>
            <a:ext cx="409575" cy="2381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13928" y="6329332"/>
            <a:ext cx="409575" cy="23812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330839" y="4816707"/>
            <a:ext cx="6238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add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(ACK) 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previous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17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732</Words>
  <Application>Microsoft Office PowerPoint</Application>
  <PresentationFormat>Widescreen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Aharoni</vt:lpstr>
      <vt:lpstr>Arial</vt:lpstr>
      <vt:lpstr>Calibri</vt:lpstr>
      <vt:lpstr>Calibri Light</vt:lpstr>
      <vt:lpstr>Calisto MT</vt:lpstr>
      <vt:lpstr>Noto Naskh Arabic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Mazin Al-Hakeem</dc:creator>
  <cp:lastModifiedBy>Mazin Al-Hakeem</cp:lastModifiedBy>
  <cp:revision>48</cp:revision>
  <dcterms:created xsi:type="dcterms:W3CDTF">2018-04-07T20:27:30Z</dcterms:created>
  <dcterms:modified xsi:type="dcterms:W3CDTF">2018-05-21T20:56:14Z</dcterms:modified>
</cp:coreProperties>
</file>