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3" r:id="rId4"/>
    <p:sldId id="262" r:id="rId5"/>
    <p:sldId id="261" r:id="rId6"/>
    <p:sldId id="260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1" r:id="rId17"/>
    <p:sldId id="272" r:id="rId18"/>
    <p:sldId id="264" r:id="rId19"/>
    <p:sldId id="274" r:id="rId20"/>
    <p:sldId id="275" r:id="rId21"/>
    <p:sldId id="277" r:id="rId22"/>
    <p:sldId id="278" r:id="rId23"/>
    <p:sldId id="282" r:id="rId24"/>
    <p:sldId id="279" r:id="rId25"/>
    <p:sldId id="280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D4"/>
    <a:srgbClr val="FA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264996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709325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126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57559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71" y="137387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6826" y="2771736"/>
            <a:ext cx="9992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separate one frame from the next,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8-bit flag is added at the beginning and the end of a frame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7471" y="805092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3742" y="2033047"/>
            <a:ext cx="4988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Character-Oriented Approach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6826" y="3941312"/>
            <a:ext cx="9992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flag, composed of protocol-dependent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signals the start or end of a frame.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8982" y="5198166"/>
            <a:ext cx="9257010" cy="1416987"/>
            <a:chOff x="1798982" y="5198166"/>
            <a:chExt cx="9257010" cy="1416987"/>
          </a:xfrm>
        </p:grpSpPr>
        <p:pic>
          <p:nvPicPr>
            <p:cNvPr id="9" name="Picture 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591" y="5198166"/>
              <a:ext cx="8623487" cy="1323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9545244" y="5889597"/>
              <a:ext cx="1510748" cy="725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98982" y="5879658"/>
              <a:ext cx="1510748" cy="725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459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71" y="137387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6826" y="2771736"/>
            <a:ext cx="9992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separate one frame from the next,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8-bit flag is added at the beginning and the end of a frame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7471" y="805092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3742" y="2033047"/>
            <a:ext cx="4988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Character-Oriented Approach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6826" y="3941312"/>
            <a:ext cx="9992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flag, composed of protocol-dependent 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signals the start or end of a frame.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91" y="5198166"/>
            <a:ext cx="8623487" cy="132322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9545244" y="5889597"/>
            <a:ext cx="1510748" cy="725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98982" y="5879658"/>
            <a:ext cx="1510748" cy="725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485827">
            <a:off x="6893655" y="844111"/>
            <a:ext cx="4000501" cy="1200329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flag could be selected to be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any character not used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text communication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5052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71" y="137387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6826" y="2771736"/>
            <a:ext cx="9992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bit-oriented protocol,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section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frame is a sequence of bits to be interpreted by the upper layer as text, graphic, audio, video, and so on.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addition to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(and possible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trailers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we still need a delimiter to separate one frame from the other.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471" y="805092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3742" y="2033047"/>
            <a:ext cx="4988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Bit-Oriented Approach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485827">
            <a:off x="6116726" y="778004"/>
            <a:ext cx="4801301" cy="1569660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Character-oriented framing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framing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popular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text, graphic, audio, video, and so on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 exchanged by the data link layers.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08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71" y="137387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6826" y="2771736"/>
            <a:ext cx="9992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protocols use a special 8-bit pattern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 01111110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delimiter to define the beginning and the end of the frame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471" y="805092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3742" y="2033047"/>
            <a:ext cx="4988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Bit-Oriented Approach</a:t>
            </a:r>
          </a:p>
        </p:txBody>
      </p:sp>
      <p:sp>
        <p:nvSpPr>
          <p:cNvPr id="7" name="Rectangle 6"/>
          <p:cNvSpPr/>
          <p:nvPr/>
        </p:nvSpPr>
        <p:spPr>
          <a:xfrm rot="485827">
            <a:off x="6116726" y="1147335"/>
            <a:ext cx="4801301" cy="830997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flag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8-bit pattern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01111110 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71" y="3988614"/>
            <a:ext cx="8171623" cy="237720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50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3215" y="0"/>
            <a:ext cx="2519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tuffing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214" y="1234579"/>
            <a:ext cx="11224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flag pattern appears in the data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 need to somehow inform the receiver that this is not the end of the frame. </a:t>
            </a:r>
          </a:p>
        </p:txBody>
      </p:sp>
      <p:sp>
        <p:nvSpPr>
          <p:cNvPr id="10" name="Rectangle 9"/>
          <p:cNvSpPr/>
          <p:nvPr/>
        </p:nvSpPr>
        <p:spPr>
          <a:xfrm rot="438875">
            <a:off x="7893335" y="462015"/>
            <a:ext cx="2673448" cy="461665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01111110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3215" y="2194813"/>
            <a:ext cx="11224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do this by stuffing 1 single bit (instead of 1 byte) to prevent the pattern from looking like a flag. The strategy is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 stuffing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6354" y="3168400"/>
            <a:ext cx="10821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bit stuffing, if a 0 and five consecutive 1 bits are encountered, an extra 0 is added.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66354" y="3759302"/>
            <a:ext cx="108214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extra stuffed bit is eventually removed from the data by the receiver. Note that the extra bit is added after one 0 followed by five 1s regardless of the value of the next bit. This guarantees that the flag field sequence does not inadvertently appear in the frame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 animBg="1"/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47" y="613063"/>
            <a:ext cx="9085235" cy="54678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364182" y="4634345"/>
            <a:ext cx="5091545" cy="201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267691" y="2587336"/>
            <a:ext cx="9673936" cy="222365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630766" y="1444060"/>
            <a:ext cx="3972907" cy="127835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3215" y="0"/>
            <a:ext cx="2519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tuffing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936" y="6350169"/>
            <a:ext cx="35234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:Bit stuffing and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unstuffing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1108248" y="1771098"/>
            <a:ext cx="3522518" cy="127835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8525741" y="1768863"/>
            <a:ext cx="3522518" cy="127835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097050">
            <a:off x="1396179" y="1173614"/>
            <a:ext cx="2284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 rot="21097050">
            <a:off x="2295573" y="1954445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097050">
            <a:off x="2381702" y="274441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11" name="Rectangle 10"/>
          <p:cNvSpPr/>
          <p:nvPr/>
        </p:nvSpPr>
        <p:spPr>
          <a:xfrm rot="21097050">
            <a:off x="3086365" y="3057023"/>
            <a:ext cx="7767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Character-Oriented</a:t>
            </a:r>
            <a:r>
              <a:rPr lang="en-US" sz="2800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Approach </a:t>
            </a:r>
            <a:r>
              <a:rPr lang="en-US" sz="2800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characters</a:t>
            </a:r>
            <a:endParaRPr lang="en-US" sz="28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097050">
            <a:off x="3261039" y="4010572"/>
            <a:ext cx="5390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Bit-Oriented</a:t>
            </a:r>
            <a:r>
              <a:rPr lang="en-US" sz="2800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Approach </a:t>
            </a:r>
            <a:r>
              <a:rPr lang="en-US" sz="2800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01111110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041731">
            <a:off x="7401535" y="4144575"/>
            <a:ext cx="2519619" cy="66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tuffing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9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676" y="894340"/>
            <a:ext cx="113339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most important responsibilities of the data link layer are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flow control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control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Collectively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these functions are known as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link control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304720" y="2882348"/>
            <a:ext cx="5267739" cy="3399181"/>
          </a:xfrm>
          <a:prstGeom prst="wedgeRectCallout">
            <a:avLst>
              <a:gd name="adj1" fmla="val 18413"/>
              <a:gd name="adj2" fmla="val -9332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control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a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of procedures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restrict the amount of data that the sender can send before receiving an acknowledgment ,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one of the most important duties of the data link layer.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37759" y="2882347"/>
            <a:ext cx="5267739" cy="3399181"/>
          </a:xfrm>
          <a:prstGeom prst="wedgeRectCallout">
            <a:avLst>
              <a:gd name="adj1" fmla="val -34417"/>
              <a:gd name="adj2" fmla="val -8163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error detection and error correction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allows the receiver to inform the sender of any frames lost or damaged in transmission and coordinates the retransmission of those frames by the sender. </a:t>
            </a:r>
          </a:p>
        </p:txBody>
      </p:sp>
    </p:spTree>
    <p:extLst>
      <p:ext uri="{BB962C8B-B14F-4D97-AF65-F5344CB8AC3E}">
        <p14:creationId xmlns:p14="http://schemas.microsoft.com/office/powerpoint/2010/main" val="26643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6" y="884401"/>
            <a:ext cx="4323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7.5.1- Flow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247861" y="884401"/>
            <a:ext cx="6682408" cy="2107277"/>
          </a:xfrm>
          <a:prstGeom prst="wedgeRectCallout">
            <a:avLst>
              <a:gd name="adj1" fmla="val -65873"/>
              <a:gd name="adj2" fmla="val -3806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control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a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of procedures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restrict the amount of data that the sender can send before receiving an acknowledgment ,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20749894">
            <a:off x="724152" y="3975831"/>
            <a:ext cx="4227443" cy="1569660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flow of data must not be allowed to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overwhelm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6" y="884401"/>
            <a:ext cx="4323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7.5.1- Flow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9773" y="3556424"/>
            <a:ext cx="100550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receiving device must be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inform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sending device before those limits are reached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request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transmitting device send fewer frames or stop temporarily. 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data must be checked and processed before they can be used.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9774" y="1763466"/>
            <a:ext cx="100550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receiving device has a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speed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which it can process incoming data and a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amount of memory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to store incoming data. </a:t>
            </a:r>
          </a:p>
        </p:txBody>
      </p:sp>
    </p:spTree>
    <p:extLst>
      <p:ext uri="{BB962C8B-B14F-4D97-AF65-F5344CB8AC3E}">
        <p14:creationId xmlns:p14="http://schemas.microsoft.com/office/powerpoint/2010/main" val="2860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31875" y="0"/>
            <a:ext cx="10797188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(I)</a:t>
            </a:r>
          </a:p>
        </p:txBody>
      </p:sp>
      <p:grpSp>
        <p:nvGrpSpPr>
          <p:cNvPr id="32" name="Group 31"/>
          <p:cNvGrpSpPr/>
          <p:nvPr/>
        </p:nvGrpSpPr>
        <p:grpSpPr>
          <a:xfrm rot="21097050">
            <a:off x="675861" y="1843005"/>
            <a:ext cx="4332500" cy="1945900"/>
            <a:chOff x="655983" y="1753465"/>
            <a:chExt cx="4332500" cy="1945900"/>
          </a:xfrm>
        </p:grpSpPr>
        <p:sp>
          <p:nvSpPr>
            <p:cNvPr id="23" name="Rectangle 22"/>
            <p:cNvSpPr/>
            <p:nvPr/>
          </p:nvSpPr>
          <p:spPr>
            <a:xfrm>
              <a:off x="655983" y="1753465"/>
              <a:ext cx="228460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Framing</a:t>
              </a:r>
              <a:endParaRPr lang="en-US" sz="4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37419" y="2569073"/>
              <a:ext cx="32063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Fixed-Size Framing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37419" y="3176145"/>
              <a:ext cx="36510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Variable-Size Framing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56025" y="4530722"/>
            <a:ext cx="6109237" cy="1844872"/>
            <a:chOff x="1489127" y="4442418"/>
            <a:chExt cx="6109237" cy="1844872"/>
          </a:xfrm>
        </p:grpSpPr>
        <p:sp>
          <p:nvSpPr>
            <p:cNvPr id="26" name="Rectangle 25"/>
            <p:cNvSpPr/>
            <p:nvPr/>
          </p:nvSpPr>
          <p:spPr>
            <a:xfrm>
              <a:off x="1489127" y="4442418"/>
              <a:ext cx="610923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Flow and Error Control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50076" y="5253785"/>
              <a:ext cx="22236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Flow Control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50076" y="5764070"/>
              <a:ext cx="23469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Error Control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437357">
            <a:off x="6765220" y="2040386"/>
            <a:ext cx="4893695" cy="1953844"/>
            <a:chOff x="6765220" y="1686325"/>
            <a:chExt cx="4893695" cy="1953844"/>
          </a:xfrm>
        </p:grpSpPr>
        <p:sp>
          <p:nvSpPr>
            <p:cNvPr id="29" name="Rectangle 28"/>
            <p:cNvSpPr/>
            <p:nvPr/>
          </p:nvSpPr>
          <p:spPr>
            <a:xfrm>
              <a:off x="6765220" y="1686325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54834" y="2569073"/>
              <a:ext cx="46040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Noiseless Channels Protocols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54834" y="3116949"/>
              <a:ext cx="40879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Noisy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Channels Protocols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6" y="884401"/>
            <a:ext cx="4323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7.5.1- Flow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7374" y="1840593"/>
            <a:ext cx="100550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rate of such processing is often slower than the rate of transmission. 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each receiving device has a block of memory, called 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buffer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reserved for storing incoming data until they are processed. 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buffer begins to fill up, the receiver must be able to tell the sender to halt transmission until it is once again able to receive.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6" y="884401"/>
            <a:ext cx="4323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7.5.2- Error Control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21103552">
            <a:off x="564942" y="4105184"/>
            <a:ext cx="507042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data link layer, the term error control refers primarily to methods of error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and retransmission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247861" y="884401"/>
            <a:ext cx="6682408" cy="2475025"/>
          </a:xfrm>
          <a:prstGeom prst="wedgeRectCallout">
            <a:avLst>
              <a:gd name="adj1" fmla="val -64832"/>
              <a:gd name="adj2" fmla="val -3806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control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error detection and error correction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allows the receiver to inform the sender of any frames lost or damaged in transmission and coordinates the retransmission of those frames by the sender.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1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46" y="884401"/>
            <a:ext cx="4323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7.5.2- Error Control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7.5- Flow and Error Control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2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7374" y="1889361"/>
            <a:ext cx="100550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control in the data link layer is often implemented simply. 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time an error is detected in an exchange, specified frames are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retransmitted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7374" y="4125428"/>
            <a:ext cx="10055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is called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 Repeat Request (ARQ).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21025015">
            <a:off x="852783" y="1131540"/>
            <a:ext cx="61092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Flow and Error Control </a:t>
            </a:r>
          </a:p>
        </p:txBody>
      </p:sp>
      <p:sp>
        <p:nvSpPr>
          <p:cNvPr id="27" name="Rectangle 26"/>
          <p:cNvSpPr/>
          <p:nvPr/>
        </p:nvSpPr>
        <p:spPr>
          <a:xfrm rot="21025015">
            <a:off x="1395070" y="2541091"/>
            <a:ext cx="2223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Flow Control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1025015">
            <a:off x="1902775" y="4200191"/>
            <a:ext cx="2346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Error Control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21025015">
            <a:off x="1952470" y="2387204"/>
            <a:ext cx="9563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such processing is often slower than the rate of transmission 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of procedures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restrict the amount of data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 rot="21025015">
            <a:off x="2458687" y="4451992"/>
            <a:ext cx="4411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Repeat Request (ARQ)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493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9868" y="970654"/>
            <a:ext cx="106580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let us see how the data link layer can combine framing, flow control, and error control to achieve the delivery of data from one node to another.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5548" y="2574238"/>
            <a:ext cx="9485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protocols are divided into those that can be used for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noiseless (error-free) channels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those that can be used for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 (error-creating) channels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0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7695" y="1068912"/>
            <a:ext cx="5092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 (error-free) Channels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494503" y="1068912"/>
            <a:ext cx="5102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oisy (error-creating) Channels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5559" y="1720564"/>
            <a:ext cx="5396421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Noiseless channels are the ideal channel in which no frames are lost, duplicated, or corrupted. 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introduce two protocols for this type of channel.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is a protocol that does not use flow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Simplest Protocol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the second is the one that does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neither has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control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we have assumed that the channel is a perfect noiseless channel.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7789" y="1720564"/>
            <a:ext cx="5396421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Stop-and-Wait Protocol gives us an idea of how to add flow control to its predecessor, noiseless channels are nonexistent (i.e. the error control are ignored).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discuss three protocols in this section that use error control.</a:t>
            </a:r>
          </a:p>
          <a:p>
            <a:pPr lv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ARQ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Go-Back-N ARQ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Repeat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ARQ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 rot="20917158">
            <a:off x="1318577" y="1086230"/>
            <a:ext cx="4893695" cy="1953844"/>
            <a:chOff x="6765220" y="1686325"/>
            <a:chExt cx="4893695" cy="1953844"/>
          </a:xfrm>
        </p:grpSpPr>
        <p:sp>
          <p:nvSpPr>
            <p:cNvPr id="29" name="Rectangle 28"/>
            <p:cNvSpPr/>
            <p:nvPr/>
          </p:nvSpPr>
          <p:spPr>
            <a:xfrm>
              <a:off x="6765220" y="1686325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54834" y="2569073"/>
              <a:ext cx="46040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Noiseless Channels Protocols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54834" y="3116949"/>
              <a:ext cx="40879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Noisy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Channels Protocols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15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264996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709325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7483" y="2343648"/>
            <a:ext cx="7625164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817970">
            <a:off x="2524163" y="2516405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9346" y="0"/>
            <a:ext cx="3162661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7.1- Introduction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435" y="696572"/>
            <a:ext cx="1110200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two main functions of the data link layer are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link control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media access control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314061" y="2331909"/>
            <a:ext cx="4045226" cy="2264364"/>
            <a:chOff x="576470" y="3153069"/>
            <a:chExt cx="4939747" cy="2264364"/>
          </a:xfrm>
        </p:grpSpPr>
        <p:sp>
          <p:nvSpPr>
            <p:cNvPr id="16" name="Rectangular Callout 15"/>
            <p:cNvSpPr/>
            <p:nvPr/>
          </p:nvSpPr>
          <p:spPr>
            <a:xfrm>
              <a:off x="576470" y="3153069"/>
              <a:ext cx="4939747" cy="2264364"/>
            </a:xfrm>
            <a:prstGeom prst="wedgeRectCallout">
              <a:avLst>
                <a:gd name="adj1" fmla="val -23612"/>
                <a:gd name="adj2" fmla="val -77315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6470" y="3248044"/>
              <a:ext cx="4939746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The second function of the data link layer is 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media access control</a:t>
              </a:r>
              <a:r>
                <a:rPr lang="en-US" sz="28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, or 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how to share the link</a:t>
              </a: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69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629399" y="1620730"/>
            <a:ext cx="5218043" cy="2792244"/>
            <a:chOff x="5864087" y="2227017"/>
            <a:chExt cx="6082748" cy="2792244"/>
          </a:xfrm>
        </p:grpSpPr>
        <p:sp>
          <p:nvSpPr>
            <p:cNvPr id="15" name="Rectangular Callout 14"/>
            <p:cNvSpPr/>
            <p:nvPr/>
          </p:nvSpPr>
          <p:spPr>
            <a:xfrm>
              <a:off x="5864087" y="2227017"/>
              <a:ext cx="6082748" cy="2792244"/>
            </a:xfrm>
            <a:prstGeom prst="wedgeRectCallout">
              <a:avLst>
                <a:gd name="adj1" fmla="val 12952"/>
                <a:gd name="adj2" fmla="val -64449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91536" y="2338172"/>
              <a:ext cx="5955298" cy="2569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The first function, 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data link control</a:t>
              </a:r>
              <a:r>
                <a:rPr lang="en-US" sz="28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, deals with the design and procedures for communication between two adjacent nodes: 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node-to-node communication</a:t>
              </a:r>
              <a:r>
                <a:rPr lang="en-US" sz="28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19346" y="0"/>
            <a:ext cx="3162661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7.1- Introduction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435" y="696572"/>
            <a:ext cx="1110200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two main functions of the data link layer are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link control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media access control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88311" y="2602652"/>
            <a:ext cx="5147176" cy="3798180"/>
            <a:chOff x="1842919" y="4770383"/>
            <a:chExt cx="9507553" cy="3517601"/>
          </a:xfrm>
        </p:grpSpPr>
        <p:sp>
          <p:nvSpPr>
            <p:cNvPr id="20" name="Rounded Rectangular Callout 19"/>
            <p:cNvSpPr/>
            <p:nvPr/>
          </p:nvSpPr>
          <p:spPr>
            <a:xfrm>
              <a:off x="1842919" y="4770383"/>
              <a:ext cx="9507553" cy="3517601"/>
            </a:xfrm>
            <a:prstGeom prst="wedgeRoundRectCallout">
              <a:avLst>
                <a:gd name="adj1" fmla="val 75016"/>
                <a:gd name="adj2" fmla="val -34513"/>
                <a:gd name="adj3" fmla="val 16667"/>
              </a:avLst>
            </a:prstGeom>
            <a:solidFill>
              <a:srgbClr val="FCD4D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33336" y="4990065"/>
              <a:ext cx="8726719" cy="32979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Data link control </a:t>
              </a:r>
              <a:r>
                <a:rPr lang="en-US" sz="2800" u="sng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functions</a:t>
              </a: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include </a:t>
              </a:r>
              <a:r>
                <a:rPr lang="en-US" sz="2800" b="1" i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framing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b="1" i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flow and error control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and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i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software implemented protocols</a:t>
              </a: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that provide smooth and reliable transmission of frames between nodes.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98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629399" y="1620730"/>
            <a:ext cx="5218043" cy="2792244"/>
            <a:chOff x="5864087" y="2227017"/>
            <a:chExt cx="6082748" cy="2792244"/>
          </a:xfrm>
        </p:grpSpPr>
        <p:sp>
          <p:nvSpPr>
            <p:cNvPr id="15" name="Rectangular Callout 14"/>
            <p:cNvSpPr/>
            <p:nvPr/>
          </p:nvSpPr>
          <p:spPr>
            <a:xfrm>
              <a:off x="5864087" y="2227017"/>
              <a:ext cx="6082748" cy="2792244"/>
            </a:xfrm>
            <a:prstGeom prst="wedgeRectCallout">
              <a:avLst>
                <a:gd name="adj1" fmla="val 12952"/>
                <a:gd name="adj2" fmla="val -64449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91536" y="2338172"/>
              <a:ext cx="5955298" cy="2569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The first function, </a:t>
              </a:r>
              <a:r>
                <a:rPr lang="en-US" sz="2800" b="1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data link control</a:t>
              </a:r>
              <a:r>
                <a:rPr lang="en-US" sz="28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, deals with the design and procedures for communication between two adjacent nodes: node-to-node communication. 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19346" y="0"/>
            <a:ext cx="3162661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7.1- Introduction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435" y="696572"/>
            <a:ext cx="1110200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two main functions of the data link layer are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link control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media access control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Oval Callout 1"/>
          <p:cNvSpPr/>
          <p:nvPr/>
        </p:nvSpPr>
        <p:spPr>
          <a:xfrm>
            <a:off x="2246244" y="2802462"/>
            <a:ext cx="3617844" cy="2425148"/>
          </a:xfrm>
          <a:prstGeom prst="wedgeEllipseCallout">
            <a:avLst>
              <a:gd name="adj1" fmla="val 78686"/>
              <a:gd name="adj2" fmla="val -73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implement data link control, we need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protocols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4399" y="5435490"/>
            <a:ext cx="1076407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protocol is a set of rules that need to be implemented in software and run by the two nodes involved in data exchange at the data link layer. 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5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554" y="884401"/>
            <a:ext cx="1133392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data link layer pack bits into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so that each frame is distinguishable from another.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537" y="0"/>
            <a:ext cx="1133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7.2- Framing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(The 1</a:t>
            </a:r>
            <a:r>
              <a:rPr lang="en-US" sz="2400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Function)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554" y="2068692"/>
            <a:ext cx="11333922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Our postal system practices a type of framing.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34278" y="4172529"/>
            <a:ext cx="10654746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 in the data link layer separates a message from one source to a destination, by adding a sender address and a destination address. </a:t>
            </a:r>
          </a:p>
          <a:p>
            <a:pPr algn="just">
              <a:lnSpc>
                <a:spcPct val="115000"/>
              </a:lnSpc>
            </a:pP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destination address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defines where the packet is to go; the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sender address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helps the recipient acknowledge the receipt.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4278" y="2892729"/>
            <a:ext cx="1074419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simple act of inserting a letter into an envelope separates one piece of information from another; the envelope serves as the delimiter. </a:t>
            </a:r>
          </a:p>
        </p:txBody>
      </p:sp>
    </p:spTree>
    <p:extLst>
      <p:ext uri="{BB962C8B-B14F-4D97-AF65-F5344CB8AC3E}">
        <p14:creationId xmlns:p14="http://schemas.microsoft.com/office/powerpoint/2010/main" val="30265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37" y="347870"/>
            <a:ext cx="113339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Although the whole message could be packed in one frame;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this is not normally done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9931" y="1623391"/>
            <a:ext cx="10548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 reason is that a frame can be very large, making flow and error control very inefficient.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9931" y="2789582"/>
            <a:ext cx="10548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a message is carried in one very large frame, even a single-bit error would require the retransmission of the whole message. 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a message is divided into smaller frames, a single-bit error affects only that small frame.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6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6917" y="1160171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9671" y="415498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74372" y="1844330"/>
            <a:ext cx="5211419" cy="3817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fixed-size framing, there is no need for defining the boundaries of the frames; the size itself can be used as a delimiter. </a:t>
            </a:r>
          </a:p>
          <a:p>
            <a:pPr algn="just">
              <a:lnSpc>
                <a:spcPct val="115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example of this type of framing is the ATM wide-area network (WAN), which uses frames of fixed size called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9494" y="1060780"/>
            <a:ext cx="5211419" cy="3348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variable-size framing, we need a way to define the end of the frame and the beginning of the next. </a:t>
            </a:r>
          </a:p>
          <a:p>
            <a:pPr algn="ctr">
              <a:lnSpc>
                <a:spcPct val="115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Our main discussion in this chapter concerns variable-size framing, prevalent in local area networks (LAN).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69494" y="4584496"/>
            <a:ext cx="5688497" cy="1997765"/>
            <a:chOff x="6069494" y="4631635"/>
            <a:chExt cx="5688497" cy="1997765"/>
          </a:xfrm>
        </p:grpSpPr>
        <p:sp>
          <p:nvSpPr>
            <p:cNvPr id="11" name="Rounded Rectangular Callout 10"/>
            <p:cNvSpPr/>
            <p:nvPr/>
          </p:nvSpPr>
          <p:spPr>
            <a:xfrm>
              <a:off x="6069494" y="4631635"/>
              <a:ext cx="5688497" cy="1997765"/>
            </a:xfrm>
            <a:prstGeom prst="wedgeRoundRectCallout">
              <a:avLst>
                <a:gd name="adj1" fmla="val -20134"/>
                <a:gd name="adj2" fmla="val -6436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8216" y="4803949"/>
              <a:ext cx="5211419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Historically, </a:t>
              </a:r>
              <a:r>
                <a:rPr lang="en-US" sz="2400" u="sng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two approaches</a:t>
              </a:r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were used for this purpose: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</a:t>
              </a:r>
              <a:r>
                <a:rPr lang="en-US" sz="2400" b="1" i="1" dirty="0" smtClean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character-oriented</a:t>
              </a:r>
              <a:r>
                <a:rPr lang="en-US" sz="2400" i="1" dirty="0" smtClean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approach</a:t>
              </a:r>
              <a:r>
                <a:rPr lang="en-US" sz="2400" dirty="0" smtClean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and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</a:t>
              </a:r>
              <a:r>
                <a:rPr lang="en-US" sz="2400" b="1" i="1" dirty="0" smtClean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bit-oriented</a:t>
              </a:r>
              <a:r>
                <a:rPr lang="en-US" sz="2400" i="1" dirty="0" smtClean="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approach</a:t>
              </a:r>
              <a:r>
                <a:rPr lang="en-US" sz="2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6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03003" y="5297557"/>
            <a:ext cx="9257010" cy="1416987"/>
            <a:chOff x="1798982" y="5198166"/>
            <a:chExt cx="9257010" cy="1416987"/>
          </a:xfrm>
        </p:grpSpPr>
        <p:pic>
          <p:nvPicPr>
            <p:cNvPr id="15" name="Picture 1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591" y="5198166"/>
              <a:ext cx="8623487" cy="1323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545244" y="5889597"/>
              <a:ext cx="1510748" cy="725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8982" y="5879658"/>
              <a:ext cx="1510748" cy="725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83216" y="0"/>
            <a:ext cx="174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71" y="1373871"/>
            <a:ext cx="365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Variable-Size Framing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6826" y="2771736"/>
            <a:ext cx="999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character-oriented protocol, 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carried are 8-bit characters from a coding system such as ASCII code. 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normally carries the source and destination addresses and other control information, and </a:t>
            </a:r>
          </a:p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trailer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carries error detection or error correction redundant bits, are also multiples of 8 bits.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471" y="805092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Fixed-Size Framing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3742" y="2033047"/>
            <a:ext cx="4988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Character-Oriented Approach</a:t>
            </a:r>
          </a:p>
        </p:txBody>
      </p:sp>
      <p:sp>
        <p:nvSpPr>
          <p:cNvPr id="7" name="Rectangle 6"/>
          <p:cNvSpPr/>
          <p:nvPr/>
        </p:nvSpPr>
        <p:spPr>
          <a:xfrm rot="485827">
            <a:off x="6913534" y="834401"/>
            <a:ext cx="4000501" cy="1569660"/>
          </a:xfrm>
          <a:prstGeom prst="rect">
            <a:avLst/>
          </a:prstGeom>
          <a:solidFill>
            <a:srgbClr val="FCD4D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Character-oriented framing was popular when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only text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 exchanged by the data link layers.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16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3" grpId="0"/>
      <p:bldP spid="1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1740</Words>
  <Application>Microsoft Office PowerPoint</Application>
  <PresentationFormat>Widescreen</PresentationFormat>
  <Paragraphs>169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22</cp:revision>
  <dcterms:created xsi:type="dcterms:W3CDTF">2018-04-07T20:27:30Z</dcterms:created>
  <dcterms:modified xsi:type="dcterms:W3CDTF">2018-05-21T20:55:45Z</dcterms:modified>
</cp:coreProperties>
</file>