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73" r:id="rId4"/>
    <p:sldId id="262" r:id="rId5"/>
    <p:sldId id="261" r:id="rId6"/>
    <p:sldId id="260" r:id="rId7"/>
    <p:sldId id="259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81" r:id="rId17"/>
    <p:sldId id="272" r:id="rId18"/>
    <p:sldId id="264" r:id="rId19"/>
    <p:sldId id="274" r:id="rId20"/>
    <p:sldId id="275" r:id="rId21"/>
    <p:sldId id="277" r:id="rId22"/>
    <p:sldId id="278" r:id="rId23"/>
    <p:sldId id="282" r:id="rId24"/>
    <p:sldId id="279" r:id="rId25"/>
    <p:sldId id="280" r:id="rId26"/>
    <p:sldId id="283" r:id="rId27"/>
    <p:sldId id="284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D4D4"/>
    <a:srgbClr val="FAB0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12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531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306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785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626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490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074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21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591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60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821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554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717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16563" y="357892"/>
            <a:ext cx="10250175" cy="6264996"/>
          </a:xfrm>
          <a:prstGeom prst="rect">
            <a:avLst/>
          </a:prstGeom>
          <a:noFill/>
          <a:ln w="28575">
            <a:solidFill>
              <a:srgbClr val="4068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4008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7597" y="-13087"/>
            <a:ext cx="3408104" cy="741956"/>
          </a:xfrm>
          <a:prstGeom prst="rect">
            <a:avLst/>
          </a:prstGeom>
        </p:spPr>
      </p:pic>
      <p:sp>
        <p:nvSpPr>
          <p:cNvPr id="2" name="AutoShape 4" descr="Image result for arduino projects cartoon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Image result for arduino projects cartoon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65262" y="5709325"/>
            <a:ext cx="10001476" cy="99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Asst. Prof. Dr.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Mazin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S. Al-Hakeem</a:t>
            </a:r>
            <a:endParaRPr lang="ar-IQ" sz="105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oto Naskh Arabic" panose="020B0502040504020204" pitchFamily="34" charset="-78"/>
              <a:cs typeface="Noto Naskh Arabic" panose="020B0502040504020204" pitchFamily="34" charset="-78"/>
            </a:endParaRPr>
          </a:p>
          <a:p>
            <a:pPr algn="ctr" rtl="1"/>
            <a:endParaRPr lang="ar-IQ" sz="1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oto Naskh Arabic" panose="020B0502040504020204" pitchFamily="34" charset="-78"/>
              <a:cs typeface="Noto Naskh Arabic" panose="020B0502040504020204" pitchFamily="34" charset="-78"/>
            </a:endParaRPr>
          </a:p>
        </p:txBody>
      </p:sp>
      <p:sp>
        <p:nvSpPr>
          <p:cNvPr id="14" name="AutoShape 12" descr="Image result for rain cartoon"/>
          <p:cNvSpPr>
            <a:spLocks noChangeAspect="1" noChangeArrowheads="1"/>
          </p:cNvSpPr>
          <p:nvPr/>
        </p:nvSpPr>
        <p:spPr bwMode="auto">
          <a:xfrm>
            <a:off x="368300" y="168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AutoShape 14" descr="Image result for rain cartoon"/>
          <p:cNvSpPr>
            <a:spLocks noChangeAspect="1" noChangeArrowheads="1"/>
          </p:cNvSpPr>
          <p:nvPr/>
        </p:nvSpPr>
        <p:spPr bwMode="auto">
          <a:xfrm>
            <a:off x="520700" y="3206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853557" y="861505"/>
            <a:ext cx="5716501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Computer Networks</a:t>
            </a:r>
          </a:p>
          <a:p>
            <a:pPr algn="ctr"/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Chapter Seven</a:t>
            </a:r>
          </a:p>
          <a:p>
            <a:pPr algn="ctr"/>
            <a:r>
              <a:rPr lang="en-GB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LINK LAYER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sto MT" panose="02040603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95102" y="3117799"/>
            <a:ext cx="9893093" cy="21268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Data Link Control and Protocols</a:t>
            </a: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(Part I)</a:t>
            </a:r>
            <a:endParaRPr lang="en-US" sz="1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2807" y="157559"/>
            <a:ext cx="1284909" cy="1255682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8709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3216" y="0"/>
            <a:ext cx="17410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Framing</a:t>
            </a:r>
            <a:endParaRPr lang="en-US" sz="3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7471" y="1373871"/>
            <a:ext cx="36510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Variable-Size Framing</a:t>
            </a:r>
          </a:p>
        </p:txBody>
      </p:sp>
      <p:sp>
        <p:nvSpPr>
          <p:cNvPr id="2" name="Rectangle 1"/>
          <p:cNvSpPr/>
          <p:nvPr/>
        </p:nvSpPr>
        <p:spPr>
          <a:xfrm>
            <a:off x="1606826" y="2771736"/>
            <a:ext cx="999213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separate one frame from the next,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8-bit flag is added at the beginning and the end of a frame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77471" y="805092"/>
            <a:ext cx="32063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Fixed-Size Framing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153742" y="2033047"/>
            <a:ext cx="49886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Character-Oriented Approach</a:t>
            </a:r>
          </a:p>
        </p:txBody>
      </p:sp>
      <p:sp>
        <p:nvSpPr>
          <p:cNvPr id="7" name="Rectangle 6"/>
          <p:cNvSpPr/>
          <p:nvPr/>
        </p:nvSpPr>
        <p:spPr>
          <a:xfrm>
            <a:off x="1606826" y="3941312"/>
            <a:ext cx="999213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flag, composed of protocol-dependent 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 characters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signals the start or end of a frame.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798982" y="5198166"/>
            <a:ext cx="9257010" cy="1416987"/>
            <a:chOff x="1798982" y="5198166"/>
            <a:chExt cx="9257010" cy="1416987"/>
          </a:xfrm>
        </p:grpSpPr>
        <p:pic>
          <p:nvPicPr>
            <p:cNvPr id="9" name="Picture 8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40591" y="5198166"/>
              <a:ext cx="8623487" cy="13232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</p:pic>
        <p:sp>
          <p:nvSpPr>
            <p:cNvPr id="3" name="Rectangle 2"/>
            <p:cNvSpPr/>
            <p:nvPr/>
          </p:nvSpPr>
          <p:spPr>
            <a:xfrm>
              <a:off x="9545244" y="5889597"/>
              <a:ext cx="1510748" cy="7255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798982" y="5879658"/>
              <a:ext cx="1510748" cy="7255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44591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3216" y="0"/>
            <a:ext cx="17410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Framing</a:t>
            </a:r>
            <a:endParaRPr lang="en-US" sz="3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7471" y="1373871"/>
            <a:ext cx="36510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Variable-Size Framing</a:t>
            </a:r>
          </a:p>
        </p:txBody>
      </p:sp>
      <p:sp>
        <p:nvSpPr>
          <p:cNvPr id="2" name="Rectangle 1"/>
          <p:cNvSpPr/>
          <p:nvPr/>
        </p:nvSpPr>
        <p:spPr>
          <a:xfrm>
            <a:off x="1606826" y="2771736"/>
            <a:ext cx="999213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separate one frame from the next,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8-bit flag is added at the beginning and the end of a frame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77471" y="805092"/>
            <a:ext cx="32063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Fixed-Size Framing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153742" y="2033047"/>
            <a:ext cx="49886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Character-Oriented Approach</a:t>
            </a:r>
          </a:p>
        </p:txBody>
      </p:sp>
      <p:sp>
        <p:nvSpPr>
          <p:cNvPr id="7" name="Rectangle 6"/>
          <p:cNvSpPr/>
          <p:nvPr/>
        </p:nvSpPr>
        <p:spPr>
          <a:xfrm>
            <a:off x="1606826" y="3941312"/>
            <a:ext cx="999213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flag, composed of protocol-dependent 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 characters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signals the start or end of a frame.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0591" y="5198166"/>
            <a:ext cx="8623487" cy="1323226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9545244" y="5889597"/>
            <a:ext cx="1510748" cy="7255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98982" y="5879658"/>
            <a:ext cx="1510748" cy="7255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485827">
            <a:off x="6893655" y="844111"/>
            <a:ext cx="4000501" cy="1200329"/>
          </a:xfrm>
          <a:prstGeom prst="rect">
            <a:avLst/>
          </a:prstGeom>
          <a:solidFill>
            <a:srgbClr val="FCD4D4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flag could be selected to be 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any character not used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for text communication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350520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3216" y="0"/>
            <a:ext cx="17410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Framing</a:t>
            </a:r>
            <a:endParaRPr lang="en-US" sz="3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7471" y="1373871"/>
            <a:ext cx="36510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Variable-Size Framing</a:t>
            </a:r>
          </a:p>
        </p:txBody>
      </p:sp>
      <p:sp>
        <p:nvSpPr>
          <p:cNvPr id="2" name="Rectangle 1"/>
          <p:cNvSpPr/>
          <p:nvPr/>
        </p:nvSpPr>
        <p:spPr>
          <a:xfrm>
            <a:off x="1606826" y="2771736"/>
            <a:ext cx="999213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a bit-oriented protocol, 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section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a frame is a sequence of bits to be interpreted by the upper layer as text, graphic, audio, video, and so on. 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in addition to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headers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(and possible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trailers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we still need a delimiter to separate one frame from the other. </a:t>
            </a: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77471" y="805092"/>
            <a:ext cx="32063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Fixed-Size Framing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153742" y="2033047"/>
            <a:ext cx="49886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Bit-Oriented Approach</a:t>
            </a:r>
            <a:endParaRPr lang="en-US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 rot="485827">
            <a:off x="6116726" y="778004"/>
            <a:ext cx="4801301" cy="1569660"/>
          </a:xfrm>
          <a:prstGeom prst="rect">
            <a:avLst/>
          </a:prstGeom>
          <a:solidFill>
            <a:srgbClr val="FCD4D4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Character-oriented framing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framing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was popular 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when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text, graphic, audio, video, and so on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was exchanged by the data link layers.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57088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3216" y="0"/>
            <a:ext cx="17410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Framing</a:t>
            </a:r>
            <a:endParaRPr lang="en-US" sz="3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7471" y="1373871"/>
            <a:ext cx="36510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Variable-Size Framing</a:t>
            </a:r>
          </a:p>
        </p:txBody>
      </p:sp>
      <p:sp>
        <p:nvSpPr>
          <p:cNvPr id="2" name="Rectangle 1"/>
          <p:cNvSpPr/>
          <p:nvPr/>
        </p:nvSpPr>
        <p:spPr>
          <a:xfrm>
            <a:off x="1606826" y="2771736"/>
            <a:ext cx="99921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 protocols use a special 8-bit pattern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flag 01111110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the delimiter to define the beginning and the end of the frame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77471" y="805092"/>
            <a:ext cx="32063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Fixed-Size Framing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153742" y="2033047"/>
            <a:ext cx="49886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Bit-Oriented Approach</a:t>
            </a:r>
          </a:p>
        </p:txBody>
      </p:sp>
      <p:sp>
        <p:nvSpPr>
          <p:cNvPr id="7" name="Rectangle 6"/>
          <p:cNvSpPr/>
          <p:nvPr/>
        </p:nvSpPr>
        <p:spPr>
          <a:xfrm rot="485827">
            <a:off x="6116726" y="1147335"/>
            <a:ext cx="4801301" cy="830997"/>
          </a:xfrm>
          <a:prstGeom prst="rect">
            <a:avLst/>
          </a:prstGeom>
          <a:solidFill>
            <a:srgbClr val="FCD4D4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flag is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 8-bit pattern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flag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01111110 </a:t>
            </a:r>
          </a:p>
        </p:txBody>
      </p:sp>
      <p:pic>
        <p:nvPicPr>
          <p:cNvPr id="9" name="Picture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6571" y="3988614"/>
            <a:ext cx="8171623" cy="2377206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3506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3215" y="0"/>
            <a:ext cx="25196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tuffing</a:t>
            </a:r>
            <a:endParaRPr lang="en-US" sz="3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63214" y="1234579"/>
            <a:ext cx="112245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the flag pattern appears in the data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we need to somehow inform the receiver that this is not the end of the frame. </a:t>
            </a:r>
          </a:p>
        </p:txBody>
      </p:sp>
      <p:sp>
        <p:nvSpPr>
          <p:cNvPr id="10" name="Rectangle 9"/>
          <p:cNvSpPr/>
          <p:nvPr/>
        </p:nvSpPr>
        <p:spPr>
          <a:xfrm rot="438875">
            <a:off x="7893335" y="462015"/>
            <a:ext cx="2673448" cy="461665"/>
          </a:xfrm>
          <a:prstGeom prst="rect">
            <a:avLst/>
          </a:prstGeom>
          <a:solidFill>
            <a:srgbClr val="FCD4D4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flag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01111110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63215" y="2194813"/>
            <a:ext cx="112245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do this by stuffing 1 single bit (instead of 1 byte) to prevent the pattern from looking like a flag. The strategy is called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bit stuffing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66354" y="3168400"/>
            <a:ext cx="108214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bit stuffing, if a 0 and five consecutive 1 bits are encountered, an extra 0 is added.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66354" y="3759302"/>
            <a:ext cx="108214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extra stuffed bit is eventually removed from the data by the receiver. Note that the extra bit is added after one 0 followed by five 1s regardless of the value of the next bit. This guarantees that the flag field sequence does not inadvertently appear in the frame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673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" grpId="0"/>
      <p:bldP spid="10" grpId="0" animBg="1"/>
      <p:bldP spid="11" grpId="0"/>
      <p:bldP spid="12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147" y="613063"/>
            <a:ext cx="9085235" cy="5467899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4364182" y="4634345"/>
            <a:ext cx="5091545" cy="20158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Process 3"/>
          <p:cNvSpPr/>
          <p:nvPr/>
        </p:nvSpPr>
        <p:spPr>
          <a:xfrm>
            <a:off x="1267691" y="2587336"/>
            <a:ext cx="9673936" cy="2223655"/>
          </a:xfrm>
          <a:prstGeom prst="flowChart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Process 4"/>
          <p:cNvSpPr/>
          <p:nvPr/>
        </p:nvSpPr>
        <p:spPr>
          <a:xfrm>
            <a:off x="4630766" y="1444060"/>
            <a:ext cx="3972907" cy="1278358"/>
          </a:xfrm>
          <a:prstGeom prst="flowChart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83215" y="0"/>
            <a:ext cx="25196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tuffing</a:t>
            </a:r>
            <a:endParaRPr lang="en-US" sz="3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7936" y="6350169"/>
            <a:ext cx="3523400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Figure :Bit stuffing and </a:t>
            </a:r>
            <a:r>
              <a:rPr lang="en-US" b="1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unstuffing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Flowchart: Process 12"/>
          <p:cNvSpPr/>
          <p:nvPr/>
        </p:nvSpPr>
        <p:spPr>
          <a:xfrm>
            <a:off x="1108248" y="1771098"/>
            <a:ext cx="3522518" cy="1278358"/>
          </a:xfrm>
          <a:prstGeom prst="flowChart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Process 13"/>
          <p:cNvSpPr/>
          <p:nvPr/>
        </p:nvSpPr>
        <p:spPr>
          <a:xfrm>
            <a:off x="8525741" y="1768863"/>
            <a:ext cx="3522518" cy="1278358"/>
          </a:xfrm>
          <a:prstGeom prst="flowChart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739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13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097050">
            <a:off x="1396179" y="1173614"/>
            <a:ext cx="22846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Framing</a:t>
            </a:r>
            <a:endParaRPr lang="en-US" sz="4400" dirty="0"/>
          </a:p>
        </p:txBody>
      </p:sp>
      <p:sp>
        <p:nvSpPr>
          <p:cNvPr id="9" name="Rectangle 8"/>
          <p:cNvSpPr/>
          <p:nvPr/>
        </p:nvSpPr>
        <p:spPr>
          <a:xfrm rot="21097050">
            <a:off x="2295573" y="1954445"/>
            <a:ext cx="32063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Fixed-Size Framing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 rot="21097050">
            <a:off x="2381702" y="2744411"/>
            <a:ext cx="36510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Variable-Size Framing</a:t>
            </a:r>
          </a:p>
        </p:txBody>
      </p:sp>
      <p:sp>
        <p:nvSpPr>
          <p:cNvPr id="11" name="Rectangle 10"/>
          <p:cNvSpPr/>
          <p:nvPr/>
        </p:nvSpPr>
        <p:spPr>
          <a:xfrm rot="21097050">
            <a:off x="3086365" y="3057023"/>
            <a:ext cx="77678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Character-Oriented</a:t>
            </a:r>
            <a:r>
              <a:rPr lang="en-US" sz="2800" i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Approach </a:t>
            </a:r>
            <a:r>
              <a:rPr lang="en-US" sz="2800" i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 characters</a:t>
            </a:r>
            <a:endParaRPr lang="en-US" sz="2800" dirty="0" smtClean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 rot="21097050">
            <a:off x="3261039" y="4010572"/>
            <a:ext cx="53909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Bit-Oriented</a:t>
            </a:r>
            <a:r>
              <a:rPr lang="en-US" sz="2800" i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Approach </a:t>
            </a:r>
            <a:r>
              <a:rPr lang="en-US" sz="2800" i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01111110</a:t>
            </a:r>
            <a:endParaRPr lang="en-US" sz="2800" b="1" dirty="0">
              <a:solidFill>
                <a:srgbClr val="00B05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 rot="21041731">
            <a:off x="7401535" y="4144575"/>
            <a:ext cx="2519619" cy="669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tuffing</a:t>
            </a:r>
            <a:endParaRPr lang="en-US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293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4676" y="894340"/>
            <a:ext cx="1133392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most important responsibilities of the data link layer are 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flow control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error control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Collectively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these functions are known as 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data link control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8537" y="0"/>
            <a:ext cx="113339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7.5- Flow and Error Control 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(The 2</a:t>
            </a:r>
            <a:r>
              <a:rPr lang="en-US" sz="2400" i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nd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Function)</a:t>
            </a:r>
            <a:endParaRPr lang="en-US" sz="2400" i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6304720" y="2882348"/>
            <a:ext cx="5267739" cy="3399181"/>
          </a:xfrm>
          <a:prstGeom prst="wedgeRectCallout">
            <a:avLst>
              <a:gd name="adj1" fmla="val 18413"/>
              <a:gd name="adj2" fmla="val -93329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 control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refers to a 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 of procedures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 to restrict the amount of data that the sender can send before receiving an acknowledgment ,</a:t>
            </a:r>
          </a:p>
          <a:p>
            <a:pPr algn="ctr"/>
            <a:endParaRPr lang="en-US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is one of the most important duties of the data link layer. 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637759" y="2882347"/>
            <a:ext cx="5267739" cy="3399181"/>
          </a:xfrm>
          <a:prstGeom prst="wedgeRectCallout">
            <a:avLst>
              <a:gd name="adj1" fmla="val -34417"/>
              <a:gd name="adj2" fmla="val -81633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Error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both error detection and error correction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It allows the receiver to inform the sender of any frames lost or damaged in transmission and coordinates the retransmission of those frames by the sender. </a:t>
            </a:r>
          </a:p>
        </p:txBody>
      </p:sp>
    </p:spTree>
    <p:extLst>
      <p:ext uri="{BB962C8B-B14F-4D97-AF65-F5344CB8AC3E}">
        <p14:creationId xmlns:p14="http://schemas.microsoft.com/office/powerpoint/2010/main" val="2664359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6346" y="884401"/>
            <a:ext cx="432352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7.5.1- Flow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Control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8537" y="0"/>
            <a:ext cx="113339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7.5- Flow and Error Control 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(The 2</a:t>
            </a:r>
            <a:r>
              <a:rPr lang="en-US" sz="2400" i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nd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Function)</a:t>
            </a:r>
            <a:endParaRPr lang="en-US" sz="2400" i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5247861" y="884401"/>
            <a:ext cx="6682408" cy="2107277"/>
          </a:xfrm>
          <a:prstGeom prst="wedgeRectCallout">
            <a:avLst>
              <a:gd name="adj1" fmla="val -65873"/>
              <a:gd name="adj2" fmla="val -38066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 control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refers to a 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 of procedures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 to restrict the amount of data that the sender can send before receiving an acknowledgment ,</a:t>
            </a:r>
          </a:p>
          <a:p>
            <a:pPr algn="ctr"/>
            <a:endParaRPr lang="en-US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 rot="20749894">
            <a:off x="724152" y="3975831"/>
            <a:ext cx="4227443" cy="1569660"/>
          </a:xfrm>
          <a:prstGeom prst="rect">
            <a:avLst/>
          </a:prstGeom>
          <a:solidFill>
            <a:srgbClr val="FCD4D4"/>
          </a:solidFill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flow of data must not be allowed to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overwhelm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receiver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346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6346" y="884401"/>
            <a:ext cx="432352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7.5.1- Flow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Control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8537" y="0"/>
            <a:ext cx="113339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7.5- Flow and Error Control 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(The 2</a:t>
            </a:r>
            <a:r>
              <a:rPr lang="en-US" sz="2400" i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nd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Function)</a:t>
            </a:r>
            <a:endParaRPr lang="en-US" sz="2400" i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69773" y="3556424"/>
            <a:ext cx="1005508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receiving device must be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able to inform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sending device before those limits are reached and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request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the transmitting device send fewer frames or stop temporarily. </a:t>
            </a:r>
          </a:p>
          <a:p>
            <a:pPr algn="just"/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Incoming data must be checked and processed before they can be used.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69774" y="1763466"/>
            <a:ext cx="1005508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Any receiving device has a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limited speed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which it can process incoming data and a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limited amount of memory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which to store incoming data. </a:t>
            </a:r>
          </a:p>
        </p:txBody>
      </p:sp>
    </p:spTree>
    <p:extLst>
      <p:ext uri="{BB962C8B-B14F-4D97-AF65-F5344CB8AC3E}">
        <p14:creationId xmlns:p14="http://schemas.microsoft.com/office/powerpoint/2010/main" val="28600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531875" y="0"/>
            <a:ext cx="10797188" cy="13388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Data Link Control and Protocols (I)</a:t>
            </a:r>
          </a:p>
        </p:txBody>
      </p:sp>
      <p:grpSp>
        <p:nvGrpSpPr>
          <p:cNvPr id="32" name="Group 31"/>
          <p:cNvGrpSpPr/>
          <p:nvPr/>
        </p:nvGrpSpPr>
        <p:grpSpPr>
          <a:xfrm rot="21097050">
            <a:off x="675861" y="1843005"/>
            <a:ext cx="4332500" cy="1945900"/>
            <a:chOff x="655983" y="1753465"/>
            <a:chExt cx="4332500" cy="1945900"/>
          </a:xfrm>
        </p:grpSpPr>
        <p:sp>
          <p:nvSpPr>
            <p:cNvPr id="23" name="Rectangle 22"/>
            <p:cNvSpPr/>
            <p:nvPr/>
          </p:nvSpPr>
          <p:spPr>
            <a:xfrm>
              <a:off x="655983" y="1753465"/>
              <a:ext cx="2284600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400" b="1" dirty="0" smtClean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Framing</a:t>
              </a:r>
              <a:endParaRPr lang="en-US" sz="4400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337419" y="2569073"/>
              <a:ext cx="320632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 smtClean="0">
                  <a:solidFill>
                    <a:schemeClr val="accent1">
                      <a:lumMod val="75000"/>
                    </a:schemeClr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Fixed-Size Framing</a:t>
              </a:r>
              <a:endParaRPr lang="en-US" sz="28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337419" y="3176145"/>
              <a:ext cx="365106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Variable-Size Framing</a:t>
              </a:r>
              <a:endPara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956025" y="4530722"/>
            <a:ext cx="6109237" cy="1844872"/>
            <a:chOff x="1489127" y="4442418"/>
            <a:chExt cx="6109237" cy="1844872"/>
          </a:xfrm>
        </p:grpSpPr>
        <p:sp>
          <p:nvSpPr>
            <p:cNvPr id="26" name="Rectangle 25"/>
            <p:cNvSpPr/>
            <p:nvPr/>
          </p:nvSpPr>
          <p:spPr>
            <a:xfrm>
              <a:off x="1489127" y="4442418"/>
              <a:ext cx="6109237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Flow and Error Control 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250076" y="5253785"/>
              <a:ext cx="222362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 smtClean="0">
                  <a:solidFill>
                    <a:schemeClr val="accent1">
                      <a:lumMod val="75000"/>
                    </a:schemeClr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Flow Control</a:t>
              </a:r>
              <a:endParaRPr lang="en-US" sz="28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250076" y="5764070"/>
              <a:ext cx="2346925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Error Control</a:t>
              </a:r>
              <a:endPara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 rot="437357">
            <a:off x="6765220" y="2040386"/>
            <a:ext cx="4893695" cy="1953844"/>
            <a:chOff x="6765220" y="1686325"/>
            <a:chExt cx="4893695" cy="1953844"/>
          </a:xfrm>
        </p:grpSpPr>
        <p:sp>
          <p:nvSpPr>
            <p:cNvPr id="29" name="Rectangle 28"/>
            <p:cNvSpPr/>
            <p:nvPr/>
          </p:nvSpPr>
          <p:spPr>
            <a:xfrm>
              <a:off x="6765220" y="1686325"/>
              <a:ext cx="2429896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Protocols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054834" y="2569073"/>
              <a:ext cx="460408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Noiseless Channels Protocols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054834" y="3116949"/>
              <a:ext cx="408791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Noisy </a:t>
              </a:r>
              <a:r>
                <a: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Channels Protocols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1052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6346" y="884401"/>
            <a:ext cx="432352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7.5.1- Flow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Control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8537" y="0"/>
            <a:ext cx="113339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7.5- Flow and Error Control 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(The 2</a:t>
            </a:r>
            <a:r>
              <a:rPr lang="en-US" sz="2400" i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nd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Function)</a:t>
            </a:r>
            <a:endParaRPr lang="en-US" sz="2400" i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17374" y="1840593"/>
            <a:ext cx="1005508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rate of such processing is often slower than the rate of transmission. </a:t>
            </a:r>
          </a:p>
          <a:p>
            <a:pPr algn="just"/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this reason, each receiving device has a block of memory, called a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buffer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reserved for storing incoming data until they are processed. </a:t>
            </a:r>
          </a:p>
          <a:p>
            <a:pPr algn="just"/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the buffer begins to fill up, the receiver must be able to tell the sender to halt transmission until it is once again able to receive.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51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6346" y="884401"/>
            <a:ext cx="432352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7.5.2- Error Control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8537" y="0"/>
            <a:ext cx="113339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7.5- Flow and Error Control 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(The 2</a:t>
            </a:r>
            <a:r>
              <a:rPr lang="en-US" sz="2400" i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nd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Function)</a:t>
            </a:r>
            <a:endParaRPr lang="en-US" sz="2400" i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 rot="21103552">
            <a:off x="564942" y="4105184"/>
            <a:ext cx="5070429" cy="18158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data link layer, the term error control refers primarily to methods of error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detection and retransmission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5247861" y="884401"/>
            <a:ext cx="6682408" cy="2475025"/>
          </a:xfrm>
          <a:prstGeom prst="wedgeRectCallout">
            <a:avLst>
              <a:gd name="adj1" fmla="val -64832"/>
              <a:gd name="adj2" fmla="val -38066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Error control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both error detection and error correction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It allows the receiver to inform the sender of any frames lost or damaged in transmission and coordinates the retransmission of those frames by the sender. 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510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6346" y="884401"/>
            <a:ext cx="432352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7.5.2- Error Control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8537" y="0"/>
            <a:ext cx="113339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7.5- Flow and Error Control 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(The 2</a:t>
            </a:r>
            <a:r>
              <a:rPr lang="en-US" sz="2400" i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nd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Function)</a:t>
            </a:r>
            <a:endParaRPr lang="en-US" sz="2400" i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17374" y="1889361"/>
            <a:ext cx="1005508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Error control in the data link layer is often implemented simply. </a:t>
            </a:r>
          </a:p>
          <a:p>
            <a:pPr algn="just"/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Any time an error is detected in an exchange, specified frames are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retransmitted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5" name="Rectangle 4"/>
          <p:cNvSpPr/>
          <p:nvPr/>
        </p:nvSpPr>
        <p:spPr>
          <a:xfrm>
            <a:off x="1517374" y="4125428"/>
            <a:ext cx="100550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process is called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Automatic Repeat Request (ARQ).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135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 rot="21025015">
            <a:off x="852783" y="1131540"/>
            <a:ext cx="61092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Flow and Error Control </a:t>
            </a:r>
          </a:p>
        </p:txBody>
      </p:sp>
      <p:sp>
        <p:nvSpPr>
          <p:cNvPr id="27" name="Rectangle 26"/>
          <p:cNvSpPr/>
          <p:nvPr/>
        </p:nvSpPr>
        <p:spPr>
          <a:xfrm rot="21025015">
            <a:off x="1395070" y="2541091"/>
            <a:ext cx="22236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Flow Control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 rot="21025015">
            <a:off x="1902775" y="4200191"/>
            <a:ext cx="23469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Error Control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 rot="21025015">
            <a:off x="1952470" y="2387204"/>
            <a:ext cx="956383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rate of such processing is often slower than the rate of transmission </a:t>
            </a:r>
          </a:p>
          <a:p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 of procedures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used to restrict the amount of data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 rot="21025015">
            <a:off x="2458687" y="4451992"/>
            <a:ext cx="44117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Automatic Repeat Request (ARQ)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64933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" grpId="0"/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8537" y="0"/>
            <a:ext cx="11333922" cy="7425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7.6- Protocols</a:t>
            </a:r>
            <a:endParaRPr lang="en-US" sz="2400" i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09868" y="970654"/>
            <a:ext cx="1065806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Now let us see how the data link layer can combine framing, flow control, and error control to achieve the delivery of data from one node to another. </a:t>
            </a:r>
          </a:p>
        </p:txBody>
      </p:sp>
      <p:sp>
        <p:nvSpPr>
          <p:cNvPr id="6" name="Rectangle 5"/>
          <p:cNvSpPr/>
          <p:nvPr/>
        </p:nvSpPr>
        <p:spPr>
          <a:xfrm>
            <a:off x="1815548" y="2574238"/>
            <a:ext cx="94852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protocols are divided into those that can be used for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noiseless (error-free) channels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those that can be used for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noisy (error-creating) channels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600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8537" y="0"/>
            <a:ext cx="11333922" cy="752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7.6- Protocols</a:t>
            </a:r>
            <a:endParaRPr lang="en-US" sz="2400" i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67695" y="1068912"/>
            <a:ext cx="50921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Noiseless (error-free) Channels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6494503" y="1068912"/>
            <a:ext cx="5102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oisy (error-creating) Channels</a:t>
            </a:r>
            <a:endParaRPr lang="en-US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15559" y="1720564"/>
            <a:ext cx="5396421" cy="501675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Noiseless channels are the ideal channel in which no frames are lost, duplicated, or corrupted. </a:t>
            </a:r>
          </a:p>
          <a:p>
            <a:pPr algn="just"/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will introduce two protocols for this type of channel. 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first is a protocol that does not use flow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 (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Simplest Protocol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the second is the one that does (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Stop-and-Wait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Protocol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course, neither has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error control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because we have assumed that the channel is a perfect noiseless channel.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347789" y="1720564"/>
            <a:ext cx="5396421" cy="415498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Although the Stop-and-Wait Protocol gives us an idea of how to add flow control to its predecessor, noiseless channels are nonexistent (i.e. the error control are ignored). 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discuss three protocols in this section that use error control.</a:t>
            </a:r>
          </a:p>
          <a:p>
            <a:pPr lvl="0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Stop-and-Wait ARQ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Go-Back-N ARQ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Selective Repeat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ARQ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84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" grpId="0" animBg="1"/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 rot="20917158">
            <a:off x="1318577" y="1086230"/>
            <a:ext cx="4893695" cy="1953844"/>
            <a:chOff x="6765220" y="1686325"/>
            <a:chExt cx="4893695" cy="1953844"/>
          </a:xfrm>
        </p:grpSpPr>
        <p:sp>
          <p:nvSpPr>
            <p:cNvPr id="29" name="Rectangle 28"/>
            <p:cNvSpPr/>
            <p:nvPr/>
          </p:nvSpPr>
          <p:spPr>
            <a:xfrm>
              <a:off x="6765220" y="1686325"/>
              <a:ext cx="2429896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Protocols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054834" y="2569073"/>
              <a:ext cx="460408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Noiseless Channels Protocols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054834" y="3116949"/>
              <a:ext cx="408791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Noisy </a:t>
              </a:r>
              <a:r>
                <a: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Channels Protocols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11572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16563" y="357892"/>
            <a:ext cx="10250175" cy="6264996"/>
          </a:xfrm>
          <a:prstGeom prst="rect">
            <a:avLst/>
          </a:prstGeom>
          <a:noFill/>
          <a:ln w="28575">
            <a:solidFill>
              <a:srgbClr val="4068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4008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7597" y="-13087"/>
            <a:ext cx="3408104" cy="741956"/>
          </a:xfrm>
          <a:prstGeom prst="rect">
            <a:avLst/>
          </a:prstGeom>
        </p:spPr>
      </p:pic>
      <p:sp>
        <p:nvSpPr>
          <p:cNvPr id="2" name="AutoShape 4" descr="Image result for arduino projects cartoon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Image result for arduino projects cartoon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65262" y="5709325"/>
            <a:ext cx="10001476" cy="99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Asst. Prof. Dr.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Mazin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S. Al-Hakeem</a:t>
            </a:r>
            <a:endParaRPr lang="ar-IQ" sz="105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oto Naskh Arabic" panose="020B0502040504020204" pitchFamily="34" charset="-78"/>
              <a:cs typeface="Noto Naskh Arabic" panose="020B0502040504020204" pitchFamily="34" charset="-78"/>
            </a:endParaRPr>
          </a:p>
          <a:p>
            <a:pPr algn="ctr" rtl="1"/>
            <a:endParaRPr lang="ar-IQ" sz="1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oto Naskh Arabic" panose="020B0502040504020204" pitchFamily="34" charset="-78"/>
              <a:cs typeface="Noto Naskh Arabic" panose="020B0502040504020204" pitchFamily="34" charset="-78"/>
            </a:endParaRPr>
          </a:p>
        </p:txBody>
      </p:sp>
      <p:sp>
        <p:nvSpPr>
          <p:cNvPr id="14" name="AutoShape 12" descr="Image result for rain cartoon"/>
          <p:cNvSpPr>
            <a:spLocks noChangeAspect="1" noChangeArrowheads="1"/>
          </p:cNvSpPr>
          <p:nvPr/>
        </p:nvSpPr>
        <p:spPr bwMode="auto">
          <a:xfrm>
            <a:off x="368300" y="168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AutoShape 14" descr="Image result for rain cartoon"/>
          <p:cNvSpPr>
            <a:spLocks noChangeAspect="1" noChangeArrowheads="1"/>
          </p:cNvSpPr>
          <p:nvPr/>
        </p:nvSpPr>
        <p:spPr bwMode="auto">
          <a:xfrm>
            <a:off x="520700" y="3206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368709" y="754797"/>
            <a:ext cx="4794582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Computer Networks</a:t>
            </a:r>
          </a:p>
          <a:p>
            <a:pPr algn="ctr"/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Chapter Seven</a:t>
            </a:r>
          </a:p>
          <a:p>
            <a:pPr algn="ctr"/>
            <a:r>
              <a:rPr lang="en-GB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LINK LAYER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sto MT" panose="02040603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087483" y="2343648"/>
            <a:ext cx="7625164" cy="8237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Data Link Control and Protocols  </a:t>
            </a: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(Part I)</a:t>
            </a:r>
            <a:endParaRPr lang="en-US" sz="9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 rot="20817970">
            <a:off x="2524163" y="2516405"/>
            <a:ext cx="5891357" cy="29374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13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Thanks</a:t>
            </a:r>
            <a:endParaRPr lang="en-US" sz="54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379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19346" y="0"/>
            <a:ext cx="3162661" cy="752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35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7.1- Introduction</a:t>
            </a:r>
            <a:endParaRPr lang="en-US" sz="20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45435" y="696572"/>
            <a:ext cx="11102007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two main functions of the data link layer are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data link control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media access control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1314061" y="2331909"/>
            <a:ext cx="4045226" cy="2264364"/>
            <a:chOff x="576470" y="3153069"/>
            <a:chExt cx="4939747" cy="2264364"/>
          </a:xfrm>
        </p:grpSpPr>
        <p:sp>
          <p:nvSpPr>
            <p:cNvPr id="16" name="Rectangular Callout 15"/>
            <p:cNvSpPr/>
            <p:nvPr/>
          </p:nvSpPr>
          <p:spPr>
            <a:xfrm>
              <a:off x="576470" y="3153069"/>
              <a:ext cx="4939747" cy="2264364"/>
            </a:xfrm>
            <a:prstGeom prst="wedgeRectCallout">
              <a:avLst>
                <a:gd name="adj1" fmla="val -23612"/>
                <a:gd name="adj2" fmla="val -77315"/>
              </a:avLst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76470" y="3248044"/>
              <a:ext cx="4939746" cy="20744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5000"/>
                </a:lnSpc>
              </a:pPr>
              <a:r>
                <a:rPr lang="en-US" sz="2800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The second function of the data link layer is </a:t>
              </a:r>
              <a:r>
                <a:rPr lang="en-US" sz="2800" b="1" i="1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media access control</a:t>
              </a:r>
              <a:r>
                <a:rPr lang="en-US" sz="2800" i="1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, or </a:t>
              </a:r>
              <a:r>
                <a:rPr lang="en-US" sz="2800" b="1" i="1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how to share the link</a:t>
              </a:r>
              <a:r>
                <a:rPr lang="en-US" sz="2800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. </a:t>
              </a:r>
              <a:endPara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48693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6629399" y="1620730"/>
            <a:ext cx="5218043" cy="2792244"/>
            <a:chOff x="5864087" y="2227017"/>
            <a:chExt cx="6082748" cy="2792244"/>
          </a:xfrm>
        </p:grpSpPr>
        <p:sp>
          <p:nvSpPr>
            <p:cNvPr id="15" name="Rectangular Callout 14"/>
            <p:cNvSpPr/>
            <p:nvPr/>
          </p:nvSpPr>
          <p:spPr>
            <a:xfrm>
              <a:off x="5864087" y="2227017"/>
              <a:ext cx="6082748" cy="2792244"/>
            </a:xfrm>
            <a:prstGeom prst="wedgeRectCallout">
              <a:avLst>
                <a:gd name="adj1" fmla="val 12952"/>
                <a:gd name="adj2" fmla="val -64449"/>
              </a:avLst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991536" y="2338172"/>
              <a:ext cx="5955298" cy="256993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5000"/>
                </a:lnSpc>
              </a:pPr>
              <a:r>
                <a:rPr lang="en-US" sz="2800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The first function, </a:t>
              </a:r>
              <a:r>
                <a:rPr lang="en-US" sz="2800" b="1" i="1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data link control</a:t>
              </a:r>
              <a:r>
                <a:rPr lang="en-US" sz="2800" i="1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, deals with the design and procedures for communication between two adjacent nodes: </a:t>
              </a:r>
              <a:r>
                <a:rPr lang="en-US" sz="2800" b="1" i="1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node-to-node communication</a:t>
              </a:r>
              <a:r>
                <a:rPr lang="en-US" sz="2800" i="1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. </a:t>
              </a:r>
              <a:endPara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319346" y="0"/>
            <a:ext cx="3162661" cy="752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35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7.1- Introduction</a:t>
            </a:r>
            <a:endParaRPr lang="en-US" sz="20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45435" y="696572"/>
            <a:ext cx="11102007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two main functions of the data link layer are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data link control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media access control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488311" y="2602652"/>
            <a:ext cx="5147176" cy="3798180"/>
            <a:chOff x="1842919" y="4770383"/>
            <a:chExt cx="9507553" cy="3517601"/>
          </a:xfrm>
        </p:grpSpPr>
        <p:sp>
          <p:nvSpPr>
            <p:cNvPr id="20" name="Rounded Rectangular Callout 19"/>
            <p:cNvSpPr/>
            <p:nvPr/>
          </p:nvSpPr>
          <p:spPr>
            <a:xfrm>
              <a:off x="1842919" y="4770383"/>
              <a:ext cx="9507553" cy="3517601"/>
            </a:xfrm>
            <a:prstGeom prst="wedgeRoundRectCallout">
              <a:avLst>
                <a:gd name="adj1" fmla="val 75016"/>
                <a:gd name="adj2" fmla="val -34513"/>
                <a:gd name="adj3" fmla="val 16667"/>
              </a:avLst>
            </a:prstGeom>
            <a:solidFill>
              <a:srgbClr val="FCD4D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233336" y="4990065"/>
              <a:ext cx="8726719" cy="32979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5000"/>
                </a:lnSpc>
              </a:pPr>
              <a:r>
                <a:rPr lang="en-US" sz="2800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Data link control </a:t>
              </a:r>
              <a:r>
                <a:rPr lang="en-US" sz="2800" u="sng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functions</a:t>
              </a:r>
              <a:r>
                <a:rPr lang="en-US" sz="2800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 include </a:t>
              </a:r>
              <a:r>
                <a:rPr lang="en-US" sz="2800" b="1" i="1" dirty="0" smtClean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framing</a:t>
              </a:r>
              <a:r>
                <a:rPr lang="en-US" sz="2800" b="1" i="1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, </a:t>
              </a:r>
              <a:r>
                <a:rPr lang="en-US" sz="2800" b="1" i="1" dirty="0" smtClean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flow and error control</a:t>
              </a:r>
              <a:r>
                <a:rPr lang="en-US" sz="2800" b="1" i="1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, </a:t>
              </a:r>
              <a:r>
                <a:rPr lang="en-US" sz="2800" i="1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and</a:t>
              </a:r>
              <a:r>
                <a:rPr lang="en-US" sz="2800" b="1" i="1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b="1" i="1" dirty="0" smtClean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software implemented protocols</a:t>
              </a:r>
              <a:r>
                <a:rPr lang="en-US" sz="2800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 that provide smooth and reliable transmission of frames between nodes.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54986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6629399" y="1620730"/>
            <a:ext cx="5218043" cy="2792244"/>
            <a:chOff x="5864087" y="2227017"/>
            <a:chExt cx="6082748" cy="2792244"/>
          </a:xfrm>
        </p:grpSpPr>
        <p:sp>
          <p:nvSpPr>
            <p:cNvPr id="15" name="Rectangular Callout 14"/>
            <p:cNvSpPr/>
            <p:nvPr/>
          </p:nvSpPr>
          <p:spPr>
            <a:xfrm>
              <a:off x="5864087" y="2227017"/>
              <a:ext cx="6082748" cy="2792244"/>
            </a:xfrm>
            <a:prstGeom prst="wedgeRectCallout">
              <a:avLst>
                <a:gd name="adj1" fmla="val 12952"/>
                <a:gd name="adj2" fmla="val -64449"/>
              </a:avLst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991536" y="2338172"/>
              <a:ext cx="5955298" cy="256993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5000"/>
                </a:lnSpc>
              </a:pPr>
              <a:r>
                <a:rPr lang="en-US" sz="2800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The first function, </a:t>
              </a:r>
              <a:r>
                <a:rPr lang="en-US" sz="2800" b="1" i="1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data link control</a:t>
              </a:r>
              <a:r>
                <a:rPr lang="en-US" sz="2800" i="1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, deals with the design and procedures for communication between two adjacent nodes: node-to-node communication. </a:t>
              </a:r>
              <a:endPara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319346" y="0"/>
            <a:ext cx="3162661" cy="752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35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7.1- Introduction</a:t>
            </a:r>
            <a:endParaRPr lang="en-US" sz="20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45435" y="696572"/>
            <a:ext cx="11102007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two main functions of the data link layer are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data link control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media access control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" name="Oval Callout 1"/>
          <p:cNvSpPr/>
          <p:nvPr/>
        </p:nvSpPr>
        <p:spPr>
          <a:xfrm>
            <a:off x="2246244" y="2802462"/>
            <a:ext cx="3617844" cy="2425148"/>
          </a:xfrm>
          <a:prstGeom prst="wedgeEllipseCallout">
            <a:avLst>
              <a:gd name="adj1" fmla="val 78686"/>
              <a:gd name="adj2" fmla="val -736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 implement data link control, we need 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protocols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914399" y="5435490"/>
            <a:ext cx="10764077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Each protocol is a set of rules that need to be implemented in software and run by the two nodes involved in data exchange at the data link layer. </a:t>
            </a:r>
            <a:endParaRPr lang="en-US" sz="20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655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4554" y="884401"/>
            <a:ext cx="11333922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data link layer pack bits into 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frames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so that each frame is distinguishable from another.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8537" y="0"/>
            <a:ext cx="113339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7.2- Framing 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(The 1</a:t>
            </a:r>
            <a:r>
              <a:rPr lang="en-US" sz="2400" i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Function)</a:t>
            </a:r>
            <a:endParaRPr lang="en-US" sz="2400" i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4554" y="2068692"/>
            <a:ext cx="11333922" cy="548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Our postal system practices a type of framing. </a:t>
            </a:r>
          </a:p>
        </p:txBody>
      </p:sp>
      <p:sp>
        <p:nvSpPr>
          <p:cNvPr id="5" name="Rectangle 4"/>
          <p:cNvSpPr/>
          <p:nvPr/>
        </p:nvSpPr>
        <p:spPr>
          <a:xfrm>
            <a:off x="934278" y="4172529"/>
            <a:ext cx="10654746" cy="2322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Framing in the data link layer separates a message from one source to a destination, by adding a sender address and a destination address. </a:t>
            </a:r>
          </a:p>
          <a:p>
            <a:pPr algn="just">
              <a:lnSpc>
                <a:spcPct val="115000"/>
              </a:lnSpc>
            </a:pP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destination address 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defines where the packet is to go; the 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sender address 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helps the recipient acknowledge the receipt.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34278" y="2892729"/>
            <a:ext cx="10744198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simple act of inserting a letter into an envelope separates one piece of information from another; the envelope serves as the delimiter. </a:t>
            </a:r>
          </a:p>
        </p:txBody>
      </p:sp>
    </p:spTree>
    <p:extLst>
      <p:ext uri="{BB962C8B-B14F-4D97-AF65-F5344CB8AC3E}">
        <p14:creationId xmlns:p14="http://schemas.microsoft.com/office/powerpoint/2010/main" val="3026519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4737" y="347870"/>
            <a:ext cx="1133392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Although the whole message could be packed in one frame;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this is not normally done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9931" y="1623391"/>
            <a:ext cx="105487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One reason is that a frame can be very large, making flow and error control very inefficient.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9931" y="2789582"/>
            <a:ext cx="1054872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When a message is carried in one very large frame, even a single-bit error would require the retransmission of the whole message. </a:t>
            </a:r>
          </a:p>
          <a:p>
            <a:pPr algn="just"/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When a message is divided into smaller frames, a single-bit error affects only that small frame.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565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76917" y="1160171"/>
            <a:ext cx="32063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Fixed-Size Framing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3216" y="0"/>
            <a:ext cx="17410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Framing</a:t>
            </a:r>
            <a:endParaRPr lang="en-US" sz="3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49671" y="415498"/>
            <a:ext cx="36510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Variable-Size Framing</a:t>
            </a:r>
          </a:p>
        </p:txBody>
      </p:sp>
      <p:sp>
        <p:nvSpPr>
          <p:cNvPr id="5" name="Rectangle 4"/>
          <p:cNvSpPr/>
          <p:nvPr/>
        </p:nvSpPr>
        <p:spPr>
          <a:xfrm>
            <a:off x="374372" y="1844330"/>
            <a:ext cx="5211419" cy="38172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 fixed-size framing, there is no need for defining the boundaries of the frames; the size itself can be used as a delimiter. </a:t>
            </a:r>
          </a:p>
          <a:p>
            <a:pPr algn="just">
              <a:lnSpc>
                <a:spcPct val="115000"/>
              </a:lnSpc>
            </a:pP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 example of this type of framing is the ATM wide-area network (WAN), which uses frames of fixed size called 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cells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69494" y="1060780"/>
            <a:ext cx="5211419" cy="334860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 variable-size framing, we need a way to define the end of the frame and the beginning of the next. </a:t>
            </a:r>
          </a:p>
          <a:p>
            <a:pPr algn="ctr">
              <a:lnSpc>
                <a:spcPct val="115000"/>
              </a:lnSpc>
            </a:pP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Our main discussion in this chapter concerns variable-size framing, prevalent in local area networks (LAN). 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6069494" y="4584496"/>
            <a:ext cx="5688497" cy="1997765"/>
            <a:chOff x="6069494" y="4631635"/>
            <a:chExt cx="5688497" cy="1997765"/>
          </a:xfrm>
        </p:grpSpPr>
        <p:sp>
          <p:nvSpPr>
            <p:cNvPr id="11" name="Rounded Rectangular Callout 10"/>
            <p:cNvSpPr/>
            <p:nvPr/>
          </p:nvSpPr>
          <p:spPr>
            <a:xfrm>
              <a:off x="6069494" y="4631635"/>
              <a:ext cx="5688497" cy="1997765"/>
            </a:xfrm>
            <a:prstGeom prst="wedgeRoundRectCallout">
              <a:avLst>
                <a:gd name="adj1" fmla="val -20134"/>
                <a:gd name="adj2" fmla="val -64366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278216" y="4803949"/>
              <a:ext cx="5211419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Historically, </a:t>
              </a:r>
              <a:r>
                <a:rPr lang="en-US" sz="2400" u="sng" dirty="0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two approaches</a:t>
              </a:r>
              <a:r>
                <a:rPr lang="en-US" sz="2400" dirty="0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were used for this purpose: </a:t>
              </a:r>
            </a:p>
            <a:p>
              <a:r>
                <a:rPr lang="en-US" sz="2400" dirty="0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a </a:t>
              </a:r>
              <a:r>
                <a:rPr lang="en-US" sz="2400" b="1" i="1" dirty="0" smtClean="0">
                  <a:solidFill>
                    <a:srgbClr val="FFFF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character-oriented</a:t>
              </a:r>
              <a:r>
                <a:rPr lang="en-US" sz="2400" i="1" dirty="0" smtClean="0">
                  <a:solidFill>
                    <a:srgbClr val="FFFF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approach</a:t>
              </a:r>
              <a:r>
                <a:rPr lang="en-US" sz="2400" dirty="0" smtClean="0">
                  <a:solidFill>
                    <a:srgbClr val="FFFF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400" dirty="0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and </a:t>
              </a:r>
            </a:p>
            <a:p>
              <a:r>
                <a:rPr lang="en-US" sz="2400" dirty="0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a </a:t>
              </a:r>
              <a:r>
                <a:rPr lang="en-US" sz="2400" b="1" i="1" dirty="0" smtClean="0">
                  <a:solidFill>
                    <a:srgbClr val="FFFF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bit-oriented</a:t>
              </a:r>
              <a:r>
                <a:rPr lang="en-US" sz="2400" i="1" dirty="0" smtClean="0">
                  <a:solidFill>
                    <a:srgbClr val="FFFF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approach</a:t>
              </a:r>
              <a:r>
                <a:rPr lang="en-US" sz="2400" dirty="0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.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94673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2503003" y="5297557"/>
            <a:ext cx="9257010" cy="1416987"/>
            <a:chOff x="1798982" y="5198166"/>
            <a:chExt cx="9257010" cy="1416987"/>
          </a:xfrm>
        </p:grpSpPr>
        <p:pic>
          <p:nvPicPr>
            <p:cNvPr id="15" name="Picture 14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40591" y="5198166"/>
              <a:ext cx="8623487" cy="13232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</p:pic>
        <p:sp>
          <p:nvSpPr>
            <p:cNvPr id="16" name="Rectangle 15"/>
            <p:cNvSpPr/>
            <p:nvPr/>
          </p:nvSpPr>
          <p:spPr>
            <a:xfrm>
              <a:off x="9545244" y="5889597"/>
              <a:ext cx="1510748" cy="7255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798982" y="5879658"/>
              <a:ext cx="1510748" cy="7255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Rectangle 7"/>
          <p:cNvSpPr/>
          <p:nvPr/>
        </p:nvSpPr>
        <p:spPr>
          <a:xfrm>
            <a:off x="283216" y="0"/>
            <a:ext cx="17410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Framing</a:t>
            </a:r>
            <a:endParaRPr lang="en-US" sz="3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7471" y="1373871"/>
            <a:ext cx="36510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Variable-Size Framing</a:t>
            </a:r>
          </a:p>
        </p:txBody>
      </p:sp>
      <p:sp>
        <p:nvSpPr>
          <p:cNvPr id="2" name="Rectangle 1"/>
          <p:cNvSpPr/>
          <p:nvPr/>
        </p:nvSpPr>
        <p:spPr>
          <a:xfrm>
            <a:off x="1606826" y="2771736"/>
            <a:ext cx="999213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a character-oriented protocol, </a:t>
            </a:r>
          </a:p>
          <a:p>
            <a:pPr algn="just"/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be carried are 8-bit characters from a coding system such as ASCII code. </a:t>
            </a:r>
          </a:p>
          <a:p>
            <a:pPr algn="just"/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header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which normally carries the source and destination addresses and other control information, and </a:t>
            </a:r>
          </a:p>
          <a:p>
            <a:pPr algn="just"/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trailer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which carries error detection or error correction redundant bits, are also multiples of 8 bits.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77471" y="805092"/>
            <a:ext cx="32063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Fixed-Size Framing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153742" y="2033047"/>
            <a:ext cx="49886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Character-Oriented Approach</a:t>
            </a:r>
          </a:p>
        </p:txBody>
      </p:sp>
      <p:sp>
        <p:nvSpPr>
          <p:cNvPr id="7" name="Rectangle 6"/>
          <p:cNvSpPr/>
          <p:nvPr/>
        </p:nvSpPr>
        <p:spPr>
          <a:xfrm rot="485827">
            <a:off x="6913534" y="834401"/>
            <a:ext cx="4000501" cy="1569660"/>
          </a:xfrm>
          <a:prstGeom prst="rect">
            <a:avLst/>
          </a:prstGeom>
          <a:solidFill>
            <a:srgbClr val="FCD4D4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Character-oriented framing was popular when 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only text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was exchanged by the data link layers.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81677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13" grpId="0"/>
      <p:bldP spid="14" grpId="0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1740</Words>
  <Application>Microsoft Office PowerPoint</Application>
  <PresentationFormat>Widescreen</PresentationFormat>
  <Paragraphs>169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Aharoni</vt:lpstr>
      <vt:lpstr>Arial</vt:lpstr>
      <vt:lpstr>Calibri</vt:lpstr>
      <vt:lpstr>Calibri Light</vt:lpstr>
      <vt:lpstr>Calisto MT</vt:lpstr>
      <vt:lpstr>Noto Naskh Arabic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Mazin Al-Hakeem</dc:creator>
  <cp:lastModifiedBy>Mazin Al-Hakeem</cp:lastModifiedBy>
  <cp:revision>22</cp:revision>
  <dcterms:created xsi:type="dcterms:W3CDTF">2018-04-07T20:27:30Z</dcterms:created>
  <dcterms:modified xsi:type="dcterms:W3CDTF">2018-05-21T20:55:45Z</dcterms:modified>
</cp:coreProperties>
</file>