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323" y="381000"/>
            <a:ext cx="2907277" cy="1365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5475123"/>
            <a:ext cx="2676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614B7C"/>
                </a:solidFill>
              </a:rPr>
              <a:t>Asst. </a:t>
            </a:r>
            <a:r>
              <a:rPr lang="en-US" b="1" dirty="0" err="1">
                <a:solidFill>
                  <a:srgbClr val="614B7C"/>
                </a:solidFill>
              </a:rPr>
              <a:t>Lec</a:t>
            </a:r>
            <a:r>
              <a:rPr lang="en-US" b="1" dirty="0">
                <a:solidFill>
                  <a:srgbClr val="614B7C"/>
                </a:solidFill>
              </a:rPr>
              <a:t>. </a:t>
            </a:r>
            <a:r>
              <a:rPr lang="en-US" b="1" dirty="0" err="1">
                <a:solidFill>
                  <a:srgbClr val="614B7C"/>
                </a:solidFill>
              </a:rPr>
              <a:t>Lubna</a:t>
            </a:r>
            <a:r>
              <a:rPr lang="en-US" b="1" dirty="0">
                <a:solidFill>
                  <a:srgbClr val="614B7C"/>
                </a:solidFill>
              </a:rPr>
              <a:t> A. </a:t>
            </a:r>
            <a:r>
              <a:rPr lang="en-US" b="1" dirty="0" err="1">
                <a:solidFill>
                  <a:srgbClr val="614B7C"/>
                </a:solidFill>
              </a:rPr>
              <a:t>Alnabi</a:t>
            </a:r>
            <a:r>
              <a:rPr lang="en-US" b="1" dirty="0">
                <a:solidFill>
                  <a:srgbClr val="614B7C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0" y="5106641"/>
            <a:ext cx="1020342" cy="10203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09477" y="3048000"/>
            <a:ext cx="594906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Brush Script MT" pitchFamily="66" charset="0"/>
              </a:rPr>
              <a:t>Experiment board design and</a:t>
            </a:r>
            <a:br>
              <a:rPr lang="en-US" sz="4800" dirty="0">
                <a:solidFill>
                  <a:srgbClr val="FF0000"/>
                </a:solidFill>
                <a:latin typeface="Brush Script MT" pitchFamily="66" charset="0"/>
              </a:rPr>
            </a:br>
            <a:r>
              <a:rPr lang="en-US" sz="4800" dirty="0">
                <a:solidFill>
                  <a:srgbClr val="FF0000"/>
                </a:solidFill>
                <a:latin typeface="Brush Script MT" pitchFamily="66" charset="0"/>
              </a:rPr>
              <a:t>Expanding the </a:t>
            </a:r>
            <a:r>
              <a:rPr lang="en-US" sz="4800" dirty="0" err="1" smtClean="0">
                <a:solidFill>
                  <a:srgbClr val="FF0000"/>
                </a:solidFill>
                <a:latin typeface="Brush Script MT" pitchFamily="66" charset="0"/>
              </a:rPr>
              <a:t>Centronic</a:t>
            </a:r>
            <a:r>
              <a:rPr lang="en-US" sz="4800" dirty="0" smtClean="0">
                <a:solidFill>
                  <a:srgbClr val="FF0000"/>
                </a:solidFill>
                <a:latin typeface="Brush Script MT" pitchFamily="66" charset="0"/>
              </a:rPr>
              <a:t> </a:t>
            </a:r>
            <a:endParaRPr lang="ar-IQ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40" y="687202"/>
            <a:ext cx="443833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 branch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Fourth Class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Interface Circuits Design</a:t>
            </a:r>
          </a:p>
          <a:p>
            <a:endParaRPr lang="ar-IQ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Experiment board design and</a:t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r>
              <a:rPr lang="en-US" dirty="0">
                <a:solidFill>
                  <a:srgbClr val="FF0000"/>
                </a:solidFill>
                <a:latin typeface="+mn-lt"/>
              </a:rPr>
              <a:t>Expanding the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Centronic</a:t>
            </a:r>
            <a:r>
              <a:rPr lang="en-US" dirty="0">
                <a:solidFill>
                  <a:srgbClr val="FF0000"/>
                </a:solidFill>
                <a:latin typeface="Brush Script MT" pitchFamily="66" charset="0"/>
              </a:rPr>
              <a:t> </a:t>
            </a:r>
            <a:r>
              <a:rPr lang="ar-IQ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ush Script MT" pitchFamily="66" charset="0"/>
              </a:rPr>
              <a:t/>
            </a:r>
            <a:br>
              <a:rPr lang="ar-IQ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ush Script MT" pitchFamily="66" charset="0"/>
              </a:rPr>
            </a:b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905000"/>
            <a:ext cx="74676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DB0 to DB7 of the data port of the </a:t>
            </a:r>
            <a:r>
              <a:rPr lang="en-US" sz="2400" dirty="0" err="1"/>
              <a:t>Centronic</a:t>
            </a:r>
            <a:r>
              <a:rPr lang="en-US" sz="2400" dirty="0"/>
              <a:t> port are fed into the inputs of </a:t>
            </a:r>
            <a:r>
              <a:rPr lang="en-US" sz="2400" dirty="0" smtClean="0"/>
              <a:t>74LS244 Schmitt </a:t>
            </a:r>
            <a:r>
              <a:rPr lang="en-US" sz="2400" dirty="0"/>
              <a:t>trigger buffers (IC2) via eight 100 Ω resistors (RL2, eight-way resistor array).</a:t>
            </a:r>
          </a:p>
          <a:p>
            <a:r>
              <a:rPr lang="en-US" sz="2400" dirty="0"/>
              <a:t>The outputs of the buffers are connected to an </a:t>
            </a:r>
            <a:r>
              <a:rPr lang="en-US" sz="2400" dirty="0" smtClean="0"/>
              <a:t>eight-way detachable </a:t>
            </a:r>
            <a:r>
              <a:rPr lang="en-US" sz="2400" dirty="0"/>
              <a:t>screw terminal.</a:t>
            </a:r>
          </a:p>
          <a:p>
            <a:r>
              <a:rPr lang="en-US" sz="2400" dirty="0"/>
              <a:t>Each line is also connected to a low current LED via a 3.3K resistor.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27908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Experiment board design and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Expanding the </a:t>
            </a:r>
            <a:r>
              <a:rPr lang="en-US" dirty="0" err="1">
                <a:solidFill>
                  <a:srgbClr val="FF0000"/>
                </a:solidFill>
              </a:rPr>
              <a:t>Centronic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1" y="2133600"/>
            <a:ext cx="7619999" cy="4678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dirty="0"/>
              <a:t>When a line has a logic high state, the corresponding LED illuminates. The </a:t>
            </a:r>
            <a:r>
              <a:rPr lang="en-US" sz="2800" dirty="0" smtClean="0"/>
              <a:t>four output </a:t>
            </a:r>
            <a:r>
              <a:rPr lang="en-US" sz="2800" dirty="0"/>
              <a:t>lines of the control port are connected in the same way as for the data port. </a:t>
            </a:r>
            <a:r>
              <a:rPr lang="en-US" sz="2800" dirty="0" smtClean="0"/>
              <a:t>Four inputs </a:t>
            </a:r>
            <a:r>
              <a:rPr lang="en-US" sz="2800" dirty="0"/>
              <a:t>are connected to the inputs of four Schmitt trigger buffers of IC3. The </a:t>
            </a:r>
            <a:r>
              <a:rPr lang="en-US" sz="2800" dirty="0" smtClean="0"/>
              <a:t>outputs of </a:t>
            </a:r>
            <a:r>
              <a:rPr lang="en-US" sz="2800" dirty="0"/>
              <a:t>the buffers are connected to the four input lines of the status port via four </a:t>
            </a:r>
            <a:r>
              <a:rPr lang="en-US" sz="2800" dirty="0" smtClean="0"/>
              <a:t>100Ω resistors</a:t>
            </a:r>
            <a:r>
              <a:rPr lang="en-US" sz="2800" dirty="0"/>
              <a:t>. The status port has five input lines, but only four of them are connected </a:t>
            </a:r>
            <a:r>
              <a:rPr lang="en-US" sz="2800" dirty="0" smtClean="0"/>
              <a:t>this way</a:t>
            </a:r>
            <a:r>
              <a:rPr lang="en-US" sz="2800" dirty="0"/>
              <a:t>. The logic status of these lines is monitored by LEDs.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5506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Expanding the </a:t>
            </a:r>
            <a:r>
              <a:rPr lang="en-US" dirty="0" err="1">
                <a:solidFill>
                  <a:srgbClr val="FF0000"/>
                </a:solidFill>
              </a:rPr>
              <a:t>Centronic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133600"/>
            <a:ext cx="879227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dirty="0"/>
              <a:t>Reading 8- bits </a:t>
            </a:r>
            <a:r>
              <a:rPr lang="en-US" sz="2400" dirty="0" smtClean="0"/>
              <a:t>data </a:t>
            </a:r>
          </a:p>
          <a:p>
            <a:pPr algn="just"/>
            <a:r>
              <a:rPr lang="en-US" sz="2400" dirty="0"/>
              <a:t>Octal buffer used to read 4 bits and other 4 bits are in </a:t>
            </a:r>
            <a:r>
              <a:rPr lang="en-US" sz="2400" dirty="0" smtClean="0"/>
              <a:t>high impedance </a:t>
            </a:r>
            <a:r>
              <a:rPr lang="en-US" sz="2400" dirty="0"/>
              <a:t>state. </a:t>
            </a:r>
            <a:r>
              <a:rPr lang="en-US" sz="2400" dirty="0" smtClean="0"/>
              <a:t>The </a:t>
            </a:r>
            <a:r>
              <a:rPr lang="en-US" sz="2400" dirty="0"/>
              <a:t>DSL line connected to the both low and high</a:t>
            </a:r>
          </a:p>
          <a:p>
            <a:pPr algn="just"/>
            <a:r>
              <a:rPr lang="en-US" sz="2400" dirty="0"/>
              <a:t>signal to read 4 bits lower data and 4 bits upper data in turns via four</a:t>
            </a:r>
          </a:p>
          <a:p>
            <a:pPr algn="just"/>
            <a:r>
              <a:rPr lang="en-US" sz="2400" dirty="0"/>
              <a:t>data lines. The DSL can be controlled by D0 line to read byte data in</a:t>
            </a:r>
          </a:p>
          <a:p>
            <a:pPr algn="just"/>
            <a:r>
              <a:rPr lang="en-US" sz="2400" dirty="0"/>
              <a:t>two consecutive readings.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93266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Expanding the </a:t>
            </a:r>
            <a:r>
              <a:rPr lang="en-US" dirty="0" err="1">
                <a:solidFill>
                  <a:srgbClr val="FF0000"/>
                </a:solidFill>
              </a:rPr>
              <a:t>Centronic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752600"/>
            <a:ext cx="7010399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Expanding </a:t>
            </a:r>
            <a:r>
              <a:rPr lang="en-US" sz="2400" dirty="0" smtClean="0"/>
              <a:t>Outputs</a:t>
            </a:r>
          </a:p>
          <a:p>
            <a:r>
              <a:rPr lang="en-US" sz="2400" dirty="0"/>
              <a:t>The way to expand output lines are to use latches such as the 74LS373 or </a:t>
            </a:r>
            <a:r>
              <a:rPr lang="en-US" sz="2400" dirty="0" smtClean="0"/>
              <a:t> 74LS374 </a:t>
            </a:r>
            <a:r>
              <a:rPr lang="en-US" sz="2400" dirty="0"/>
              <a:t>ICs. </a:t>
            </a:r>
            <a:r>
              <a:rPr lang="en-US" sz="2400" dirty="0" smtClean="0"/>
              <a:t> </a:t>
            </a:r>
            <a:r>
              <a:rPr lang="en-US" sz="2400" dirty="0"/>
              <a:t>The inputs to the 74LS374 are connected to bit 0 to bit 7 of the </a:t>
            </a:r>
            <a:r>
              <a:rPr lang="en-US" sz="2400" dirty="0" smtClean="0"/>
              <a:t>DATA  port</a:t>
            </a:r>
            <a:r>
              <a:rPr lang="en-US" sz="2400" dirty="0"/>
              <a:t>. Latching data into the IC is controlled by the CLK. The CLK pin is controlled </a:t>
            </a:r>
            <a:r>
              <a:rPr lang="en-US" sz="2400" dirty="0" smtClean="0"/>
              <a:t>by one </a:t>
            </a:r>
            <a:r>
              <a:rPr lang="en-US" sz="2400" dirty="0"/>
              <a:t>output line of the CONTROL port. In Figure 4.2, D1 to D8 and C1 are terminals</a:t>
            </a:r>
          </a:p>
          <a:p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4971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Expanding the </a:t>
            </a:r>
            <a:r>
              <a:rPr lang="en-US" dirty="0" err="1">
                <a:solidFill>
                  <a:srgbClr val="FF0000"/>
                </a:solidFill>
              </a:rPr>
              <a:t>Centronic</a:t>
            </a:r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828800"/>
            <a:ext cx="7467601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800" dirty="0"/>
              <a:t>I/0 expansion using 8255 PPI chips</a:t>
            </a:r>
            <a:r>
              <a:rPr lang="en-US" sz="2800" dirty="0" smtClean="0"/>
              <a:t>:</a:t>
            </a:r>
          </a:p>
          <a:p>
            <a:pPr algn="just"/>
            <a:r>
              <a:rPr lang="en-US" sz="2800" dirty="0"/>
              <a:t>Use Peripheral programmable interface (PPI) chip, such as 8255, 8155 </a:t>
            </a:r>
            <a:r>
              <a:rPr lang="en-US" sz="2800" dirty="0" smtClean="0"/>
              <a:t>or others</a:t>
            </a:r>
            <a:r>
              <a:rPr lang="en-US" sz="2800" dirty="0"/>
              <a:t>. </a:t>
            </a:r>
            <a:r>
              <a:rPr lang="en-US" sz="2800" dirty="0" smtClean="0"/>
              <a:t>The expansion </a:t>
            </a:r>
            <a:r>
              <a:rPr lang="en-US" sz="2800" dirty="0"/>
              <a:t>configurable 8255 provides 24 </a:t>
            </a:r>
            <a:r>
              <a:rPr lang="en-US" sz="2800" dirty="0" smtClean="0"/>
              <a:t>I/O Lines </a:t>
            </a:r>
            <a:r>
              <a:rPr lang="en-US" sz="2800" dirty="0"/>
              <a:t>arranged in 3 </a:t>
            </a:r>
            <a:r>
              <a:rPr lang="en-US" sz="2800" dirty="0" smtClean="0"/>
              <a:t>groups A</a:t>
            </a:r>
            <a:r>
              <a:rPr lang="en-US" sz="2800" dirty="0"/>
              <a:t>, B, and C. Each group has 8 I/O Lines and can be configured as input or output port. </a:t>
            </a:r>
            <a:endParaRPr lang="en-US" sz="2800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132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Experiment board design and Expanding the Centronic  </vt:lpstr>
      <vt:lpstr>Experiment board design and Expanding the Centronic</vt:lpstr>
      <vt:lpstr> Expanding the Centronic</vt:lpstr>
      <vt:lpstr>Expanding the Centronic</vt:lpstr>
      <vt:lpstr>Expanding the Centronic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</dc:creator>
  <cp:lastModifiedBy>DR.Ahmed Saker 2o1O</cp:lastModifiedBy>
  <cp:revision>1</cp:revision>
  <dcterms:created xsi:type="dcterms:W3CDTF">2006-08-16T00:00:00Z</dcterms:created>
  <dcterms:modified xsi:type="dcterms:W3CDTF">2018-04-18T04:38:25Z</dcterms:modified>
</cp:coreProperties>
</file>