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</p:sldMasterIdLst>
  <p:sldIdLst>
    <p:sldId id="264" r:id="rId4"/>
    <p:sldId id="256" r:id="rId5"/>
    <p:sldId id="263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7BE1-7265-4F6D-ABFA-2EC4B38A4D4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6DE-8BCE-4048-A6BD-4082042AA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7115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7BE1-7265-4F6D-ABFA-2EC4B38A4D4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6DE-8BCE-4048-A6BD-4082042AA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4776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7BE1-7265-4F6D-ABFA-2EC4B38A4D4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6DE-8BCE-4048-A6BD-4082042AA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21495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677" cy="6858000"/>
          </a:xfrm>
        </p:grpSpPr>
        <p:pic>
          <p:nvPicPr>
            <p:cNvPr id="5" name="Picture 12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692400" y="3471863"/>
            <a:ext cx="681778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579" y="1811864"/>
            <a:ext cx="7078488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2579" y="3598328"/>
            <a:ext cx="7078488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087784" y="5054600"/>
            <a:ext cx="89746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3284" y="5054600"/>
            <a:ext cx="541866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8967" y="5054600"/>
            <a:ext cx="552451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97F30-FB9A-4573-AED1-DB0DB349C9E6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561436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03918" y="2355850"/>
            <a:ext cx="87947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1656F-B9AA-45A2-A880-49FF4FCCD6F3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205517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03918" y="3598863"/>
            <a:ext cx="87947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620" y="1641413"/>
            <a:ext cx="8794045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620" y="3734860"/>
            <a:ext cx="8794045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B65F-5E1E-4E1D-8877-F0EF6339252D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77786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03918" y="2355850"/>
            <a:ext cx="87947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915338"/>
            <a:ext cx="906497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155" y="2487168"/>
            <a:ext cx="445008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536" y="2487168"/>
            <a:ext cx="445008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69EC2-FAA6-49D8-AE97-E69ED0936053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630846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703918" y="2354263"/>
            <a:ext cx="87947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7" y="2658533"/>
            <a:ext cx="4450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9157" y="3243263"/>
            <a:ext cx="445008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09" y="2658533"/>
            <a:ext cx="4450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09" y="3243263"/>
            <a:ext cx="445008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5D8FB-2417-4DA1-8214-76603E86E915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58824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703918" y="2354263"/>
            <a:ext cx="87947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4" y="915338"/>
            <a:ext cx="9064980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682F-D112-4CC8-941F-F5E8A08273C5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979948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C9DEF-B017-4CCF-9E96-E000DC17802C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002564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03918" y="2913063"/>
            <a:ext cx="31115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388534"/>
            <a:ext cx="3382397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417" y="982133"/>
            <a:ext cx="514071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3" y="3031065"/>
            <a:ext cx="3382397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A6B53-1666-47A4-A2EB-8F8BB0C43C31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99621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7BE1-7265-4F6D-ABFA-2EC4B38A4D4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6DE-8BCE-4048-A6BD-4082042AA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42701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883832"/>
            <a:ext cx="484293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759" y="1032933"/>
            <a:ext cx="3905951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4" y="3255432"/>
            <a:ext cx="4842935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BD671-0DFC-4C57-9710-5C9F688C9A98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981011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4815415"/>
            <a:ext cx="9064979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8347" y="1032934"/>
            <a:ext cx="945530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5" y="5382153"/>
            <a:ext cx="9064979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43AF-534A-4022-80C3-CA822E32C6BC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602249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03918" y="4140200"/>
            <a:ext cx="88095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906873"/>
            <a:ext cx="9064979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4275666"/>
            <a:ext cx="9064981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13503-FB6D-4AE2-80EC-779508A7506B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547889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132417" y="9048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ar-IQ" sz="72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179051" y="2827339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en-US" altLang="ar-IQ" sz="72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03918" y="4140200"/>
            <a:ext cx="87947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111" y="982132"/>
            <a:ext cx="8533667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3600" y="3352800"/>
            <a:ext cx="7857064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1" y="4343401"/>
            <a:ext cx="906498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F596E-D429-4F89-99F0-28FC504D2310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491447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9" y="3308581"/>
            <a:ext cx="906497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8" y="4777381"/>
            <a:ext cx="9064973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1ABFE-7881-40D8-9DAA-72BCF54A858D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789696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170517" y="896938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ar-IQ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200217" y="260826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en-US" altLang="ar-IQ" sz="80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03918" y="3429000"/>
            <a:ext cx="87947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222" y="982132"/>
            <a:ext cx="8433557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3639312"/>
            <a:ext cx="9064973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4529667"/>
            <a:ext cx="9064981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16DD3-5BF3-41AD-8521-F15921F9AD3A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433728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03918" y="3429000"/>
            <a:ext cx="88095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982132"/>
            <a:ext cx="9064979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3566160"/>
            <a:ext cx="9064973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5" y="4470401"/>
            <a:ext cx="9064979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6A2B-3E01-447C-8A3C-CC178A723CAD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4121491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03918" y="2354263"/>
            <a:ext cx="88095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4" y="2490136"/>
            <a:ext cx="9064981" cy="33857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DC3F4-F82B-453D-A68D-1C10213B8596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150439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326967" y="906464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75556" y="906874"/>
            <a:ext cx="2158573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7" y="906874"/>
            <a:ext cx="6554012" cy="496899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8A85-CD4D-4EE1-B631-DDED18FDA039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853001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95459-2194-4838-BFE3-92814AD3418D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67523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7BE1-7265-4F6D-ABFA-2EC4B38A4D4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6DE-8BCE-4048-A6BD-4082042AA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786382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95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39842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88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6158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724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835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20101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774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840081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189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7BE1-7265-4F6D-ABFA-2EC4B38A4D4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6DE-8BCE-4048-A6BD-4082042AA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436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5392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5944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08145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441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4992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537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85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7BE1-7265-4F6D-ABFA-2EC4B38A4D4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6DE-8BCE-4048-A6BD-4082042AA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8709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7BE1-7265-4F6D-ABFA-2EC4B38A4D4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6DE-8BCE-4048-A6BD-4082042AA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2423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7BE1-7265-4F6D-ABFA-2EC4B38A4D4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6DE-8BCE-4048-A6BD-4082042AA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12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7BE1-7265-4F6D-ABFA-2EC4B38A4D4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6DE-8BCE-4048-A6BD-4082042AA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8130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7BE1-7265-4F6D-ABFA-2EC4B38A4D4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06DE-8BCE-4048-A6BD-4082042AA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4279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37BE1-7265-4F6D-ABFA-2EC4B38A4D4C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E06DE-8BCE-4048-A6BD-4082042AA7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582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202584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568451" y="915989"/>
            <a:ext cx="906568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8451" y="2490789"/>
            <a:ext cx="906568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Edit Master text styles</a:t>
            </a:r>
          </a:p>
          <a:p>
            <a:pPr lvl="1"/>
            <a:r>
              <a:rPr lang="en-US" altLang="ar-IQ" smtClean="0"/>
              <a:t>Second level</a:t>
            </a:r>
          </a:p>
          <a:p>
            <a:pPr lvl="2"/>
            <a:r>
              <a:rPr lang="en-US" altLang="ar-IQ" smtClean="0"/>
              <a:t>Third level</a:t>
            </a:r>
          </a:p>
          <a:p>
            <a:pPr lvl="3"/>
            <a:r>
              <a:rPr lang="en-US" altLang="ar-IQ" smtClean="0"/>
              <a:t>Fourth level</a:t>
            </a:r>
          </a:p>
          <a:p>
            <a:pPr lvl="4"/>
            <a:r>
              <a:rPr lang="en-US" altLang="ar-IQ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75133" y="5961063"/>
            <a:ext cx="15324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8451" y="5961063"/>
            <a:ext cx="6807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7085" y="5961063"/>
            <a:ext cx="527049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E630605-DD7B-40BB-9073-3EE0886839B8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413477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1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1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1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1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1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ED531F-9EDD-4C35-B7D2-493478E8A357}" type="datetimeFigureOut">
              <a:rPr lang="ar-IQ" smtClean="0"/>
              <a:t>05/08/1439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5823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Digital signal processing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Done By: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Issraa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Jwad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Kazim</a:t>
            </a:r>
            <a:endParaRPr lang="ar-IQ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Lec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>
                <a:solidFill>
                  <a:srgbClr val="FF0000"/>
                </a:solidFill>
              </a:rPr>
              <a:t>8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4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5"/>
    </mc:Choice>
    <mc:Fallback xmlns="">
      <p:transition spd="slow" advTm="6395"/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5344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ar-IQ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ar-IQ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ar-IQ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PROPERTIES OF THE Z TRANSFORM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990600"/>
            <a:ext cx="8229600" cy="5410200"/>
          </a:xfrm>
        </p:spPr>
        <p:txBody>
          <a:bodyPr/>
          <a:lstStyle/>
          <a:p>
            <a:pPr algn="l">
              <a:buFontTx/>
              <a:buNone/>
            </a:pPr>
            <a:r>
              <a:rPr lang="en-US" altLang="ar-IQ" sz="2000" dirty="0"/>
              <a:t>Some of the important properties of the z transform are stated below :</a:t>
            </a:r>
          </a:p>
          <a:p>
            <a:pPr algn="l">
              <a:buFontTx/>
              <a:buNone/>
            </a:pPr>
            <a:r>
              <a:rPr lang="en-US" altLang="ar-IQ" sz="2000" b="1" dirty="0"/>
              <a:t>1) </a:t>
            </a:r>
            <a:r>
              <a:rPr lang="en-US" altLang="ar-IQ" sz="2000" b="1" u="sng" dirty="0"/>
              <a:t>Linearity property</a:t>
            </a:r>
            <a:r>
              <a:rPr lang="en-US" altLang="ar-IQ" sz="2000" dirty="0"/>
              <a:t>: </a:t>
            </a:r>
          </a:p>
          <a:p>
            <a:pPr algn="l">
              <a:buFontTx/>
              <a:buNone/>
            </a:pPr>
            <a:r>
              <a:rPr lang="en-US" altLang="ar-IQ" sz="2000" dirty="0"/>
              <a:t> </a:t>
            </a:r>
          </a:p>
          <a:p>
            <a:pPr algn="l">
              <a:buFontTx/>
              <a:buNone/>
            </a:pPr>
            <a:endParaRPr lang="en-US" altLang="ar-IQ" sz="2000" dirty="0"/>
          </a:p>
          <a:p>
            <a:pPr algn="l">
              <a:buFontTx/>
              <a:buNone/>
            </a:pPr>
            <a:endParaRPr lang="en-US" altLang="ar-IQ" sz="2000" dirty="0"/>
          </a:p>
          <a:p>
            <a:pPr algn="l">
              <a:buFontTx/>
              <a:buNone/>
            </a:pPr>
            <a:endParaRPr lang="en-US" altLang="ar-IQ" sz="2000" dirty="0"/>
          </a:p>
          <a:p>
            <a:pPr algn="l">
              <a:buFontTx/>
              <a:buNone/>
            </a:pPr>
            <a:endParaRPr lang="en-US" altLang="ar-IQ" sz="2000" dirty="0"/>
          </a:p>
          <a:p>
            <a:pPr algn="l">
              <a:buFontTx/>
              <a:buNone/>
            </a:pPr>
            <a:endParaRPr lang="en-US" altLang="ar-IQ" sz="2000" dirty="0"/>
          </a:p>
          <a:p>
            <a:pPr>
              <a:buFontTx/>
              <a:buNone/>
            </a:pPr>
            <a:endParaRPr lang="en-US" altLang="ar-IQ" sz="2000" dirty="0"/>
          </a:p>
          <a:p>
            <a:pPr>
              <a:buFontTx/>
              <a:buNone/>
            </a:pPr>
            <a:endParaRPr lang="en-US" altLang="ar-IQ" sz="2000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46167"/>
            <a:ext cx="8599303" cy="285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9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6291" y="870742"/>
            <a:ext cx="6096000" cy="14280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defTabSz="457200" rtl="1" fontAlgn="base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en-US" altLang="ar-IQ" sz="2400" b="1" u="sng" dirty="0" smtClean="0">
                <a:solidFill>
                  <a:srgbClr val="262626"/>
                </a:solidFill>
              </a:rPr>
              <a:t>2) Time </a:t>
            </a:r>
            <a:r>
              <a:rPr lang="en-US" altLang="ar-IQ" sz="2400" b="1" u="sng" dirty="0">
                <a:solidFill>
                  <a:srgbClr val="262626"/>
                </a:solidFill>
              </a:rPr>
              <a:t>shifting property :</a:t>
            </a:r>
            <a:endParaRPr lang="en-US" altLang="ar-IQ" sz="2400" b="1" dirty="0">
              <a:solidFill>
                <a:srgbClr val="262626"/>
              </a:solidFill>
            </a:endParaRPr>
          </a:p>
          <a:p>
            <a:pPr marL="285750" lvl="0" indent="-285750" defTabSz="457200" rtl="1" fontAlgn="base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en-US" altLang="ar-IQ" sz="2400" b="1" dirty="0">
                <a:solidFill>
                  <a:srgbClr val="262626"/>
                </a:solidFill>
              </a:rPr>
              <a:t> </a:t>
            </a:r>
          </a:p>
          <a:p>
            <a:pPr marL="285750" lvl="0" indent="-285750" algn="r" defTabSz="457200" rtl="1" fontAlgn="base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en-US" altLang="ar-IQ" sz="2000" dirty="0">
              <a:solidFill>
                <a:srgbClr val="26262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162" y="1438327"/>
            <a:ext cx="7813129" cy="13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9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533400"/>
            <a:ext cx="8534400" cy="5867400"/>
          </a:xfrm>
        </p:spPr>
        <p:txBody>
          <a:bodyPr/>
          <a:lstStyle/>
          <a:p>
            <a:pPr algn="l">
              <a:buFontTx/>
              <a:buNone/>
            </a:pPr>
            <a:r>
              <a:rPr lang="en-US" altLang="ar-IQ" sz="2000" b="1" dirty="0"/>
              <a:t>3) </a:t>
            </a:r>
            <a:r>
              <a:rPr lang="en-US" altLang="ar-IQ" sz="2000" b="1" u="sng" dirty="0"/>
              <a:t>Multiplication by an exponential (an) </a:t>
            </a:r>
            <a:r>
              <a:rPr lang="en-US" altLang="ar-IQ" sz="2000" b="1" u="sng" dirty="0" smtClean="0"/>
              <a:t>:</a:t>
            </a:r>
            <a:r>
              <a:rPr lang="en-US" altLang="ar-IQ" dirty="0" smtClean="0"/>
              <a:t> </a:t>
            </a:r>
          </a:p>
          <a:p>
            <a:pPr algn="l">
              <a:buFontTx/>
              <a:buNone/>
            </a:pPr>
            <a:endParaRPr lang="en-US" altLang="ar-IQ" dirty="0" smtClean="0"/>
          </a:p>
          <a:p>
            <a:pPr algn="l">
              <a:buFontTx/>
              <a:buNone/>
            </a:pPr>
            <a:endParaRPr lang="en-US" altLang="ar-IQ" dirty="0" smtClean="0"/>
          </a:p>
          <a:p>
            <a:pPr algn="l">
              <a:buFontTx/>
              <a:buNone/>
            </a:pPr>
            <a:endParaRPr lang="en-US" altLang="ar-IQ" sz="2000" b="1" dirty="0" smtClean="0"/>
          </a:p>
          <a:p>
            <a:pPr algn="l">
              <a:buFontTx/>
              <a:buNone/>
            </a:pPr>
            <a:r>
              <a:rPr lang="en-US" altLang="ar-IQ" sz="2000" b="1" dirty="0" smtClean="0"/>
              <a:t>4</a:t>
            </a:r>
            <a:r>
              <a:rPr lang="en-US" altLang="ar-IQ" sz="2000" b="1" dirty="0"/>
              <a:t>) </a:t>
            </a:r>
            <a:r>
              <a:rPr lang="en-US" altLang="ar-IQ" sz="2000" b="1" u="sng" dirty="0"/>
              <a:t>Multiplication by a ramp (Differentiation in the z-domain) :</a:t>
            </a:r>
            <a:r>
              <a:rPr lang="en-US" altLang="ar-IQ" sz="2000" dirty="0"/>
              <a:t> </a:t>
            </a:r>
          </a:p>
          <a:p>
            <a:pPr algn="l">
              <a:buFontTx/>
              <a:buNone/>
            </a:pPr>
            <a:endParaRPr lang="en-US" altLang="ar-IQ" sz="2000" dirty="0"/>
          </a:p>
          <a:p>
            <a:pPr algn="l">
              <a:buFontTx/>
              <a:buNone/>
            </a:pPr>
            <a:endParaRPr lang="en-US" altLang="ar-IQ" sz="2000" dirty="0"/>
          </a:p>
          <a:p>
            <a:pPr algn="l">
              <a:buFontTx/>
              <a:buNone/>
            </a:pPr>
            <a:endParaRPr lang="en-US" altLang="ar-IQ" sz="2000" dirty="0"/>
          </a:p>
          <a:p>
            <a:pPr algn="l">
              <a:buFontTx/>
              <a:buNone/>
            </a:pPr>
            <a:r>
              <a:rPr lang="en-US" altLang="ar-IQ" sz="2000" b="1" u="sng" dirty="0"/>
              <a:t>5) Time reversal property:</a:t>
            </a:r>
            <a:r>
              <a:rPr lang="en-US" altLang="ar-IQ" dirty="0" smtClean="0"/>
              <a:t> </a:t>
            </a:r>
          </a:p>
          <a:p>
            <a:pPr>
              <a:buFontTx/>
              <a:buNone/>
            </a:pPr>
            <a:endParaRPr lang="en-US" altLang="ar-IQ" dirty="0" smtClean="0"/>
          </a:p>
          <a:p>
            <a:pPr>
              <a:buFontTx/>
              <a:buNone/>
            </a:pPr>
            <a:endParaRPr lang="en-US" altLang="ar-IQ" dirty="0" smtClean="0"/>
          </a:p>
          <a:p>
            <a:pPr>
              <a:buFontTx/>
              <a:buNone/>
            </a:pPr>
            <a:endParaRPr lang="en-US" altLang="ar-IQ" dirty="0" smtClean="0"/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69342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62276"/>
            <a:ext cx="54864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6" y="4991100"/>
            <a:ext cx="50958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7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52400"/>
            <a:ext cx="8077200" cy="5943600"/>
          </a:xfrm>
        </p:spPr>
        <p:txBody>
          <a:bodyPr/>
          <a:lstStyle/>
          <a:p>
            <a:pPr algn="l">
              <a:buFontTx/>
              <a:buNone/>
            </a:pPr>
            <a:endParaRPr lang="en-US" altLang="ar-IQ" sz="2000" b="1" u="sng"/>
          </a:p>
          <a:p>
            <a:pPr algn="l">
              <a:buFontTx/>
              <a:buNone/>
            </a:pPr>
            <a:endParaRPr lang="en-US" altLang="ar-IQ" sz="2000" b="1" u="sng"/>
          </a:p>
          <a:p>
            <a:pPr algn="l">
              <a:buFontTx/>
              <a:buNone/>
            </a:pPr>
            <a:r>
              <a:rPr lang="en-US" altLang="ar-IQ" sz="2000" b="1" u="sng"/>
              <a:t>6)Convolution in Time domain:</a:t>
            </a:r>
            <a:r>
              <a:rPr lang="en-US" altLang="ar-IQ" sz="2000"/>
              <a:t> </a:t>
            </a:r>
          </a:p>
          <a:p>
            <a:pPr>
              <a:buFontTx/>
              <a:buNone/>
            </a:pPr>
            <a:endParaRPr lang="en-US" altLang="ar-IQ" sz="2000"/>
          </a:p>
          <a:p>
            <a:pPr>
              <a:buFontTx/>
              <a:buNone/>
            </a:pPr>
            <a:endParaRPr lang="en-US" altLang="ar-IQ" sz="2000"/>
          </a:p>
          <a:p>
            <a:pPr>
              <a:buFontTx/>
              <a:buNone/>
            </a:pPr>
            <a:endParaRPr lang="en-US" altLang="ar-IQ" sz="2000"/>
          </a:p>
          <a:p>
            <a:pPr>
              <a:buFontTx/>
              <a:buNone/>
            </a:pPr>
            <a:endParaRPr lang="en-US" altLang="ar-IQ" sz="2000"/>
          </a:p>
          <a:p>
            <a:pPr>
              <a:buFontTx/>
              <a:buNone/>
            </a:pPr>
            <a:endParaRPr lang="en-US" altLang="ar-IQ" sz="2000"/>
          </a:p>
          <a:p>
            <a:pPr>
              <a:buFontTx/>
              <a:buNone/>
            </a:pPr>
            <a:endParaRPr lang="en-US" altLang="ar-IQ" sz="2000"/>
          </a:p>
          <a:p>
            <a:pPr>
              <a:buFontTx/>
              <a:buNone/>
            </a:pPr>
            <a:endParaRPr lang="en-US" altLang="ar-IQ" sz="2000"/>
          </a:p>
          <a:p>
            <a:pPr>
              <a:buFontTx/>
              <a:buNone/>
            </a:pPr>
            <a:endParaRPr lang="en-US" altLang="ar-IQ" sz="2000"/>
          </a:p>
          <a:p>
            <a:pPr>
              <a:buFontTx/>
              <a:buNone/>
            </a:pPr>
            <a:endParaRPr lang="en-US" altLang="ar-IQ" sz="2000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171" y="2057399"/>
            <a:ext cx="8896993" cy="315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7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75501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6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7" name="Rectangle 9"/>
          <p:cNvSpPr>
            <a:spLocks noGrp="1" noChangeArrowheads="1"/>
          </p:cNvSpPr>
          <p:nvPr>
            <p:ph idx="1"/>
          </p:nvPr>
        </p:nvSpPr>
        <p:spPr>
          <a:xfrm>
            <a:off x="2209800" y="457200"/>
            <a:ext cx="7772400" cy="594360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buFontTx/>
              <a:buNone/>
              <a:defRPr/>
            </a:pPr>
            <a:endParaRPr lang="en-US" altLang="ar-IQ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80000"/>
              </a:lnSpc>
              <a:buFontTx/>
              <a:buNone/>
              <a:defRPr/>
            </a:pPr>
            <a:endParaRPr lang="en-US" altLang="ar-IQ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80000"/>
              </a:lnSpc>
              <a:buFontTx/>
              <a:buNone/>
              <a:defRPr/>
            </a:pPr>
            <a:endParaRPr lang="en-US" altLang="ar-IQ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80000"/>
              </a:lnSpc>
              <a:buFontTx/>
              <a:buNone/>
              <a:defRPr/>
            </a:pPr>
            <a:endParaRPr lang="en-US" altLang="ar-IQ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80000"/>
              </a:lnSpc>
              <a:buFontTx/>
              <a:buNone/>
              <a:defRPr/>
            </a:pPr>
            <a:endParaRPr lang="en-US" altLang="ar-IQ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80000"/>
              </a:lnSpc>
              <a:buFontTx/>
              <a:buNone/>
              <a:defRPr/>
            </a:pPr>
            <a:endParaRPr lang="en-US" altLang="ar-IQ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80000"/>
              </a:lnSpc>
              <a:buFontTx/>
              <a:buNone/>
              <a:defRPr/>
            </a:pPr>
            <a:endParaRPr lang="en-US" altLang="ar-IQ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80000"/>
              </a:lnSpc>
              <a:buFontTx/>
              <a:buNone/>
              <a:defRPr/>
            </a:pPr>
            <a:endParaRPr lang="en-US" altLang="ar-IQ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80000"/>
              </a:lnSpc>
              <a:buFontTx/>
              <a:buNone/>
              <a:defRPr/>
            </a:pPr>
            <a:endParaRPr lang="en-US" altLang="ar-IQ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80000"/>
              </a:lnSpc>
              <a:buFontTx/>
              <a:buNone/>
              <a:defRPr/>
            </a:pPr>
            <a:endParaRPr lang="en-US" altLang="ar-IQ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80000"/>
              </a:lnSpc>
              <a:buFontTx/>
              <a:buNone/>
              <a:defRPr/>
            </a:pPr>
            <a:endParaRPr lang="en-US" altLang="ar-IQ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fontAlgn="auto">
              <a:lnSpc>
                <a:spcPct val="80000"/>
              </a:lnSpc>
              <a:buFontTx/>
              <a:buNone/>
              <a:defRPr/>
            </a:pPr>
            <a:r>
              <a:rPr lang="en-US" altLang="ar-IQ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The z-transform of the above sequence has already been found as </a:t>
            </a:r>
            <a:endParaRPr lang="en-US" altLang="ar-IQ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ar-IQ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X(z) = z/z-a</a:t>
            </a:r>
            <a:r>
              <a:rPr lang="en-US" altLang="ar-IQ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with ROC : </a:t>
            </a:r>
            <a:r>
              <a:rPr lang="en-US" altLang="ar-IQ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|z|&gt;|a| . </a:t>
            </a:r>
          </a:p>
          <a:p>
            <a:pPr algn="l"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ar-IQ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ar-IQ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ar-IQ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3) x(n) = -</a:t>
            </a:r>
            <a:r>
              <a:rPr lang="en-US" altLang="ar-IQ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bn</a:t>
            </a:r>
            <a:r>
              <a:rPr lang="en-US" altLang="ar-IQ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u(-n-1) </a:t>
            </a:r>
            <a:endParaRPr lang="en-US" altLang="ar-IQ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ar-IQ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z-transform of the above sequence has been found as ;</a:t>
            </a:r>
          </a:p>
          <a:p>
            <a:pPr algn="l"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ar-IQ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altLang="ar-IQ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X(z) = z/z-b</a:t>
            </a:r>
            <a:r>
              <a:rPr lang="en-US" altLang="ar-IQ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with ROC : </a:t>
            </a:r>
            <a:r>
              <a:rPr lang="en-US" altLang="ar-IQ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|z| &lt;|b| .</a:t>
            </a:r>
            <a:r>
              <a:rPr lang="en-US" altLang="ar-IQ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pic>
        <p:nvPicPr>
          <p:cNvPr id="3789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762001"/>
            <a:ext cx="792480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0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457200"/>
            <a:ext cx="8382000" cy="5638800"/>
          </a:xfrm>
        </p:spPr>
        <p:txBody>
          <a:bodyPr/>
          <a:lstStyle/>
          <a:p>
            <a:pPr algn="l">
              <a:buFontTx/>
              <a:buNone/>
            </a:pPr>
            <a:r>
              <a:rPr lang="en-US" altLang="ar-IQ" sz="2000" b="1"/>
              <a:t>      4) x(n) = u(n) (Unit step sequence):</a:t>
            </a:r>
          </a:p>
          <a:p>
            <a:pPr>
              <a:buFontTx/>
              <a:buNone/>
            </a:pPr>
            <a:r>
              <a:rPr lang="en-US" altLang="ar-IQ" smtClean="0"/>
              <a:t> 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63" y="990600"/>
            <a:ext cx="86452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4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685800"/>
            <a:ext cx="7543800" cy="5334000"/>
          </a:xfrm>
        </p:spPr>
        <p:txBody>
          <a:bodyPr/>
          <a:lstStyle/>
          <a:p>
            <a:pPr algn="l"/>
            <a:r>
              <a:rPr lang="en-US" altLang="ar-IQ" sz="2000"/>
              <a:t>ie., </a:t>
            </a:r>
            <a:r>
              <a:rPr lang="en-US" altLang="ar-IQ" sz="2000" b="1"/>
              <a:t>X(z) = z / (z-1) </a:t>
            </a:r>
            <a:r>
              <a:rPr lang="en-US" altLang="ar-IQ" sz="2000"/>
              <a:t>, with </a:t>
            </a:r>
            <a:r>
              <a:rPr lang="en-US" altLang="ar-IQ" sz="2000" b="1"/>
              <a:t>|z| &lt; 1 which defines the ROC of the z transform. </a:t>
            </a:r>
            <a:endParaRPr lang="en-US" altLang="ar-IQ" sz="2000"/>
          </a:p>
          <a:p>
            <a:pPr algn="l"/>
            <a:r>
              <a:rPr lang="en-US" altLang="ar-IQ" sz="2000"/>
              <a:t>The ROC in this case, is the interior of a circle of radius ‘1. </a:t>
            </a:r>
            <a:endParaRPr lang="en-US" altLang="ar-IQ" sz="2000" b="1"/>
          </a:p>
          <a:p>
            <a:pPr algn="l">
              <a:buFontTx/>
              <a:buNone/>
            </a:pPr>
            <a:endParaRPr lang="en-US" altLang="ar-IQ" sz="2000" b="1"/>
          </a:p>
          <a:p>
            <a:pPr algn="l">
              <a:buFontTx/>
              <a:buNone/>
            </a:pPr>
            <a:endParaRPr lang="en-US" altLang="ar-IQ" sz="2000" b="1"/>
          </a:p>
          <a:p>
            <a:pPr algn="l">
              <a:buFontTx/>
              <a:buNone/>
            </a:pPr>
            <a:r>
              <a:rPr lang="en-US" altLang="ar-IQ" sz="2000" b="1"/>
              <a:t>6) Unit ramp sequence :   x(n) = n u(n) </a:t>
            </a:r>
            <a:endParaRPr lang="en-US" altLang="ar-IQ" sz="2000"/>
          </a:p>
          <a:p>
            <a:pPr algn="l">
              <a:buFontTx/>
              <a:buNone/>
            </a:pPr>
            <a:r>
              <a:rPr lang="en-US" altLang="ar-IQ" sz="2000"/>
              <a:t>We use differentiation property of z transform to solve this problem: </a:t>
            </a:r>
          </a:p>
          <a:p>
            <a:pPr algn="l">
              <a:buFontTx/>
              <a:buNone/>
            </a:pPr>
            <a:r>
              <a:rPr lang="en-US" altLang="ar-IQ" sz="2000"/>
              <a:t>The property states that </a:t>
            </a:r>
          </a:p>
        </p:txBody>
      </p:sp>
    </p:spTree>
    <p:extLst>
      <p:ext uri="{BB962C8B-B14F-4D97-AF65-F5344CB8AC3E}">
        <p14:creationId xmlns:p14="http://schemas.microsoft.com/office/powerpoint/2010/main" val="18572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184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Times New Roman</vt:lpstr>
      <vt:lpstr>Office Theme</vt:lpstr>
      <vt:lpstr>Organic</vt:lpstr>
      <vt:lpstr>1_Organic</vt:lpstr>
      <vt:lpstr>Digital signal processing</vt:lpstr>
      <vt:lpstr> PROPERTIES OF THE Z TRANSFORM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PROPERTIES OF THE Z TRANSFORM</dc:title>
  <dc:creator>ALWAHA</dc:creator>
  <cp:lastModifiedBy>ALWAHA</cp:lastModifiedBy>
  <cp:revision>4</cp:revision>
  <dcterms:created xsi:type="dcterms:W3CDTF">2018-04-19T20:53:31Z</dcterms:created>
  <dcterms:modified xsi:type="dcterms:W3CDTF">2018-04-20T14:56:12Z</dcterms:modified>
</cp:coreProperties>
</file>